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5C1A"/>
    <a:srgbClr val="52061A"/>
    <a:srgbClr val="F4A137"/>
    <a:srgbClr val="C09B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8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-58057" y="337809"/>
            <a:ext cx="9267371" cy="1041839"/>
          </a:xfrm>
          <a:prstGeom prst="rect">
            <a:avLst/>
          </a:prstGeom>
          <a:solidFill>
            <a:srgbClr val="C09B68"/>
          </a:solidFill>
          <a:ln w="63500">
            <a:solidFill>
              <a:srgbClr val="BD5C1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58057" y="6492240"/>
            <a:ext cx="9267371" cy="182880"/>
          </a:xfrm>
          <a:prstGeom prst="rect">
            <a:avLst/>
          </a:prstGeom>
          <a:solidFill>
            <a:srgbClr val="C09B68"/>
          </a:solidFill>
          <a:ln w="63500">
            <a:solidFill>
              <a:srgbClr val="BD5C1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19710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307310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A44C69B-FC34-4E0F-944F-F7719F8E227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6F3BA26-4B11-4DCC-BDFD-479CD73077FD}" type="slidenum">
              <a:rPr lang="en-US" smtClean="0"/>
              <a:t>‹#›</a:t>
            </a:fld>
            <a:endParaRPr lang="en-US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182879" y="173026"/>
            <a:ext cx="1371600" cy="1371600"/>
            <a:chOff x="182879" y="173026"/>
            <a:chExt cx="1041840" cy="1041986"/>
          </a:xfrm>
        </p:grpSpPr>
        <p:sp>
          <p:nvSpPr>
            <p:cNvPr id="16" name="Oval 15"/>
            <p:cNvSpPr/>
            <p:nvPr userDrawn="1"/>
          </p:nvSpPr>
          <p:spPr>
            <a:xfrm>
              <a:off x="182879" y="173026"/>
              <a:ext cx="1041839" cy="1041839"/>
            </a:xfrm>
            <a:prstGeom prst="ellipse">
              <a:avLst/>
            </a:prstGeom>
            <a:solidFill>
              <a:schemeClr val="bg1"/>
            </a:solidFill>
            <a:ln w="63500" cap="rnd">
              <a:solidFill>
                <a:srgbClr val="BD5C1A"/>
              </a:solidFill>
              <a:rou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 userDrawn="1"/>
          </p:nvGrpSpPr>
          <p:grpSpPr>
            <a:xfrm>
              <a:off x="182880" y="173173"/>
              <a:ext cx="1041839" cy="1041839"/>
              <a:chOff x="2923167" y="1777119"/>
              <a:chExt cx="3297663" cy="3297663"/>
            </a:xfrm>
          </p:grpSpPr>
          <p:pic>
            <p:nvPicPr>
              <p:cNvPr id="10" name="Picture 9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127055" y="1978336"/>
                <a:ext cx="2889883" cy="2895223"/>
              </a:xfrm>
              <a:prstGeom prst="rect">
                <a:avLst/>
              </a:prstGeom>
            </p:spPr>
          </p:pic>
          <p:sp>
            <p:nvSpPr>
              <p:cNvPr id="11" name="Oval 10"/>
              <p:cNvSpPr/>
              <p:nvPr userDrawn="1"/>
            </p:nvSpPr>
            <p:spPr>
              <a:xfrm>
                <a:off x="2923167" y="1777119"/>
                <a:ext cx="3297663" cy="3297663"/>
              </a:xfrm>
              <a:prstGeom prst="ellipse">
                <a:avLst/>
              </a:prstGeom>
              <a:noFill/>
              <a:ln w="63500" cap="rnd">
                <a:solidFill>
                  <a:srgbClr val="BD5C1A"/>
                </a:solidFill>
                <a:round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78521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A44C69B-FC34-4E0F-944F-F7719F8E227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6F3BA26-4B11-4DCC-BDFD-479CD73077FD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82880" y="173173"/>
            <a:ext cx="1041839" cy="1041839"/>
            <a:chOff x="2923167" y="1777119"/>
            <a:chExt cx="3297663" cy="3297663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7055" y="1978336"/>
              <a:ext cx="2889883" cy="2895223"/>
            </a:xfrm>
            <a:prstGeom prst="rect">
              <a:avLst/>
            </a:prstGeom>
          </p:spPr>
        </p:pic>
        <p:sp>
          <p:nvSpPr>
            <p:cNvPr id="9" name="Oval 8"/>
            <p:cNvSpPr/>
            <p:nvPr userDrawn="1"/>
          </p:nvSpPr>
          <p:spPr>
            <a:xfrm>
              <a:off x="2923167" y="1777119"/>
              <a:ext cx="3297663" cy="3297663"/>
            </a:xfrm>
            <a:prstGeom prst="ellipse">
              <a:avLst/>
            </a:prstGeom>
            <a:noFill/>
            <a:ln w="63500" cap="rnd">
              <a:solidFill>
                <a:srgbClr val="BD5C1A"/>
              </a:solidFill>
              <a:rou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86797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A44C69B-FC34-4E0F-944F-F7719F8E227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6F3BA26-4B11-4DCC-BDFD-479CD73077FD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82880" y="173173"/>
            <a:ext cx="1041839" cy="1041839"/>
            <a:chOff x="2923167" y="1777119"/>
            <a:chExt cx="3297663" cy="3297663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7055" y="1978336"/>
              <a:ext cx="2889883" cy="2895223"/>
            </a:xfrm>
            <a:prstGeom prst="rect">
              <a:avLst/>
            </a:prstGeom>
          </p:spPr>
        </p:pic>
        <p:sp>
          <p:nvSpPr>
            <p:cNvPr id="9" name="Oval 8"/>
            <p:cNvSpPr/>
            <p:nvPr userDrawn="1"/>
          </p:nvSpPr>
          <p:spPr>
            <a:xfrm>
              <a:off x="2923167" y="1777119"/>
              <a:ext cx="3297663" cy="3297663"/>
            </a:xfrm>
            <a:prstGeom prst="ellipse">
              <a:avLst/>
            </a:prstGeom>
            <a:noFill/>
            <a:ln w="63500" cap="rnd">
              <a:solidFill>
                <a:srgbClr val="BD5C1A"/>
              </a:solidFill>
              <a:rou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1016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-61686" y="509669"/>
            <a:ext cx="9267371" cy="1041839"/>
            <a:chOff x="-61686" y="173173"/>
            <a:chExt cx="9267371" cy="1041839"/>
          </a:xfrm>
        </p:grpSpPr>
        <p:sp>
          <p:nvSpPr>
            <p:cNvPr id="10" name="Rectangle 9"/>
            <p:cNvSpPr/>
            <p:nvPr userDrawn="1"/>
          </p:nvSpPr>
          <p:spPr>
            <a:xfrm>
              <a:off x="-61686" y="602651"/>
              <a:ext cx="9267371" cy="182880"/>
            </a:xfrm>
            <a:prstGeom prst="rect">
              <a:avLst/>
            </a:prstGeom>
            <a:solidFill>
              <a:srgbClr val="C09B68"/>
            </a:solidFill>
            <a:ln w="63500">
              <a:solidFill>
                <a:srgbClr val="BD5C1A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/>
            <p:cNvGrpSpPr/>
            <p:nvPr userDrawn="1"/>
          </p:nvGrpSpPr>
          <p:grpSpPr>
            <a:xfrm>
              <a:off x="182880" y="173173"/>
              <a:ext cx="1041839" cy="1041839"/>
              <a:chOff x="2923167" y="1777119"/>
              <a:chExt cx="3297663" cy="3297663"/>
            </a:xfrm>
          </p:grpSpPr>
          <p:sp>
            <p:nvSpPr>
              <p:cNvPr id="9" name="Oval 8"/>
              <p:cNvSpPr/>
              <p:nvPr userDrawn="1"/>
            </p:nvSpPr>
            <p:spPr>
              <a:xfrm>
                <a:off x="2923167" y="1777119"/>
                <a:ext cx="3297663" cy="3297663"/>
              </a:xfrm>
              <a:prstGeom prst="ellipse">
                <a:avLst/>
              </a:prstGeom>
              <a:solidFill>
                <a:schemeClr val="bg1"/>
              </a:solidFill>
              <a:ln w="63500" cap="rnd">
                <a:solidFill>
                  <a:srgbClr val="BD5C1A"/>
                </a:solidFill>
                <a:round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127055" y="1978336"/>
                <a:ext cx="2889883" cy="2895223"/>
              </a:xfrm>
              <a:prstGeom prst="rect">
                <a:avLst/>
              </a:prstGeom>
            </p:spPr>
          </p:pic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133" y="152990"/>
            <a:ext cx="7715877" cy="606770"/>
          </a:xfrm>
        </p:spPr>
        <p:txBody>
          <a:bodyPr>
            <a:noAutofit/>
          </a:bodyPr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74" y="1778260"/>
            <a:ext cx="8873336" cy="4351338"/>
          </a:xfrm>
        </p:spPr>
        <p:txBody>
          <a:bodyPr/>
          <a:lstStyle>
            <a:lvl1pPr>
              <a:defRPr>
                <a:solidFill>
                  <a:srgbClr val="BD5C1A"/>
                </a:solidFill>
              </a:defRPr>
            </a:lvl1pPr>
            <a:lvl2pPr>
              <a:buClr>
                <a:srgbClr val="BD5C1A"/>
              </a:buClr>
              <a:defRPr/>
            </a:lvl2pPr>
            <a:lvl3pPr>
              <a:buClr>
                <a:srgbClr val="BD5C1A"/>
              </a:buClr>
              <a:defRPr/>
            </a:lvl3pPr>
            <a:lvl4pPr>
              <a:buClr>
                <a:srgbClr val="BD5C1A"/>
              </a:buClr>
              <a:defRPr/>
            </a:lvl4pPr>
            <a:lvl5pPr>
              <a:buClr>
                <a:srgbClr val="BD5C1A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A44C69B-FC34-4E0F-944F-F7719F8E227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6F3BA26-4B11-4DCC-BDFD-479CD73077F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-58057" y="6492240"/>
            <a:ext cx="9267371" cy="182880"/>
          </a:xfrm>
          <a:prstGeom prst="rect">
            <a:avLst/>
          </a:prstGeom>
          <a:solidFill>
            <a:srgbClr val="C09B68"/>
          </a:solidFill>
          <a:ln w="63500">
            <a:solidFill>
              <a:srgbClr val="BD5C1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368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A44C69B-FC34-4E0F-944F-F7719F8E227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6F3BA26-4B11-4DCC-BDFD-479CD73077FD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82880" y="173173"/>
            <a:ext cx="1041839" cy="1041839"/>
            <a:chOff x="2923167" y="1777119"/>
            <a:chExt cx="3297663" cy="3297663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7055" y="1978336"/>
              <a:ext cx="2889883" cy="2895223"/>
            </a:xfrm>
            <a:prstGeom prst="rect">
              <a:avLst/>
            </a:prstGeom>
          </p:spPr>
        </p:pic>
        <p:sp>
          <p:nvSpPr>
            <p:cNvPr id="9" name="Oval 8"/>
            <p:cNvSpPr/>
            <p:nvPr userDrawn="1"/>
          </p:nvSpPr>
          <p:spPr>
            <a:xfrm>
              <a:off x="2923167" y="1777119"/>
              <a:ext cx="3297663" cy="3297663"/>
            </a:xfrm>
            <a:prstGeom prst="ellipse">
              <a:avLst/>
            </a:prstGeom>
            <a:noFill/>
            <a:ln w="63500" cap="rnd">
              <a:solidFill>
                <a:srgbClr val="BD5C1A"/>
              </a:solidFill>
              <a:rou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029939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A44C69B-FC34-4E0F-944F-F7719F8E227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6F3BA26-4B11-4DCC-BDFD-479CD73077FD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82880" y="173173"/>
            <a:ext cx="1041839" cy="1041839"/>
            <a:chOff x="2923167" y="1777119"/>
            <a:chExt cx="3297663" cy="3297663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7055" y="1978336"/>
              <a:ext cx="2889883" cy="2895223"/>
            </a:xfrm>
            <a:prstGeom prst="rect">
              <a:avLst/>
            </a:prstGeom>
          </p:spPr>
        </p:pic>
        <p:sp>
          <p:nvSpPr>
            <p:cNvPr id="10" name="Oval 9"/>
            <p:cNvSpPr/>
            <p:nvPr userDrawn="1"/>
          </p:nvSpPr>
          <p:spPr>
            <a:xfrm>
              <a:off x="2923167" y="1777119"/>
              <a:ext cx="3297663" cy="3297663"/>
            </a:xfrm>
            <a:prstGeom prst="ellipse">
              <a:avLst/>
            </a:prstGeom>
            <a:noFill/>
            <a:ln w="63500" cap="rnd">
              <a:solidFill>
                <a:srgbClr val="BD5C1A"/>
              </a:solidFill>
              <a:rou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37634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A44C69B-FC34-4E0F-944F-F7719F8E227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6F3BA26-4B11-4DCC-BDFD-479CD73077FD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182880" y="173173"/>
            <a:ext cx="1041839" cy="1041839"/>
            <a:chOff x="2923167" y="1777119"/>
            <a:chExt cx="3297663" cy="329766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7055" y="1978336"/>
              <a:ext cx="2889883" cy="2895223"/>
            </a:xfrm>
            <a:prstGeom prst="rect">
              <a:avLst/>
            </a:prstGeom>
          </p:spPr>
        </p:pic>
        <p:sp>
          <p:nvSpPr>
            <p:cNvPr id="12" name="Oval 11"/>
            <p:cNvSpPr/>
            <p:nvPr userDrawn="1"/>
          </p:nvSpPr>
          <p:spPr>
            <a:xfrm>
              <a:off x="2923167" y="1777119"/>
              <a:ext cx="3297663" cy="3297663"/>
            </a:xfrm>
            <a:prstGeom prst="ellipse">
              <a:avLst/>
            </a:prstGeom>
            <a:noFill/>
            <a:ln w="63500" cap="rnd">
              <a:solidFill>
                <a:srgbClr val="BD5C1A"/>
              </a:solidFill>
              <a:rou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3685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A44C69B-FC34-4E0F-944F-F7719F8E227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6F3BA26-4B11-4DCC-BDFD-479CD73077FD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182880" y="173173"/>
            <a:ext cx="1041839" cy="1041839"/>
            <a:chOff x="2923167" y="1777119"/>
            <a:chExt cx="3297663" cy="3297663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7055" y="1978336"/>
              <a:ext cx="2889883" cy="2895223"/>
            </a:xfrm>
            <a:prstGeom prst="rect">
              <a:avLst/>
            </a:prstGeom>
          </p:spPr>
        </p:pic>
        <p:sp>
          <p:nvSpPr>
            <p:cNvPr id="8" name="Oval 7"/>
            <p:cNvSpPr/>
            <p:nvPr userDrawn="1"/>
          </p:nvSpPr>
          <p:spPr>
            <a:xfrm>
              <a:off x="2923167" y="1777119"/>
              <a:ext cx="3297663" cy="3297663"/>
            </a:xfrm>
            <a:prstGeom prst="ellipse">
              <a:avLst/>
            </a:prstGeom>
            <a:noFill/>
            <a:ln w="63500" cap="rnd">
              <a:solidFill>
                <a:srgbClr val="BD5C1A"/>
              </a:solidFill>
              <a:rou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12912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A44C69B-FC34-4E0F-944F-F7719F8E227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6F3BA26-4B11-4DCC-BDFD-479CD73077FD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182880" y="173173"/>
            <a:ext cx="1041839" cy="1041839"/>
            <a:chOff x="2923167" y="1777119"/>
            <a:chExt cx="3297663" cy="3297663"/>
          </a:xfrm>
        </p:grpSpPr>
        <p:pic>
          <p:nvPicPr>
            <p:cNvPr id="6" name="Picture 5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7055" y="1978336"/>
              <a:ext cx="2889883" cy="2895223"/>
            </a:xfrm>
            <a:prstGeom prst="rect">
              <a:avLst/>
            </a:prstGeom>
          </p:spPr>
        </p:pic>
        <p:sp>
          <p:nvSpPr>
            <p:cNvPr id="7" name="Oval 6"/>
            <p:cNvSpPr/>
            <p:nvPr userDrawn="1"/>
          </p:nvSpPr>
          <p:spPr>
            <a:xfrm>
              <a:off x="2923167" y="1777119"/>
              <a:ext cx="3297663" cy="3297663"/>
            </a:xfrm>
            <a:prstGeom prst="ellipse">
              <a:avLst/>
            </a:prstGeom>
            <a:noFill/>
            <a:ln w="63500" cap="rnd">
              <a:solidFill>
                <a:srgbClr val="BD5C1A"/>
              </a:solidFill>
              <a:rou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19352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A44C69B-FC34-4E0F-944F-F7719F8E227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6F3BA26-4B11-4DCC-BDFD-479CD73077FD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82880" y="173173"/>
            <a:ext cx="1041839" cy="1041839"/>
            <a:chOff x="2923167" y="1777119"/>
            <a:chExt cx="3297663" cy="3297663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7055" y="1978336"/>
              <a:ext cx="2889883" cy="2895223"/>
            </a:xfrm>
            <a:prstGeom prst="rect">
              <a:avLst/>
            </a:prstGeom>
          </p:spPr>
        </p:pic>
        <p:sp>
          <p:nvSpPr>
            <p:cNvPr id="10" name="Oval 9"/>
            <p:cNvSpPr/>
            <p:nvPr userDrawn="1"/>
          </p:nvSpPr>
          <p:spPr>
            <a:xfrm>
              <a:off x="2923167" y="1777119"/>
              <a:ext cx="3297663" cy="3297663"/>
            </a:xfrm>
            <a:prstGeom prst="ellipse">
              <a:avLst/>
            </a:prstGeom>
            <a:noFill/>
            <a:ln w="63500" cap="rnd">
              <a:solidFill>
                <a:srgbClr val="BD5C1A"/>
              </a:solidFill>
              <a:rou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54737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A44C69B-FC34-4E0F-944F-F7719F8E227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6F3BA26-4B11-4DCC-BDFD-479CD73077FD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82880" y="173173"/>
            <a:ext cx="1041839" cy="1041839"/>
            <a:chOff x="2923167" y="1777119"/>
            <a:chExt cx="3297663" cy="3297663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7055" y="1978336"/>
              <a:ext cx="2889883" cy="2895223"/>
            </a:xfrm>
            <a:prstGeom prst="rect">
              <a:avLst/>
            </a:prstGeom>
          </p:spPr>
        </p:pic>
        <p:sp>
          <p:nvSpPr>
            <p:cNvPr id="10" name="Oval 9"/>
            <p:cNvSpPr/>
            <p:nvPr userDrawn="1"/>
          </p:nvSpPr>
          <p:spPr>
            <a:xfrm>
              <a:off x="2923167" y="1777119"/>
              <a:ext cx="3297663" cy="3297663"/>
            </a:xfrm>
            <a:prstGeom prst="ellipse">
              <a:avLst/>
            </a:prstGeom>
            <a:noFill/>
            <a:ln w="63500" cap="rnd">
              <a:solidFill>
                <a:srgbClr val="BD5C1A"/>
              </a:solidFill>
              <a:round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12024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979697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BD5C1A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3" panose="05040102010807070707" pitchFamily="18" charset="2"/>
        <a:buChar char="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3" panose="05040102010807070707" pitchFamily="18" charset="2"/>
        <a:buChar char="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3" panose="05040102010807070707" pitchFamily="18" charset="2"/>
        <a:buChar char="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3" panose="05040102010807070707" pitchFamily="18" charset="2"/>
        <a:buChar char="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3" panose="05040102010807070707" pitchFamily="18" charset="2"/>
        <a:buChar char="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 anchor="t">
            <a:normAutofit fontScale="90000"/>
          </a:bodyPr>
          <a:lstStyle/>
          <a:p>
            <a:r>
              <a:rPr lang="en-US" altLang="en-US" dirty="0"/>
              <a:t>Overview of the Committee on Governance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42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Faculty Governance Structure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16261" y="1622322"/>
            <a:ext cx="2111477" cy="1106129"/>
          </a:xfrm>
          <a:prstGeom prst="rect">
            <a:avLst/>
          </a:prstGeom>
          <a:solidFill>
            <a:srgbClr val="F4A137"/>
          </a:solidFill>
          <a:ln w="25400">
            <a:solidFill>
              <a:srgbClr val="BD5C1A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52061A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</a:rPr>
              <a:t>Voting Faculty</a:t>
            </a:r>
            <a:endParaRPr lang="en-US" b="1" dirty="0">
              <a:solidFill>
                <a:srgbClr val="52061A"/>
              </a:solidFill>
              <a:effectLst>
                <a:outerShdw blurRad="50800" dist="381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47580" y="3185651"/>
            <a:ext cx="2111477" cy="1106129"/>
          </a:xfrm>
          <a:prstGeom prst="rect">
            <a:avLst/>
          </a:prstGeom>
          <a:solidFill>
            <a:srgbClr val="F4A137"/>
          </a:solidFill>
          <a:ln w="25400">
            <a:solidFill>
              <a:srgbClr val="BD5C1A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52061A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</a:rPr>
              <a:t>Academic Freedom &amp; Tenure Committee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</a:rPr>
              <a:t>(elected by voting faculty)</a:t>
            </a:r>
            <a:endParaRPr lang="en-US" sz="14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16260" y="3185651"/>
            <a:ext cx="2111477" cy="1106129"/>
          </a:xfrm>
          <a:prstGeom prst="rect">
            <a:avLst/>
          </a:prstGeom>
          <a:solidFill>
            <a:srgbClr val="F4A137"/>
          </a:solidFill>
          <a:ln w="25400">
            <a:solidFill>
              <a:srgbClr val="BD5C1A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52061A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</a:rPr>
              <a:t>Faculty Senate</a:t>
            </a:r>
          </a:p>
          <a:p>
            <a:pPr lvl="0" algn="ctr"/>
            <a:r>
              <a:rPr lang="en-US" sz="1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</a:rPr>
              <a:t>(elected by voting faculty</a:t>
            </a:r>
            <a:r>
              <a:rPr lang="en-US" sz="1400" dirty="0" smtClean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</a:rPr>
              <a:t>)</a:t>
            </a:r>
            <a:endParaRPr lang="en-US" sz="1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84942" y="3185650"/>
            <a:ext cx="2111477" cy="1106129"/>
          </a:xfrm>
          <a:prstGeom prst="rect">
            <a:avLst/>
          </a:prstGeom>
          <a:solidFill>
            <a:srgbClr val="F4A137"/>
          </a:solidFill>
          <a:ln w="25400">
            <a:solidFill>
              <a:srgbClr val="BD5C1A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52061A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</a:rPr>
              <a:t>Committee on Governance</a:t>
            </a:r>
          </a:p>
          <a:p>
            <a:pPr lvl="0" algn="ctr"/>
            <a:r>
              <a:rPr lang="en-US" sz="140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</a:rPr>
              <a:t>(elected by voting faculty</a:t>
            </a:r>
            <a:r>
              <a:rPr lang="en-US" sz="1400" dirty="0" smtClean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</a:rPr>
              <a:t>)</a:t>
            </a:r>
            <a:endParaRPr lang="en-US" sz="1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16259" y="4748980"/>
            <a:ext cx="2111477" cy="1106129"/>
          </a:xfrm>
          <a:prstGeom prst="rect">
            <a:avLst/>
          </a:prstGeom>
          <a:solidFill>
            <a:srgbClr val="F4A137"/>
          </a:solidFill>
          <a:ln w="25400">
            <a:solidFill>
              <a:srgbClr val="BD5C1A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52061A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</a:rPr>
              <a:t>Faculty Senate Committees</a:t>
            </a:r>
          </a:p>
          <a:p>
            <a:pPr lvl="0" algn="ctr"/>
            <a:r>
              <a:rPr lang="en-US" sz="1400" dirty="0" smtClean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</a:rPr>
              <a:t>(appointed)</a:t>
            </a:r>
            <a:endParaRPr lang="en-US" sz="14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/>
                </a:outerShdw>
              </a:effectLst>
            </a:endParaRPr>
          </a:p>
        </p:txBody>
      </p:sp>
      <p:cxnSp>
        <p:nvCxnSpPr>
          <p:cNvPr id="11" name="Straight Connector 10"/>
          <p:cNvCxnSpPr>
            <a:stCxn id="4" idx="2"/>
            <a:endCxn id="6" idx="0"/>
          </p:cNvCxnSpPr>
          <p:nvPr/>
        </p:nvCxnSpPr>
        <p:spPr>
          <a:xfrm flipH="1">
            <a:off x="4571999" y="2728451"/>
            <a:ext cx="1" cy="457200"/>
          </a:xfrm>
          <a:prstGeom prst="line">
            <a:avLst/>
          </a:prstGeom>
          <a:ln w="25400">
            <a:solidFill>
              <a:srgbClr val="BD5C1A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2"/>
            <a:endCxn id="8" idx="0"/>
          </p:cNvCxnSpPr>
          <p:nvPr/>
        </p:nvCxnSpPr>
        <p:spPr>
          <a:xfrm flipH="1">
            <a:off x="4571998" y="4291780"/>
            <a:ext cx="1" cy="457200"/>
          </a:xfrm>
          <a:prstGeom prst="line">
            <a:avLst/>
          </a:prstGeom>
          <a:ln w="25400">
            <a:solidFill>
              <a:srgbClr val="BD5C1A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5" idx="0"/>
            <a:endCxn id="7" idx="0"/>
          </p:cNvCxnSpPr>
          <p:nvPr/>
        </p:nvCxnSpPr>
        <p:spPr>
          <a:xfrm rot="5400000" flipH="1" flipV="1">
            <a:off x="4572000" y="616970"/>
            <a:ext cx="1" cy="5137362"/>
          </a:xfrm>
          <a:prstGeom prst="bentConnector3">
            <a:avLst>
              <a:gd name="adj1" fmla="val 22860100000"/>
            </a:avLst>
          </a:prstGeom>
          <a:ln w="25400">
            <a:solidFill>
              <a:srgbClr val="BD5C1A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896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 anchor="t">
            <a:normAutofit fontScale="90000"/>
          </a:bodyPr>
          <a:lstStyle/>
          <a:p>
            <a:r>
              <a:rPr lang="en-US" altLang="en-US" dirty="0"/>
              <a:t>Overview of the Faculty Constitution and Proposed Revisions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40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Faculty Constitution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4675" indent="-574675">
              <a:buClr>
                <a:srgbClr val="52061A"/>
              </a:buClr>
            </a:pPr>
            <a:r>
              <a:rPr lang="en-US" dirty="0"/>
              <a:t>Founded by the University Faculty and Board of Regents in 1949</a:t>
            </a:r>
          </a:p>
          <a:p>
            <a:pPr marL="574675" indent="-574675">
              <a:buClr>
                <a:srgbClr val="52061A"/>
              </a:buClr>
            </a:pPr>
            <a:r>
              <a:rPr lang="en-US" dirty="0"/>
              <a:t>Establishes the fundamental principles and established precedents for faculty governance at UNM</a:t>
            </a:r>
          </a:p>
          <a:p>
            <a:pPr marL="574675" indent="-574675">
              <a:buClr>
                <a:srgbClr val="52061A"/>
              </a:buClr>
            </a:pPr>
            <a:r>
              <a:rPr lang="en-US" dirty="0"/>
              <a:t>Amendments require: presentation twice to Faculty for debate in meetings at least 4 weeks apart; two-thirds vote of voting Faculty members; ratification by the </a:t>
            </a:r>
            <a:r>
              <a:rPr lang="en-US" dirty="0" smtClean="0"/>
              <a:t>Regents</a:t>
            </a:r>
            <a:endParaRPr lang="en-US" dirty="0"/>
          </a:p>
          <a:p>
            <a:pPr>
              <a:buClr>
                <a:srgbClr val="52061A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23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500" dirty="0"/>
              <a:t>Why Amend the Constitution Now?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0375" indent="-460375">
              <a:buClr>
                <a:srgbClr val="52061A"/>
              </a:buClr>
            </a:pPr>
            <a:r>
              <a:rPr lang="en-US" dirty="0"/>
              <a:t>Has not been amended since 1985 (29 years) </a:t>
            </a:r>
          </a:p>
          <a:p>
            <a:pPr marL="460375" indent="-460375">
              <a:buClr>
                <a:srgbClr val="52061A"/>
              </a:buClr>
            </a:pPr>
            <a:r>
              <a:rPr lang="en-US" dirty="0"/>
              <a:t>The majority of the proposed revisions are updates and “clean up” work that reflect current administrator titles and </a:t>
            </a:r>
            <a:r>
              <a:rPr lang="en-US" dirty="0" smtClean="0"/>
              <a:t>policies</a:t>
            </a:r>
            <a:endParaRPr lang="en-US" dirty="0"/>
          </a:p>
          <a:p>
            <a:pPr marL="460375" indent="-460375">
              <a:buClr>
                <a:srgbClr val="52061A"/>
              </a:buClr>
            </a:pPr>
            <a:r>
              <a:rPr lang="en-US" dirty="0"/>
              <a:t>Substantive changes are needed to reflect changes in administrative practice, increasing faculty numbers causing an ever increasing number of faculty senators, and changes in Regent’s </a:t>
            </a:r>
            <a:r>
              <a:rPr lang="en-US" dirty="0" smtClean="0"/>
              <a:t>Policies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83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Proposed Constitutional Amendments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 sz="3600" dirty="0"/>
              <a:t>Two proposed categories of amendments:</a:t>
            </a:r>
          </a:p>
          <a:p>
            <a:pPr marL="0" indent="0" algn="ctr">
              <a:buFont typeface="Wingdings" panose="05000000000000000000" pitchFamily="2" charset="2"/>
              <a:buNone/>
            </a:pPr>
            <a:endParaRPr lang="en-US" altLang="en-US" dirty="0"/>
          </a:p>
          <a:p>
            <a:pPr marL="2289175" lvl="1" indent="-688975">
              <a:buClr>
                <a:srgbClr val="52061A"/>
              </a:buClr>
            </a:pPr>
            <a:r>
              <a:rPr lang="en-US" altLang="en-US" sz="2800" dirty="0">
                <a:solidFill>
                  <a:srgbClr val="BD5C1A"/>
                </a:solidFill>
              </a:rPr>
              <a:t>Non Substantive Changes</a:t>
            </a:r>
          </a:p>
          <a:p>
            <a:pPr marL="2289175" lvl="1" indent="-688975">
              <a:buClr>
                <a:srgbClr val="52061A"/>
              </a:buClr>
              <a:buFont typeface="Wingdings" panose="05000000000000000000" pitchFamily="2" charset="2"/>
              <a:buNone/>
            </a:pPr>
            <a:endParaRPr lang="en-US" altLang="en-US" sz="2800" dirty="0">
              <a:solidFill>
                <a:srgbClr val="BD5C1A"/>
              </a:solidFill>
            </a:endParaRPr>
          </a:p>
          <a:p>
            <a:pPr marL="2289175" lvl="1" indent="-688975">
              <a:buClr>
                <a:srgbClr val="52061A"/>
              </a:buClr>
            </a:pPr>
            <a:r>
              <a:rPr lang="en-US" altLang="en-US" sz="2800" dirty="0">
                <a:solidFill>
                  <a:srgbClr val="BD5C1A"/>
                </a:solidFill>
              </a:rPr>
              <a:t>Substantive changes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3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Non Substantive Revisions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60375" indent="-460375">
              <a:buClr>
                <a:srgbClr val="52061A"/>
              </a:buClr>
            </a:pPr>
            <a:r>
              <a:rPr lang="en-US" dirty="0" smtClean="0"/>
              <a:t>Clean up </a:t>
            </a:r>
            <a:r>
              <a:rPr lang="en-US" dirty="0"/>
              <a:t>excessive language to be concise</a:t>
            </a:r>
          </a:p>
          <a:p>
            <a:pPr marL="460375" indent="-460375">
              <a:buClr>
                <a:srgbClr val="52061A"/>
              </a:buClr>
            </a:pPr>
            <a:endParaRPr lang="en-US" dirty="0"/>
          </a:p>
          <a:p>
            <a:pPr marL="460375" indent="-460375">
              <a:buClr>
                <a:srgbClr val="52061A"/>
              </a:buClr>
            </a:pPr>
            <a:r>
              <a:rPr lang="en-US" dirty="0"/>
              <a:t>Title changes/updates</a:t>
            </a:r>
          </a:p>
          <a:p>
            <a:pPr marL="460375" indent="-460375">
              <a:buClr>
                <a:srgbClr val="52061A"/>
              </a:buClr>
            </a:pPr>
            <a:endParaRPr lang="en-US" dirty="0"/>
          </a:p>
          <a:p>
            <a:pPr marL="460375" indent="-460375">
              <a:buClr>
                <a:srgbClr val="52061A"/>
              </a:buClr>
            </a:pPr>
            <a:r>
              <a:rPr lang="en-US" dirty="0"/>
              <a:t>Update outdated information to current state</a:t>
            </a:r>
          </a:p>
          <a:p>
            <a:pPr marL="460375" indent="-460375">
              <a:buClr>
                <a:srgbClr val="52061A"/>
              </a:buClr>
            </a:pPr>
            <a:endParaRPr lang="en-US" dirty="0"/>
          </a:p>
          <a:p>
            <a:pPr marL="460375" indent="-460375">
              <a:buClr>
                <a:srgbClr val="52061A"/>
              </a:buClr>
            </a:pPr>
            <a:r>
              <a:rPr lang="en-US" dirty="0"/>
              <a:t>Remove University Libraries callouts as it is </a:t>
            </a:r>
            <a:r>
              <a:rPr lang="en-US" dirty="0" smtClean="0"/>
              <a:t>now </a:t>
            </a:r>
            <a:r>
              <a:rPr lang="en-US" dirty="0"/>
              <a:t>a college</a:t>
            </a:r>
          </a:p>
          <a:p>
            <a:pPr marL="460375" indent="-460375">
              <a:buClr>
                <a:srgbClr val="52061A"/>
              </a:buClr>
            </a:pPr>
            <a:endParaRPr lang="en-US" dirty="0"/>
          </a:p>
          <a:p>
            <a:pPr marL="460375" indent="-460375">
              <a:buClr>
                <a:srgbClr val="52061A"/>
              </a:buClr>
            </a:pPr>
            <a:r>
              <a:rPr lang="en-US" dirty="0"/>
              <a:t>Move sections to more appropriate areas</a:t>
            </a:r>
          </a:p>
          <a:p>
            <a:pPr marL="460375" indent="-460375">
              <a:buClr>
                <a:srgbClr val="52061A"/>
              </a:buClr>
            </a:pPr>
            <a:endParaRPr lang="en-US" dirty="0"/>
          </a:p>
          <a:p>
            <a:pPr marL="460375" indent="-460375">
              <a:buClr>
                <a:srgbClr val="52061A"/>
              </a:buClr>
            </a:pPr>
            <a:r>
              <a:rPr lang="en-US" dirty="0"/>
              <a:t>General format/grammatical </a:t>
            </a:r>
            <a:r>
              <a:rPr lang="en-US" dirty="0" smtClean="0"/>
              <a:t>clean 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Substantive Revisions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74" y="1778260"/>
            <a:ext cx="8873336" cy="4622540"/>
          </a:xfrm>
        </p:spPr>
        <p:txBody>
          <a:bodyPr>
            <a:normAutofit fontScale="77500" lnSpcReduction="20000"/>
          </a:bodyPr>
          <a:lstStyle/>
          <a:p>
            <a:pPr marL="460375" indent="-460375">
              <a:lnSpc>
                <a:spcPct val="120000"/>
              </a:lnSpc>
              <a:buClr>
                <a:srgbClr val="52061A"/>
              </a:buClr>
            </a:pPr>
            <a:r>
              <a:rPr lang="en-US" dirty="0"/>
              <a:t>Inclusion of the Faculty Handbook in Article I, Section 2</a:t>
            </a:r>
          </a:p>
          <a:p>
            <a:pPr marL="460375" indent="-460375">
              <a:lnSpc>
                <a:spcPct val="120000"/>
              </a:lnSpc>
              <a:buClr>
                <a:srgbClr val="52061A"/>
              </a:buClr>
            </a:pPr>
            <a:r>
              <a:rPr lang="en-US" dirty="0" smtClean="0"/>
              <a:t>Members </a:t>
            </a:r>
            <a:r>
              <a:rPr lang="en-US" dirty="0"/>
              <a:t>of the Committee on Governance </a:t>
            </a:r>
            <a:r>
              <a:rPr lang="en-US" dirty="0" smtClean="0"/>
              <a:t>shall </a:t>
            </a:r>
            <a:r>
              <a:rPr lang="en-US" dirty="0"/>
              <a:t>be tenured (Article 1, Sect. 5c)</a:t>
            </a:r>
          </a:p>
          <a:p>
            <a:pPr marL="460375" indent="-460375">
              <a:lnSpc>
                <a:spcPct val="120000"/>
              </a:lnSpc>
              <a:buClr>
                <a:srgbClr val="52061A"/>
              </a:buClr>
            </a:pPr>
            <a:r>
              <a:rPr lang="en-US" dirty="0"/>
              <a:t>Addition of Provost and Chancellor </a:t>
            </a:r>
            <a:r>
              <a:rPr lang="en-US" dirty="0" smtClean="0"/>
              <a:t>in </a:t>
            </a:r>
            <a:r>
              <a:rPr lang="en-US" dirty="0"/>
              <a:t>Article I, Section 6b(viii)</a:t>
            </a:r>
          </a:p>
          <a:p>
            <a:pPr marL="460375" indent="-460375">
              <a:lnSpc>
                <a:spcPct val="120000"/>
              </a:lnSpc>
              <a:buClr>
                <a:srgbClr val="52061A"/>
              </a:buClr>
            </a:pPr>
            <a:r>
              <a:rPr lang="en-US" dirty="0" smtClean="0"/>
              <a:t>Presiding </a:t>
            </a:r>
            <a:r>
              <a:rPr lang="en-US" dirty="0"/>
              <a:t>Officer of the Faculty Senate shall be tenured (Article I, Section </a:t>
            </a:r>
            <a:r>
              <a:rPr lang="en-US" dirty="0" smtClean="0"/>
              <a:t>6d</a:t>
            </a:r>
            <a:r>
              <a:rPr lang="en-US" dirty="0"/>
              <a:t>)</a:t>
            </a:r>
          </a:p>
          <a:p>
            <a:pPr marL="460375" indent="-460375">
              <a:lnSpc>
                <a:spcPct val="120000"/>
              </a:lnSpc>
              <a:buClr>
                <a:srgbClr val="52061A"/>
              </a:buClr>
            </a:pPr>
            <a:r>
              <a:rPr lang="en-US" dirty="0"/>
              <a:t>Change in calculation of number of Faculty Senators in Article I, Section </a:t>
            </a:r>
            <a:r>
              <a:rPr lang="en-US" dirty="0" smtClean="0"/>
              <a:t>6</a:t>
            </a:r>
          </a:p>
          <a:p>
            <a:pPr marL="460375" indent="-460375">
              <a:lnSpc>
                <a:spcPct val="120000"/>
              </a:lnSpc>
              <a:buClr>
                <a:srgbClr val="52061A"/>
              </a:buClr>
            </a:pPr>
            <a:r>
              <a:rPr lang="en-US" dirty="0" smtClean="0"/>
              <a:t>A</a:t>
            </a:r>
            <a:r>
              <a:rPr lang="en-US" dirty="0"/>
              <a:t>. </a:t>
            </a:r>
            <a:r>
              <a:rPr lang="en-US" dirty="0" smtClean="0"/>
              <a:t>Change </a:t>
            </a:r>
            <a:r>
              <a:rPr lang="en-US" dirty="0"/>
              <a:t>Vice-President to </a:t>
            </a:r>
            <a:r>
              <a:rPr lang="en-US" dirty="0" smtClean="0"/>
              <a:t>Provost/Chancellor</a:t>
            </a:r>
          </a:p>
          <a:p>
            <a:pPr marL="854075" indent="-400050">
              <a:lnSpc>
                <a:spcPct val="120000"/>
              </a:lnSpc>
              <a:buClr>
                <a:srgbClr val="52061A"/>
              </a:buClr>
              <a:buNone/>
            </a:pPr>
            <a:r>
              <a:rPr lang="en-US" dirty="0" smtClean="0"/>
              <a:t>B</a:t>
            </a:r>
            <a:r>
              <a:rPr lang="en-US" dirty="0"/>
              <a:t>. </a:t>
            </a:r>
            <a:r>
              <a:rPr lang="en-US" dirty="0" smtClean="0"/>
              <a:t>Provide </a:t>
            </a:r>
            <a:r>
              <a:rPr lang="en-US" dirty="0"/>
              <a:t>for new title of Chancellor of Health </a:t>
            </a:r>
            <a:r>
              <a:rPr lang="en-US" dirty="0" smtClean="0"/>
              <a:t>Sciences and </a:t>
            </a:r>
            <a:r>
              <a:rPr lang="en-US" dirty="0"/>
              <a:t>his/her appointment according to Regent’s Policy.</a:t>
            </a:r>
          </a:p>
          <a:p>
            <a:endParaRPr lang="en-US" dirty="0">
              <a:solidFill>
                <a:srgbClr val="52061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52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683" y="152990"/>
            <a:ext cx="7851328" cy="606770"/>
          </a:xfrm>
        </p:spPr>
        <p:txBody>
          <a:bodyPr/>
          <a:lstStyle/>
          <a:p>
            <a:r>
              <a:rPr lang="en-US" altLang="en-US" sz="3800" dirty="0"/>
              <a:t>Substantive </a:t>
            </a:r>
            <a:r>
              <a:rPr lang="en-US" altLang="en-US" sz="3800" dirty="0" smtClean="0"/>
              <a:t>Revisions </a:t>
            </a:r>
            <a:r>
              <a:rPr lang="en-US" altLang="en-US" sz="3800" dirty="0"/>
              <a:t>continued</a:t>
            </a:r>
            <a:endParaRPr lang="en-US" sz="3800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131674" y="1778260"/>
            <a:ext cx="8873336" cy="4351338"/>
          </a:xfrm>
        </p:spPr>
        <p:txBody>
          <a:bodyPr>
            <a:normAutofit fontScale="85000" lnSpcReduction="20000"/>
          </a:bodyPr>
          <a:lstStyle/>
          <a:p>
            <a:pPr marL="460375" indent="-460375">
              <a:lnSpc>
                <a:spcPct val="120000"/>
              </a:lnSpc>
              <a:buClr>
                <a:srgbClr val="52061A"/>
              </a:buClr>
            </a:pPr>
            <a:r>
              <a:rPr lang="en-US" kern="0" dirty="0"/>
              <a:t>Inclusion of Provost in Dean/Director (re)appointments in Article III, Section 3</a:t>
            </a:r>
          </a:p>
          <a:p>
            <a:pPr marL="460375" indent="-460375">
              <a:lnSpc>
                <a:spcPct val="120000"/>
              </a:lnSpc>
              <a:buClr>
                <a:srgbClr val="52061A"/>
              </a:buClr>
            </a:pPr>
            <a:r>
              <a:rPr lang="en-US" kern="0" dirty="0" smtClean="0"/>
              <a:t>Provide </a:t>
            </a:r>
            <a:r>
              <a:rPr lang="en-US" kern="0" dirty="0"/>
              <a:t>for appt./re-appt. of Deans/Directors of Colleges and Schools (other than HSC) by Provost after consultation with President, faculty, chairs etc.</a:t>
            </a:r>
          </a:p>
          <a:p>
            <a:pPr marL="460375" indent="-460375">
              <a:lnSpc>
                <a:spcPct val="120000"/>
              </a:lnSpc>
              <a:buClr>
                <a:srgbClr val="52061A"/>
              </a:buClr>
            </a:pPr>
            <a:r>
              <a:rPr lang="en-US" kern="0" dirty="0" smtClean="0"/>
              <a:t>Provide </a:t>
            </a:r>
            <a:r>
              <a:rPr lang="en-US" kern="0" dirty="0"/>
              <a:t>for appt./re-appt. of HSC Deans by Chancellor according to Regents policies and consultation with President, faculty, chairs etc.</a:t>
            </a:r>
          </a:p>
          <a:p>
            <a:pPr marL="460375" indent="-460375">
              <a:lnSpc>
                <a:spcPct val="120000"/>
              </a:lnSpc>
              <a:buClr>
                <a:srgbClr val="52061A"/>
              </a:buClr>
            </a:pPr>
            <a:r>
              <a:rPr lang="en-US" kern="0" dirty="0" smtClean="0"/>
              <a:t>Removal </a:t>
            </a:r>
            <a:r>
              <a:rPr lang="en-US" kern="0" dirty="0"/>
              <a:t>of “Other </a:t>
            </a:r>
            <a:r>
              <a:rPr lang="en-US" kern="0" dirty="0" smtClean="0"/>
              <a:t>Administrative Officers”, Article III, </a:t>
            </a:r>
            <a:r>
              <a:rPr lang="en-US" kern="0" dirty="0" smtClean="0"/>
              <a:t>Section </a:t>
            </a:r>
            <a:r>
              <a:rPr lang="en-US" kern="0" dirty="0" smtClean="0"/>
              <a:t>4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53846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overnance Template" id="{3419B6B0-C0D4-44E7-A701-0146A5C4AB72}" vid="{47B108F7-A7E7-416E-B8D9-AFD9A7E9B1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1061</TotalTime>
  <Words>402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Wingdings</vt:lpstr>
      <vt:lpstr>Wingdings 3</vt:lpstr>
      <vt:lpstr>Office Theme</vt:lpstr>
      <vt:lpstr>Overview of the Committee on Governance</vt:lpstr>
      <vt:lpstr>Faculty Governance Structure</vt:lpstr>
      <vt:lpstr>Overview of the Faculty Constitution and Proposed Revisions</vt:lpstr>
      <vt:lpstr>Faculty Constitution</vt:lpstr>
      <vt:lpstr>Why Amend the Constitution Now?</vt:lpstr>
      <vt:lpstr>Proposed Constitutional Amendments</vt:lpstr>
      <vt:lpstr>Non Substantive Revisions</vt:lpstr>
      <vt:lpstr>Substantive Revisions</vt:lpstr>
      <vt:lpstr>Substantive Revisions continued</vt:lpstr>
    </vt:vector>
  </TitlesOfParts>
  <Company>HSC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Cassandra R Burnett</dc:creator>
  <cp:lastModifiedBy>Brianne Santos</cp:lastModifiedBy>
  <cp:revision>20</cp:revision>
  <cp:lastPrinted>2014-11-21T15:42:28Z</cp:lastPrinted>
  <dcterms:created xsi:type="dcterms:W3CDTF">2014-10-21T21:51:39Z</dcterms:created>
  <dcterms:modified xsi:type="dcterms:W3CDTF">2014-11-21T17:37:51Z</dcterms:modified>
</cp:coreProperties>
</file>