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94" r:id="rId5"/>
    <p:sldMasterId id="2147483700" r:id="rId6"/>
    <p:sldMasterId id="2147483712" r:id="rId7"/>
  </p:sldMasterIdLst>
  <p:notesMasterIdLst>
    <p:notesMasterId r:id="rId28"/>
  </p:notesMasterIdLst>
  <p:sldIdLst>
    <p:sldId id="2147472323" r:id="rId8"/>
    <p:sldId id="2147469573" r:id="rId9"/>
    <p:sldId id="2147472327" r:id="rId10"/>
    <p:sldId id="258" r:id="rId11"/>
    <p:sldId id="2147472328" r:id="rId12"/>
    <p:sldId id="2147472381" r:id="rId13"/>
    <p:sldId id="2147472332" r:id="rId14"/>
    <p:sldId id="257" r:id="rId15"/>
    <p:sldId id="261" r:id="rId16"/>
    <p:sldId id="263" r:id="rId17"/>
    <p:sldId id="264" r:id="rId18"/>
    <p:sldId id="265" r:id="rId19"/>
    <p:sldId id="271" r:id="rId20"/>
    <p:sldId id="272" r:id="rId21"/>
    <p:sldId id="2147472326" r:id="rId22"/>
    <p:sldId id="2147472375" r:id="rId23"/>
    <p:sldId id="259" r:id="rId24"/>
    <p:sldId id="2147472376" r:id="rId25"/>
    <p:sldId id="2147472334" r:id="rId26"/>
    <p:sldId id="275" r:id="rId27"/>
  </p:sldIdLst>
  <p:sldSz cx="12192000" cy="6858000"/>
  <p:notesSz cx="7010400" cy="9296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86"/>
    <a:srgbClr val="E2A2A4"/>
    <a:srgbClr val="A6BF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D0B9D6-A01B-5228-6A18-4667DF036298}" v="1" dt="2026-05-19T22:17:26.03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86" autoAdjust="0"/>
    <p:restoredTop sz="74253" autoAdjust="0"/>
  </p:normalViewPr>
  <p:slideViewPr>
    <p:cSldViewPr>
      <p:cViewPr varScale="1">
        <p:scale>
          <a:sx n="61" d="100"/>
          <a:sy n="61" d="100"/>
        </p:scale>
        <p:origin x="528" y="6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15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 C Richards" userId="S::ccrichards@health.unm.edu::ee68671b-515e-4532-abb5-6178ccf3a8c0" providerId="AD" clId="Web-{0DD0B9D6-A01B-5228-6A18-4667DF036298}"/>
    <pc:docChg chg="modSld">
      <pc:chgData name="Clayton C Richards" userId="S::ccrichards@health.unm.edu::ee68671b-515e-4532-abb5-6178ccf3a8c0" providerId="AD" clId="Web-{0DD0B9D6-A01B-5228-6A18-4667DF036298}" dt="2026-05-19T22:17:26.030" v="0" actId="14100"/>
      <pc:docMkLst>
        <pc:docMk/>
      </pc:docMkLst>
      <pc:sldChg chg="modSp">
        <pc:chgData name="Clayton C Richards" userId="S::ccrichards@health.unm.edu::ee68671b-515e-4532-abb5-6178ccf3a8c0" providerId="AD" clId="Web-{0DD0B9D6-A01B-5228-6A18-4667DF036298}" dt="2026-05-19T22:17:26.030" v="0" actId="14100"/>
        <pc:sldMkLst>
          <pc:docMk/>
          <pc:sldMk cId="2699486976" sldId="2147472334"/>
        </pc:sldMkLst>
        <pc:spChg chg="mod">
          <ac:chgData name="Clayton C Richards" userId="S::ccrichards@health.unm.edu::ee68671b-515e-4532-abb5-6178ccf3a8c0" providerId="AD" clId="Web-{0DD0B9D6-A01B-5228-6A18-4667DF036298}" dt="2026-05-19T22:17:26.030" v="0" actId="14100"/>
          <ac:spMkLst>
            <pc:docMk/>
            <pc:sldMk cId="2699486976" sldId="2147472334"/>
            <ac:spMk id="4" creationId="{AA3A1E5B-A79C-B047-B9D4-A7586601C0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D55C0A3-F051-4967-BCD5-A65267724BEC}" type="datetimeFigureOut">
              <a:rPr lang="en-US" smtClean="0"/>
              <a:t>5/21/2026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B6447BE-C1CF-4617-9243-8647C369F825}" type="slidenum">
              <a:rPr lang="en-US" smtClean="0"/>
              <a:t>‹#›</a:t>
            </a:fld>
            <a:endParaRPr lang="en-US"/>
          </a:p>
        </p:txBody>
      </p:sp>
    </p:spTree>
    <p:extLst>
      <p:ext uri="{BB962C8B-B14F-4D97-AF65-F5344CB8AC3E}">
        <p14:creationId xmlns:p14="http://schemas.microsoft.com/office/powerpoint/2010/main" val="93885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Continued focus on workforce expansion, access to care, and research growth  </a:t>
            </a:r>
          </a:p>
          <a:p>
            <a:pPr marL="171450" indent="-171450">
              <a:buFont typeface="Arial"/>
              <a:buChar char="•"/>
            </a:pPr>
            <a:r>
              <a:rPr lang="en-US" dirty="0"/>
              <a:t>$24M for rural GME programs and rotations; $2M for resident/fellow compensation  </a:t>
            </a:r>
          </a:p>
          <a:p>
            <a:pPr marL="171450" indent="-171450">
              <a:buFont typeface="Arial"/>
              <a:buChar char="•"/>
            </a:pPr>
            <a:r>
              <a:rPr lang="en-US" dirty="0"/>
              <a:t>$21.5M for clinical faculty compensation to support recruitment and retention  </a:t>
            </a:r>
          </a:p>
          <a:p>
            <a:pPr marL="171450" indent="-171450">
              <a:buFont typeface="Arial"/>
              <a:buChar char="•"/>
            </a:pPr>
            <a:r>
              <a:rPr lang="en-US" dirty="0"/>
              <a:t>Investments in research and innovation, including biosciences, AI, and advanced imaging  </a:t>
            </a:r>
          </a:p>
          <a:p>
            <a:pPr marL="171450" indent="-171450">
              <a:buFont typeface="Arial"/>
              <a:buChar char="•"/>
            </a:pPr>
            <a:r>
              <a:rPr lang="en-US" dirty="0"/>
              <a:t>$6.8M to establish a Behavioral Health Technical Assistance Center supporting statewide reform  </a:t>
            </a:r>
            <a:endParaRPr lang="en-US" dirty="0">
              <a:ea typeface="Calibri"/>
              <a:cs typeface="Calibri"/>
            </a:endParaRPr>
          </a:p>
          <a:p>
            <a:pPr marL="171450" indent="-171450">
              <a:buFont typeface="Arial"/>
              <a:buChar char="•"/>
            </a:pPr>
            <a:r>
              <a:rPr lang="en-US" dirty="0"/>
              <a:t>Operational funding for the College of Population Health to sustain programs statewide and support accreditation  </a:t>
            </a:r>
          </a:p>
          <a:p>
            <a:pPr marL="171450" indent="-171450">
              <a:buFont typeface="Arial"/>
              <a:buChar char="•"/>
            </a:pPr>
            <a:r>
              <a:rPr lang="en-US" dirty="0"/>
              <a:t>$15M for building a comprehensive reproductive health clinic in Northern NM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0CC9AC-6B26-E849-B969-C054978043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50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447BE-C1CF-4617-9243-8647C369F825}" type="slidenum">
              <a:rPr lang="en-US" smtClean="0"/>
              <a:t>3</a:t>
            </a:fld>
            <a:endParaRPr lang="en-US"/>
          </a:p>
        </p:txBody>
      </p:sp>
    </p:spTree>
    <p:extLst>
      <p:ext uri="{BB962C8B-B14F-4D97-AF65-F5344CB8AC3E}">
        <p14:creationId xmlns:p14="http://schemas.microsoft.com/office/powerpoint/2010/main" val="326237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B6447BE-C1CF-4617-9243-8647C369F82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0776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B6447BE-C1CF-4617-9243-8647C369F82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54488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1" i="0" dirty="0">
                <a:solidFill>
                  <a:srgbClr val="000000"/>
                </a:solidFill>
                <a:effectLst/>
                <a:latin typeface="Segoe UI" panose="020B0502040204020203" pitchFamily="34" charset="0"/>
              </a:rPr>
              <a:t>Workforce Retention by Program:</a:t>
            </a:r>
            <a:r>
              <a:rPr lang="en-US" sz="1800" b="0" i="0" dirty="0">
                <a:solidFill>
                  <a:srgbClr val="000000"/>
                </a:solidFill>
                <a:effectLst/>
                <a:latin typeface="Segoe UI" panose="020B0502040204020203" pitchFamily="34" charset="0"/>
              </a:rPr>
              <a:t> </a:t>
            </a:r>
            <a:endParaRPr lang="en-US" sz="1800" b="0" i="0" dirty="0">
              <a:solidFill>
                <a:srgbClr val="000000"/>
              </a:solidFill>
              <a:effectLst/>
              <a:latin typeface="Aptos" panose="020B0004020202020204" pitchFamily="34" charset="0"/>
            </a:endParaRPr>
          </a:p>
          <a:p>
            <a:pPr algn="l" rtl="0" fontAlgn="base"/>
            <a:r>
              <a:rPr lang="en-US" sz="1800" b="1" i="0" dirty="0">
                <a:solidFill>
                  <a:srgbClr val="000000"/>
                </a:solidFill>
                <a:effectLst/>
                <a:latin typeface="Segoe UI" panose="020B0502040204020203" pitchFamily="34" charset="0"/>
              </a:rPr>
              <a:t>College of Nursing</a:t>
            </a:r>
            <a:r>
              <a:rPr lang="en-US" sz="1800" b="0" i="0" dirty="0">
                <a:solidFill>
                  <a:srgbClr val="000000"/>
                </a:solidFill>
                <a:effectLst/>
                <a:latin typeface="Segoe UI" panose="020B0502040204020203"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Segoe UI" panose="020B0502040204020203" pitchFamily="34" charset="0"/>
              </a:rPr>
              <a:t>~85% of graduates remain in New Mexico after graduation </a:t>
            </a:r>
            <a:endParaRPr lang="en-US"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Segoe UI" panose="020B0502040204020203" pitchFamily="34" charset="0"/>
              </a:rPr>
              <a:t>College of Pharmacy</a:t>
            </a:r>
            <a:r>
              <a:rPr lang="en-US" sz="1800" b="0" i="0" dirty="0">
                <a:solidFill>
                  <a:srgbClr val="000000"/>
                </a:solidFill>
                <a:effectLst/>
                <a:latin typeface="Segoe UI" panose="020B0502040204020203"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Segoe UI" panose="020B0502040204020203" pitchFamily="34" charset="0"/>
              </a:rPr>
              <a:t>~81% of practicing pharmacists in New Mexico are UNM-trained </a:t>
            </a:r>
            <a:endParaRPr lang="en-US"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Segoe UI" panose="020B0502040204020203" pitchFamily="34" charset="0"/>
              </a:rPr>
              <a:t>College of Population Health</a:t>
            </a:r>
            <a:r>
              <a:rPr lang="en-US" sz="1800" b="0" i="0" dirty="0">
                <a:solidFill>
                  <a:srgbClr val="000000"/>
                </a:solidFill>
                <a:effectLst/>
                <a:latin typeface="Segoe UI" panose="020B0502040204020203"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Segoe UI" panose="020B0502040204020203" pitchFamily="34" charset="0"/>
              </a:rPr>
              <a:t>~75% of graduates remain in New Mexico after graduation </a:t>
            </a:r>
            <a:endParaRPr lang="en-US"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Segoe UI" panose="020B0502040204020203" pitchFamily="34" charset="0"/>
              </a:rPr>
              <a:t>School of Medicine – Health Professions Programs (Allied Health)</a:t>
            </a:r>
            <a:r>
              <a:rPr lang="en-US" sz="1800" b="0" i="0" dirty="0">
                <a:solidFill>
                  <a:srgbClr val="000000"/>
                </a:solidFill>
                <a:effectLst/>
                <a:latin typeface="WordVisiCarriageReturn_MSFontService"/>
              </a:rPr>
              <a:t> </a:t>
            </a:r>
            <a:br>
              <a:rPr lang="en-US" sz="1800" b="0" i="0" dirty="0">
                <a:solidFill>
                  <a:srgbClr val="000000"/>
                </a:solidFill>
                <a:effectLst/>
                <a:latin typeface="WordVisiCarriageReturn_MSFontService"/>
              </a:rPr>
            </a:br>
            <a:r>
              <a:rPr lang="en-US" sz="1800" b="0" i="0" dirty="0">
                <a:solidFill>
                  <a:srgbClr val="000000"/>
                </a:solidFill>
                <a:effectLst/>
                <a:latin typeface="Segoe UI" panose="020B0502040204020203" pitchFamily="34" charset="0"/>
              </a:rPr>
              <a:t> </a:t>
            </a:r>
            <a:r>
              <a:rPr lang="en-US" sz="1800" b="0" i="1" dirty="0">
                <a:solidFill>
                  <a:srgbClr val="000000"/>
                </a:solidFill>
                <a:effectLst/>
                <a:latin typeface="Segoe UI" panose="020B0502040204020203" pitchFamily="34" charset="0"/>
              </a:rPr>
              <a:t>(Dental Hygiene, EMS, Medical Laboratory Sciences, Occupational Therapy, Physical Therapy, Physician Assistant, Radiologic Sciences)</a:t>
            </a:r>
            <a:r>
              <a:rPr lang="en-US" sz="1800" b="0" i="0" dirty="0">
                <a:solidFill>
                  <a:srgbClr val="000000"/>
                </a:solidFill>
                <a:effectLst/>
                <a:latin typeface="Segoe UI" panose="020B0502040204020203"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Segoe UI" panose="020B0502040204020203" pitchFamily="34" charset="0"/>
              </a:rPr>
              <a:t>~88–92% of graduates remain in New Mexico after graduation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9B6447BE-C1CF-4617-9243-8647C369F825}" type="slidenum">
              <a:rPr lang="en-US" smtClean="0"/>
              <a:t>13</a:t>
            </a:fld>
            <a:endParaRPr lang="en-US"/>
          </a:p>
        </p:txBody>
      </p:sp>
    </p:spTree>
    <p:extLst>
      <p:ext uri="{BB962C8B-B14F-4D97-AF65-F5344CB8AC3E}">
        <p14:creationId xmlns:p14="http://schemas.microsoft.com/office/powerpoint/2010/main" val="427864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B6447BE-C1CF-4617-9243-8647C369F82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4763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rgbClr val="B90C2E"/>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400" b="0" i="0">
                <a:solidFill>
                  <a:srgbClr val="525355"/>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81064" y="6301094"/>
            <a:ext cx="609445" cy="39943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4" name="Holder 4"/>
          <p:cNvSpPr>
            <a:spLocks noGrp="1"/>
          </p:cNvSpPr>
          <p:nvPr>
            <p:ph type="sldNum" sz="quarter" idx="7"/>
          </p:nvPr>
        </p:nvSpPr>
        <p:spPr/>
        <p:txBody>
          <a:bodyPr lIns="0" tIns="0" rIns="0" bIns="0"/>
          <a:lstStyle>
            <a:lvl1pPr>
              <a:defRPr sz="1050" b="0" i="0">
                <a:solidFill>
                  <a:srgbClr val="969A9F"/>
                </a:solidFill>
                <a:latin typeface="Calibri"/>
                <a:cs typeface="Calibri"/>
              </a:defRPr>
            </a:lvl1pPr>
          </a:lstStyle>
          <a:p>
            <a:pPr marL="38100">
              <a:lnSpc>
                <a:spcPct val="100000"/>
              </a:lnSpc>
              <a:spcBef>
                <a:spcPts val="50"/>
              </a:spcBef>
            </a:pPr>
            <a:fld id="{81D60167-4931-47E6-BA6A-407CBD079E47}" type="slidenum">
              <a:rPr spc="-25" dirty="0"/>
              <a:t>‹#›</a:t>
            </a:fld>
            <a:endParaRPr spc="-25" dirty="0"/>
          </a:p>
        </p:txBody>
      </p:sp>
    </p:spTree>
    <p:extLst>
      <p:ext uri="{BB962C8B-B14F-4D97-AF65-F5344CB8AC3E}">
        <p14:creationId xmlns:p14="http://schemas.microsoft.com/office/powerpoint/2010/main" val="1654246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9313-6A89-FA41-B748-D5763F2061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CD5B67-E6D3-478D-9A97-79ABFD2AF7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A1A1D1-D0C5-F3FD-E977-ABCCC5670227}"/>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5" name="Footer Placeholder 4">
            <a:extLst>
              <a:ext uri="{FF2B5EF4-FFF2-40B4-BE49-F238E27FC236}">
                <a16:creationId xmlns:a16="http://schemas.microsoft.com/office/drawing/2014/main" id="{35CD4137-DAC2-3E1E-082C-33F5B2087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26F8C-4048-6229-94F1-77D9540CA558}"/>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12938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1F64-F7D4-46FA-2271-11C2BDB85C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0C9C4-7529-2F1D-94AB-79AB8F837A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F3FA5-0731-657D-FA45-99CDBF5A4CD6}"/>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5" name="Footer Placeholder 4">
            <a:extLst>
              <a:ext uri="{FF2B5EF4-FFF2-40B4-BE49-F238E27FC236}">
                <a16:creationId xmlns:a16="http://schemas.microsoft.com/office/drawing/2014/main" id="{2ED3E80B-4A52-8E84-360F-C26980F5F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CFAD5-98D4-0055-045C-AA26DDED823E}"/>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251052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CC122-E6B7-5436-6E6C-9DBC0F284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58F628-52B0-5B36-A30B-2DBBEAE2E9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3FB7D2-568C-9642-C025-D58E8C8DD74D}"/>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5" name="Footer Placeholder 4">
            <a:extLst>
              <a:ext uri="{FF2B5EF4-FFF2-40B4-BE49-F238E27FC236}">
                <a16:creationId xmlns:a16="http://schemas.microsoft.com/office/drawing/2014/main" id="{221489F9-502F-66C8-B126-BAD357BE2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286C1-A8AF-283C-A45A-912EE3A0813B}"/>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237152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A68C-619C-14EF-B058-BA3A2E00FE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8FB51-9DA5-1444-30B7-74848865B0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E519BA-EAF6-5F58-AEAC-0118050B2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759631-CE83-5662-9D24-88F94AD3A588}"/>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6" name="Footer Placeholder 5">
            <a:extLst>
              <a:ext uri="{FF2B5EF4-FFF2-40B4-BE49-F238E27FC236}">
                <a16:creationId xmlns:a16="http://schemas.microsoft.com/office/drawing/2014/main" id="{C00ED9B0-01CA-B734-9F07-A4DBC7477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B9641-3A93-43D9-228D-EC403FC57483}"/>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149527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7A64-03E5-D56B-AE7F-3362BAE956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1088EC-2920-8BCF-5493-B47317701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2D8187-7B6D-3669-4B90-D61C40FACD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AE6DAE-19EC-6303-7F48-356CEDFB5D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EF105B-44FF-6C30-EC2C-EC5757FB73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FD129C-5458-29B8-FD7F-86E87C7084BE}"/>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8" name="Footer Placeholder 7">
            <a:extLst>
              <a:ext uri="{FF2B5EF4-FFF2-40B4-BE49-F238E27FC236}">
                <a16:creationId xmlns:a16="http://schemas.microsoft.com/office/drawing/2014/main" id="{6324A608-1F3E-7EFF-354A-8F99904878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2F5F28-735C-28B2-0FA1-610CCE9FD305}"/>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11570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D45D-23A3-07F7-6E2E-4ABD6A5755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C44AEE-9CC0-6A40-BBAF-9B54F2188F96}"/>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4" name="Footer Placeholder 3">
            <a:extLst>
              <a:ext uri="{FF2B5EF4-FFF2-40B4-BE49-F238E27FC236}">
                <a16:creationId xmlns:a16="http://schemas.microsoft.com/office/drawing/2014/main" id="{38F1FFEF-99B2-3EF2-E2C2-7CCD228E8F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4DCCEC-4856-B25C-E7F2-489A3118F2A0}"/>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232658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81FFF1-5E0D-FE6B-2C27-3A1570591753}"/>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3" name="Footer Placeholder 2">
            <a:extLst>
              <a:ext uri="{FF2B5EF4-FFF2-40B4-BE49-F238E27FC236}">
                <a16:creationId xmlns:a16="http://schemas.microsoft.com/office/drawing/2014/main" id="{75A16668-344A-10B6-B991-A8D8C0285C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F937D5-A13D-5D71-1554-2C3A9AC51310}"/>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391787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7C95-D715-626B-203B-E6C7B5420D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D39797-D954-E91F-A719-4DF9C434D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3B3A1F-A8C4-BED0-F235-E6F84D8F5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8BEE8-CC6B-9980-9EBF-59B577985DBD}"/>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6" name="Footer Placeholder 5">
            <a:extLst>
              <a:ext uri="{FF2B5EF4-FFF2-40B4-BE49-F238E27FC236}">
                <a16:creationId xmlns:a16="http://schemas.microsoft.com/office/drawing/2014/main" id="{A79BA52C-C5A5-5180-32C1-57C519BD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92BDE-D7BE-E952-DB74-BB86FFF52565}"/>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75764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89D3-7F9C-9644-DE73-9528D9A8F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4B0E7-2522-2114-0015-267B667B27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9CE053-D82D-342E-8AD0-6C01493B86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D94CC9-0CE9-2B79-8683-F13C4D643009}"/>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6" name="Footer Placeholder 5">
            <a:extLst>
              <a:ext uri="{FF2B5EF4-FFF2-40B4-BE49-F238E27FC236}">
                <a16:creationId xmlns:a16="http://schemas.microsoft.com/office/drawing/2014/main" id="{D14885FD-2EDC-7491-8598-0701B89E8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27B38-1A4A-C5F6-F1F1-09DAB2CABA60}"/>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345378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75" y="6400799"/>
            <a:ext cx="12188825" cy="457200"/>
          </a:xfrm>
          <a:custGeom>
            <a:avLst/>
            <a:gdLst/>
            <a:ahLst/>
            <a:cxnLst/>
            <a:rect l="l" t="t" r="r" b="b"/>
            <a:pathLst>
              <a:path w="12188825" h="457200">
                <a:moveTo>
                  <a:pt x="12188825" y="0"/>
                </a:moveTo>
                <a:lnTo>
                  <a:pt x="0" y="0"/>
                </a:lnTo>
                <a:lnTo>
                  <a:pt x="0" y="457199"/>
                </a:lnTo>
                <a:lnTo>
                  <a:pt x="12188825" y="457199"/>
                </a:lnTo>
                <a:lnTo>
                  <a:pt x="12188825" y="0"/>
                </a:lnTo>
                <a:close/>
              </a:path>
            </a:pathLst>
          </a:custGeom>
          <a:solidFill>
            <a:srgbClr val="007985"/>
          </a:solidFill>
        </p:spPr>
        <p:txBody>
          <a:bodyPr wrap="square" lIns="0" tIns="0" rIns="0" bIns="0" rtlCol="0"/>
          <a:lstStyle/>
          <a:p>
            <a:endParaRPr/>
          </a:p>
        </p:txBody>
      </p:sp>
      <p:sp>
        <p:nvSpPr>
          <p:cNvPr id="17" name="bg object 17"/>
          <p:cNvSpPr/>
          <p:nvPr/>
        </p:nvSpPr>
        <p:spPr>
          <a:xfrm>
            <a:off x="14" y="6334315"/>
            <a:ext cx="12188825" cy="64135"/>
          </a:xfrm>
          <a:custGeom>
            <a:avLst/>
            <a:gdLst/>
            <a:ahLst/>
            <a:cxnLst/>
            <a:rect l="l" t="t" r="r" b="b"/>
            <a:pathLst>
              <a:path w="12188825" h="64135">
                <a:moveTo>
                  <a:pt x="12188825" y="0"/>
                </a:moveTo>
                <a:lnTo>
                  <a:pt x="0" y="0"/>
                </a:lnTo>
                <a:lnTo>
                  <a:pt x="0" y="64008"/>
                </a:lnTo>
                <a:lnTo>
                  <a:pt x="12188825" y="64008"/>
                </a:lnTo>
                <a:lnTo>
                  <a:pt x="12188825" y="0"/>
                </a:lnTo>
                <a:close/>
              </a:path>
            </a:pathLst>
          </a:custGeom>
          <a:solidFill>
            <a:srgbClr val="B90C2E"/>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93675" y="6470867"/>
            <a:ext cx="923925" cy="309143"/>
          </a:xfrm>
          <a:prstGeom prst="rect">
            <a:avLst/>
          </a:prstGeom>
        </p:spPr>
      </p:pic>
      <p:sp>
        <p:nvSpPr>
          <p:cNvPr id="2" name="Holder 2"/>
          <p:cNvSpPr>
            <a:spLocks noGrp="1"/>
          </p:cNvSpPr>
          <p:nvPr>
            <p:ph type="title"/>
          </p:nvPr>
        </p:nvSpPr>
        <p:spPr/>
        <p:txBody>
          <a:bodyPr lIns="0" tIns="0" rIns="0" bIns="0"/>
          <a:lstStyle>
            <a:lvl1pPr>
              <a:defRPr sz="2400" b="1" i="0">
                <a:solidFill>
                  <a:srgbClr val="B90C2E"/>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1400" b="0" i="0">
                <a:solidFill>
                  <a:srgbClr val="525355"/>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6C07-F6CE-4E1B-C2CD-E3BC84ED45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AE88A1-9651-93BB-D832-29DFA79F89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E0634-1FEE-BC27-9D9D-133F5E7FBDEC}"/>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5" name="Footer Placeholder 4">
            <a:extLst>
              <a:ext uri="{FF2B5EF4-FFF2-40B4-BE49-F238E27FC236}">
                <a16:creationId xmlns:a16="http://schemas.microsoft.com/office/drawing/2014/main" id="{F9E29031-3248-745F-C092-E23C73F68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B9F6C-3FE9-A0CB-0A0C-16CDA59E7901}"/>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243018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18EB3-FD1B-75B3-C328-E84370A8D5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FFAF56-2E10-6C91-6C51-A2CFA42382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1857C-BF1F-779D-A42C-BCDDB422CDBF}"/>
              </a:ext>
            </a:extLst>
          </p:cNvPr>
          <p:cNvSpPr>
            <a:spLocks noGrp="1"/>
          </p:cNvSpPr>
          <p:nvPr>
            <p:ph type="dt" sz="half" idx="10"/>
          </p:nvPr>
        </p:nvSpPr>
        <p:spPr/>
        <p:txBody>
          <a:bodyPr/>
          <a:lstStyle/>
          <a:p>
            <a:fld id="{EC5D5FEB-42F1-0D4E-8070-EDC7B9D6081E}" type="datetimeFigureOut">
              <a:rPr lang="en-US" smtClean="0"/>
              <a:t>5/21/2026</a:t>
            </a:fld>
            <a:endParaRPr lang="en-US"/>
          </a:p>
        </p:txBody>
      </p:sp>
      <p:sp>
        <p:nvSpPr>
          <p:cNvPr id="5" name="Footer Placeholder 4">
            <a:extLst>
              <a:ext uri="{FF2B5EF4-FFF2-40B4-BE49-F238E27FC236}">
                <a16:creationId xmlns:a16="http://schemas.microsoft.com/office/drawing/2014/main" id="{5A3C41C0-951C-D74C-9568-A0689E022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5ECA6-AC20-500A-E1F4-E1F59F89FE79}"/>
              </a:ext>
            </a:extLst>
          </p:cNvPr>
          <p:cNvSpPr>
            <a:spLocks noGrp="1"/>
          </p:cNvSpPr>
          <p:nvPr>
            <p:ph type="sldNum" sz="quarter" idx="12"/>
          </p:nvPr>
        </p:nvSpPr>
        <p:spPr/>
        <p:txBody>
          <a:bodyPr/>
          <a:lstStyle/>
          <a:p>
            <a:fld id="{31347AC2-F00E-8344-95EA-F1EBC9C8C774}" type="slidenum">
              <a:rPr lang="en-US" smtClean="0"/>
              <a:t>‹#›</a:t>
            </a:fld>
            <a:endParaRPr lang="en-US"/>
          </a:p>
        </p:txBody>
      </p:sp>
    </p:spTree>
    <p:extLst>
      <p:ext uri="{BB962C8B-B14F-4D97-AF65-F5344CB8AC3E}">
        <p14:creationId xmlns:p14="http://schemas.microsoft.com/office/powerpoint/2010/main" val="34052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8D69-8329-4596-93B9-0334A91A585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B5FD1BE-1AB7-4777-82A3-17FCB148F4A7}"/>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205A144-BE1B-4D56-BD7B-608797888BB4}"/>
              </a:ext>
            </a:extLst>
          </p:cNvPr>
          <p:cNvSpPr>
            <a:spLocks noGrp="1"/>
          </p:cNvSpPr>
          <p:nvPr>
            <p:ph type="dt" sz="half" idx="10"/>
          </p:nvPr>
        </p:nvSpPr>
        <p:spPr/>
        <p:txBody>
          <a:bodyPr/>
          <a:lstStyle/>
          <a:p>
            <a:fld id="{5E3B682E-0522-41E5-88BE-894F51868A90}" type="datetime1">
              <a:rPr lang="en-US" smtClean="0"/>
              <a:t>5/21/2026</a:t>
            </a:fld>
            <a:endParaRPr lang="en-US"/>
          </a:p>
        </p:txBody>
      </p:sp>
      <p:sp>
        <p:nvSpPr>
          <p:cNvPr id="5" name="Footer Placeholder 4">
            <a:extLst>
              <a:ext uri="{FF2B5EF4-FFF2-40B4-BE49-F238E27FC236}">
                <a16:creationId xmlns:a16="http://schemas.microsoft.com/office/drawing/2014/main" id="{A42E862B-D393-44CA-B9F7-5FE6A4226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390A2-326C-48F6-BF75-968EE4E9964C}"/>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3065312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8FAA-19DE-4B62-A9F7-555B01B6181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DB1B87-DA75-4CA0-A8D6-1F5F618C6E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03D04-2D20-4A7A-9E0B-18B855F5ABAC}"/>
              </a:ext>
            </a:extLst>
          </p:cNvPr>
          <p:cNvSpPr>
            <a:spLocks noGrp="1"/>
          </p:cNvSpPr>
          <p:nvPr>
            <p:ph type="dt" sz="half" idx="10"/>
          </p:nvPr>
        </p:nvSpPr>
        <p:spPr/>
        <p:txBody>
          <a:bodyPr/>
          <a:lstStyle/>
          <a:p>
            <a:fld id="{DA03ED14-2E8E-4B0D-80B2-7D0012FFF4F9}" type="datetime1">
              <a:rPr lang="en-US" smtClean="0"/>
              <a:t>5/21/2026</a:t>
            </a:fld>
            <a:endParaRPr lang="en-US"/>
          </a:p>
        </p:txBody>
      </p:sp>
      <p:sp>
        <p:nvSpPr>
          <p:cNvPr id="5" name="Footer Placeholder 4">
            <a:extLst>
              <a:ext uri="{FF2B5EF4-FFF2-40B4-BE49-F238E27FC236}">
                <a16:creationId xmlns:a16="http://schemas.microsoft.com/office/drawing/2014/main" id="{83A78DFA-8459-4C60-90DB-48ED43963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51EE1-FA9C-4C3C-854D-549C0C02145C}"/>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333883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600E-92D6-44CD-8D17-766C143C21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1C6195-ADA1-45C9-AC53-3587D910E6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CD35F-F672-4B04-BDE5-4A1F1B63000D}"/>
              </a:ext>
            </a:extLst>
          </p:cNvPr>
          <p:cNvSpPr>
            <a:spLocks noGrp="1"/>
          </p:cNvSpPr>
          <p:nvPr>
            <p:ph type="dt" sz="half" idx="10"/>
          </p:nvPr>
        </p:nvSpPr>
        <p:spPr/>
        <p:txBody>
          <a:bodyPr/>
          <a:lstStyle/>
          <a:p>
            <a:fld id="{2BECD02F-796F-414F-99B6-842BB9BF4598}" type="datetime1">
              <a:rPr lang="en-US" smtClean="0"/>
              <a:t>5/21/2026</a:t>
            </a:fld>
            <a:endParaRPr lang="en-US"/>
          </a:p>
        </p:txBody>
      </p:sp>
      <p:sp>
        <p:nvSpPr>
          <p:cNvPr id="5" name="Footer Placeholder 4">
            <a:extLst>
              <a:ext uri="{FF2B5EF4-FFF2-40B4-BE49-F238E27FC236}">
                <a16:creationId xmlns:a16="http://schemas.microsoft.com/office/drawing/2014/main" id="{BC166D5F-6006-4BFB-9CB4-93CAEC3E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873FE-8B70-4CDE-949B-E1E306828B04}"/>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932380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A02B-14D8-473A-8DE2-6A3DAA6AD6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C87E73-1822-46DA-BBA5-77660C52D7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71B5B-7CC1-449C-909D-E5DE3CB830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7C294A-C0D2-487F-AD64-9381668D4F31}"/>
              </a:ext>
            </a:extLst>
          </p:cNvPr>
          <p:cNvSpPr>
            <a:spLocks noGrp="1"/>
          </p:cNvSpPr>
          <p:nvPr>
            <p:ph type="dt" sz="half" idx="10"/>
          </p:nvPr>
        </p:nvSpPr>
        <p:spPr/>
        <p:txBody>
          <a:bodyPr/>
          <a:lstStyle/>
          <a:p>
            <a:fld id="{1944DF7A-DEC6-4DCF-B5C0-465781DE0BB9}" type="datetime1">
              <a:rPr lang="en-US" smtClean="0"/>
              <a:t>5/21/2026</a:t>
            </a:fld>
            <a:endParaRPr lang="en-US"/>
          </a:p>
        </p:txBody>
      </p:sp>
      <p:sp>
        <p:nvSpPr>
          <p:cNvPr id="6" name="Footer Placeholder 5">
            <a:extLst>
              <a:ext uri="{FF2B5EF4-FFF2-40B4-BE49-F238E27FC236}">
                <a16:creationId xmlns:a16="http://schemas.microsoft.com/office/drawing/2014/main" id="{71E51F93-55CF-47D3-8F34-5C24BAA0A3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59637-46A1-442C-88CC-7F446D033D7F}"/>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488121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A572-5E36-468D-9D06-0A9558C168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4C87F-0CA0-4519-BA4D-16B2C5A822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28D524-4B26-4AB6-B763-5ACBEF1C5D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D87E7-7D3D-4999-BDC9-FEED7C1213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AD9035-F2E3-4BE1-8739-683438A808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466059-514E-43F1-9D82-319C35D9A8C3}"/>
              </a:ext>
            </a:extLst>
          </p:cNvPr>
          <p:cNvSpPr>
            <a:spLocks noGrp="1"/>
          </p:cNvSpPr>
          <p:nvPr>
            <p:ph type="dt" sz="half" idx="10"/>
          </p:nvPr>
        </p:nvSpPr>
        <p:spPr/>
        <p:txBody>
          <a:bodyPr/>
          <a:lstStyle/>
          <a:p>
            <a:fld id="{C77585D7-F31B-4391-9CDA-012ACBC9CBE6}" type="datetime1">
              <a:rPr lang="en-US" smtClean="0"/>
              <a:t>5/21/2026</a:t>
            </a:fld>
            <a:endParaRPr lang="en-US"/>
          </a:p>
        </p:txBody>
      </p:sp>
      <p:sp>
        <p:nvSpPr>
          <p:cNvPr id="8" name="Footer Placeholder 7">
            <a:extLst>
              <a:ext uri="{FF2B5EF4-FFF2-40B4-BE49-F238E27FC236}">
                <a16:creationId xmlns:a16="http://schemas.microsoft.com/office/drawing/2014/main" id="{EDC8831F-387F-43EF-A98C-3D17FFB338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F67D46-2C12-4BA3-8EFA-CB1ED2E5A33D}"/>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472010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D602-2870-497D-A4E1-EECA06F02D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7CAE7F-328C-4D61-9017-83F769FBAE11}"/>
              </a:ext>
            </a:extLst>
          </p:cNvPr>
          <p:cNvSpPr>
            <a:spLocks noGrp="1"/>
          </p:cNvSpPr>
          <p:nvPr>
            <p:ph type="dt" sz="half" idx="10"/>
          </p:nvPr>
        </p:nvSpPr>
        <p:spPr/>
        <p:txBody>
          <a:bodyPr/>
          <a:lstStyle/>
          <a:p>
            <a:fld id="{9C3FB645-87CD-4CCD-9AD7-4A70179FDFBF}" type="datetime1">
              <a:rPr lang="en-US" smtClean="0"/>
              <a:t>5/21/2026</a:t>
            </a:fld>
            <a:endParaRPr lang="en-US"/>
          </a:p>
        </p:txBody>
      </p:sp>
      <p:sp>
        <p:nvSpPr>
          <p:cNvPr id="4" name="Footer Placeholder 3">
            <a:extLst>
              <a:ext uri="{FF2B5EF4-FFF2-40B4-BE49-F238E27FC236}">
                <a16:creationId xmlns:a16="http://schemas.microsoft.com/office/drawing/2014/main" id="{89F321FF-B666-4F93-AB28-C7EF62F363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99CA0-2945-4E35-994B-1D5A68EC226D}"/>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2615078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063412-5E47-4F9A-A6BD-167BC9BA2065}"/>
              </a:ext>
            </a:extLst>
          </p:cNvPr>
          <p:cNvSpPr>
            <a:spLocks noGrp="1"/>
          </p:cNvSpPr>
          <p:nvPr>
            <p:ph type="dt" sz="half" idx="10"/>
          </p:nvPr>
        </p:nvSpPr>
        <p:spPr/>
        <p:txBody>
          <a:bodyPr/>
          <a:lstStyle/>
          <a:p>
            <a:fld id="{32F76A90-ADCA-4461-8414-1245980C8656}" type="datetime1">
              <a:rPr lang="en-US" smtClean="0"/>
              <a:t>5/21/2026</a:t>
            </a:fld>
            <a:endParaRPr lang="en-US"/>
          </a:p>
        </p:txBody>
      </p:sp>
      <p:sp>
        <p:nvSpPr>
          <p:cNvPr id="3" name="Footer Placeholder 2">
            <a:extLst>
              <a:ext uri="{FF2B5EF4-FFF2-40B4-BE49-F238E27FC236}">
                <a16:creationId xmlns:a16="http://schemas.microsoft.com/office/drawing/2014/main" id="{25F10D38-D4D6-4866-82C1-804B53185A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682012-A89C-42D8-A028-7D8498BACCB3}"/>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3786059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E71C-EE1D-4399-BCE3-C32607B91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D29B5A-635A-4CF1-AACB-4F718A8088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D8B1B-DD53-433B-A17F-A2C056D05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0CDEF-11DA-4C4C-AA9D-E88E080AFF62}"/>
              </a:ext>
            </a:extLst>
          </p:cNvPr>
          <p:cNvSpPr>
            <a:spLocks noGrp="1"/>
          </p:cNvSpPr>
          <p:nvPr>
            <p:ph type="dt" sz="half" idx="10"/>
          </p:nvPr>
        </p:nvSpPr>
        <p:spPr/>
        <p:txBody>
          <a:bodyPr/>
          <a:lstStyle/>
          <a:p>
            <a:fld id="{8D2B3FEF-0697-4202-A981-901560089811}" type="datetime1">
              <a:rPr lang="en-US" smtClean="0"/>
              <a:t>5/21/2026</a:t>
            </a:fld>
            <a:endParaRPr lang="en-US"/>
          </a:p>
        </p:txBody>
      </p:sp>
      <p:sp>
        <p:nvSpPr>
          <p:cNvPr id="6" name="Footer Placeholder 5">
            <a:extLst>
              <a:ext uri="{FF2B5EF4-FFF2-40B4-BE49-F238E27FC236}">
                <a16:creationId xmlns:a16="http://schemas.microsoft.com/office/drawing/2014/main" id="{1AB6CA55-D370-4CF1-9FC0-2B6DD08BF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F2E852-6803-44E1-8FD2-81FC704397FC}"/>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353934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B90C2E"/>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E4E7-5B7A-4492-8186-CD671876A8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7B7E94-FFD0-4AE1-B96D-5DECC5D36E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861D11-04C6-4D6D-8221-C1289596E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15AAAA-5400-4CE5-8529-5782F54AFC18}"/>
              </a:ext>
            </a:extLst>
          </p:cNvPr>
          <p:cNvSpPr>
            <a:spLocks noGrp="1"/>
          </p:cNvSpPr>
          <p:nvPr>
            <p:ph type="dt" sz="half" idx="10"/>
          </p:nvPr>
        </p:nvSpPr>
        <p:spPr/>
        <p:txBody>
          <a:bodyPr/>
          <a:lstStyle/>
          <a:p>
            <a:fld id="{44BFFEBF-AA5B-442C-B5C7-59F50C64A5F6}" type="datetime1">
              <a:rPr lang="en-US" smtClean="0"/>
              <a:t>5/21/2026</a:t>
            </a:fld>
            <a:endParaRPr lang="en-US"/>
          </a:p>
        </p:txBody>
      </p:sp>
      <p:sp>
        <p:nvSpPr>
          <p:cNvPr id="6" name="Footer Placeholder 5">
            <a:extLst>
              <a:ext uri="{FF2B5EF4-FFF2-40B4-BE49-F238E27FC236}">
                <a16:creationId xmlns:a16="http://schemas.microsoft.com/office/drawing/2014/main" id="{8ED4BBE9-1E0D-432C-97B6-3AD388224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C017E-A318-4F53-8699-5C6B73964A25}"/>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1035647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673F-B448-4CEB-81FF-276995FA4A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18CDE2-5D0D-4B47-B46E-3F49909F05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0D7C8-0458-4F83-8416-870544E2EEDD}"/>
              </a:ext>
            </a:extLst>
          </p:cNvPr>
          <p:cNvSpPr>
            <a:spLocks noGrp="1"/>
          </p:cNvSpPr>
          <p:nvPr>
            <p:ph type="dt" sz="half" idx="10"/>
          </p:nvPr>
        </p:nvSpPr>
        <p:spPr/>
        <p:txBody>
          <a:bodyPr/>
          <a:lstStyle/>
          <a:p>
            <a:fld id="{63896DB6-4D5D-43A0-B3A6-EDD819F2B4B0}" type="datetime1">
              <a:rPr lang="en-US" smtClean="0"/>
              <a:t>5/21/2026</a:t>
            </a:fld>
            <a:endParaRPr lang="en-US"/>
          </a:p>
        </p:txBody>
      </p:sp>
      <p:sp>
        <p:nvSpPr>
          <p:cNvPr id="5" name="Footer Placeholder 4">
            <a:extLst>
              <a:ext uri="{FF2B5EF4-FFF2-40B4-BE49-F238E27FC236}">
                <a16:creationId xmlns:a16="http://schemas.microsoft.com/office/drawing/2014/main" id="{AC40904C-91BF-444D-839F-940884446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F88E8-CEE4-4C6A-A33E-6A1576FE6524}"/>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259602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532F3-E138-4A3E-8B6D-10F9953A84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99CB0-84DC-4827-832B-F88CA393AE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4C5C8-0A11-459A-90CC-8659760DE589}"/>
              </a:ext>
            </a:extLst>
          </p:cNvPr>
          <p:cNvSpPr>
            <a:spLocks noGrp="1"/>
          </p:cNvSpPr>
          <p:nvPr>
            <p:ph type="dt" sz="half" idx="10"/>
          </p:nvPr>
        </p:nvSpPr>
        <p:spPr/>
        <p:txBody>
          <a:bodyPr/>
          <a:lstStyle/>
          <a:p>
            <a:fld id="{5B2EB566-3A95-49D7-8B9C-15ED8CCD1AE7}" type="datetime1">
              <a:rPr lang="en-US" smtClean="0"/>
              <a:t>5/21/2026</a:t>
            </a:fld>
            <a:endParaRPr lang="en-US"/>
          </a:p>
        </p:txBody>
      </p:sp>
      <p:sp>
        <p:nvSpPr>
          <p:cNvPr id="5" name="Footer Placeholder 4">
            <a:extLst>
              <a:ext uri="{FF2B5EF4-FFF2-40B4-BE49-F238E27FC236}">
                <a16:creationId xmlns:a16="http://schemas.microsoft.com/office/drawing/2014/main" id="{D71530A6-1A95-41BA-A6E4-467AF747D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FAB08-6AA1-469F-97CE-2998C42C5831}"/>
              </a:ext>
            </a:extLst>
          </p:cNvPr>
          <p:cNvSpPr>
            <a:spLocks noGrp="1"/>
          </p:cNvSpPr>
          <p:nvPr>
            <p:ph type="sldNum" sz="quarter" idx="12"/>
          </p:nvPr>
        </p:nvSpPr>
        <p:spPr/>
        <p:txBody>
          <a:bodyPr/>
          <a:lstStyle/>
          <a:p>
            <a:fld id="{D9DE51A3-CDEB-4362-A93A-CD4EC28A14A4}" type="slidenum">
              <a:rPr lang="en-US" smtClean="0"/>
              <a:t>‹#›</a:t>
            </a:fld>
            <a:endParaRPr lang="en-US"/>
          </a:p>
        </p:txBody>
      </p:sp>
    </p:spTree>
    <p:extLst>
      <p:ext uri="{BB962C8B-B14F-4D97-AF65-F5344CB8AC3E}">
        <p14:creationId xmlns:p14="http://schemas.microsoft.com/office/powerpoint/2010/main" val="709097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398" b="0" i="0">
                <a:solidFill>
                  <a:schemeClr val="bg1"/>
                </a:solidFill>
                <a:latin typeface="Gotham Book"/>
                <a:cs typeface="Gotham Book"/>
              </a:defRPr>
            </a:lvl1pPr>
          </a:lstStyle>
          <a:p>
            <a:pPr marL="368831">
              <a:spcBef>
                <a:spcPts val="90"/>
              </a:spcBef>
            </a:pPr>
            <a:endParaRPr lang="pt-BR" spc="-50"/>
          </a:p>
        </p:txBody>
      </p:sp>
      <p:sp>
        <p:nvSpPr>
          <p:cNvPr id="3" name="Holder 3"/>
          <p:cNvSpPr>
            <a:spLocks noGrp="1"/>
          </p:cNvSpPr>
          <p:nvPr>
            <p:ph type="dt" sz="half" idx="6"/>
          </p:nvPr>
        </p:nvSpPr>
        <p:spPr/>
        <p:txBody>
          <a:bodyPr lIns="0" tIns="0" rIns="0" bIns="0"/>
          <a:lstStyle>
            <a:lvl1pPr>
              <a:defRPr sz="1398" b="0" i="0">
                <a:solidFill>
                  <a:schemeClr val="bg1"/>
                </a:solidFill>
                <a:latin typeface="Gotham Book"/>
                <a:cs typeface="Gotham Book"/>
              </a:defRPr>
            </a:lvl1pPr>
          </a:lstStyle>
          <a:p>
            <a:pPr marL="368831">
              <a:spcBef>
                <a:spcPts val="90"/>
              </a:spcBef>
            </a:pPr>
            <a:fld id="{CD146F9F-6207-4B1E-8B6F-9A126E807A6A}" type="datetime1">
              <a:rPr lang="en-US" spc="-50" smtClean="0"/>
              <a:t>5/21/2026</a:t>
            </a:fld>
            <a:endParaRPr lang="en-US" spc="-50"/>
          </a:p>
        </p:txBody>
      </p:sp>
      <p:sp>
        <p:nvSpPr>
          <p:cNvPr id="4" name="Holder 4"/>
          <p:cNvSpPr>
            <a:spLocks noGrp="1"/>
          </p:cNvSpPr>
          <p:nvPr>
            <p:ph type="sldNum" sz="quarter" idx="7"/>
          </p:nvPr>
        </p:nvSpPr>
        <p:spPr/>
        <p:txBody>
          <a:bodyPr lIns="0" tIns="0" rIns="0" bIns="0"/>
          <a:lstStyle>
            <a:lvl1pPr>
              <a:defRPr sz="798" b="0" i="0">
                <a:solidFill>
                  <a:schemeClr val="bg1"/>
                </a:solidFill>
                <a:latin typeface="Gotham Book"/>
                <a:cs typeface="Gotham Book"/>
              </a:defRPr>
            </a:lvl1pPr>
          </a:lstStyle>
          <a:p>
            <a:pPr marL="74147">
              <a:spcBef>
                <a:spcPts val="95"/>
              </a:spcBef>
            </a:pPr>
            <a:fld id="{81D60167-4931-47E6-BA6A-407CBD079E47}" type="slidenum">
              <a:rPr lang="en-US" spc="-25" smtClean="0"/>
              <a:pPr marL="74147">
                <a:spcBef>
                  <a:spcPts val="95"/>
                </a:spcBef>
              </a:pPr>
              <a:t>‹#›</a:t>
            </a:fld>
            <a:endParaRPr lang="en-US" spc="-25"/>
          </a:p>
        </p:txBody>
      </p:sp>
      <p:sp>
        <p:nvSpPr>
          <p:cNvPr id="8" name="Slide Number Placeholder 5">
            <a:extLst>
              <a:ext uri="{FF2B5EF4-FFF2-40B4-BE49-F238E27FC236}">
                <a16:creationId xmlns:a16="http://schemas.microsoft.com/office/drawing/2014/main" id="{300CC722-F396-DA67-6EA0-98098306D3DB}"/>
              </a:ext>
            </a:extLst>
          </p:cNvPr>
          <p:cNvSpPr txBox="1">
            <a:spLocks/>
          </p:cNvSpPr>
          <p:nvPr userDrawn="1"/>
        </p:nvSpPr>
        <p:spPr>
          <a:xfrm>
            <a:off x="10708647" y="6371723"/>
            <a:ext cx="1310660" cy="253916"/>
          </a:xfrm>
          <a:prstGeom prst="rect">
            <a:avLst/>
          </a:prstGeom>
        </p:spPr>
        <p:txBody>
          <a:bodyPr vert="horz" wrap="square" lIns="91250" tIns="45624" rIns="91250" bIns="45624" rtlCol="0" anchor="ctr">
            <a:spAutoFit/>
          </a:bodyPr>
          <a:lstStyle>
            <a:defPPr>
              <a:defRPr kern="0"/>
            </a:defPPr>
            <a:lvl1pPr algn="ctr">
              <a:defRPr sz="1050" b="0" i="0">
                <a:solidFill>
                  <a:schemeClr val="bg2"/>
                </a:solidFill>
                <a:latin typeface="Gotham Book"/>
                <a:cs typeface="Gotham Book"/>
              </a:defRPr>
            </a:lvl1pPr>
          </a:lstStyle>
          <a:p>
            <a:fld id="{833E9432-BA6C-1A44-9293-B1EA63033C03}" type="slidenum">
              <a:rPr lang="en-US" sz="1048" smtClean="0">
                <a:solidFill>
                  <a:srgbClr val="979A9F"/>
                </a:solidFill>
              </a:rPr>
              <a:t>‹#›</a:t>
            </a:fld>
            <a:endParaRPr lang="en-US" sz="1048">
              <a:solidFill>
                <a:srgbClr val="979A9F"/>
              </a:solidFill>
            </a:endParaRPr>
          </a:p>
        </p:txBody>
      </p:sp>
    </p:spTree>
    <p:extLst>
      <p:ext uri="{BB962C8B-B14F-4D97-AF65-F5344CB8AC3E}">
        <p14:creationId xmlns:p14="http://schemas.microsoft.com/office/powerpoint/2010/main" val="1536814684"/>
      </p:ext>
    </p:extLst>
  </p:cSld>
  <p:clrMapOvr>
    <a:masterClrMapping/>
  </p:clrMapOvr>
  <p:extLst>
    <p:ext uri="{DCECCB84-F9BA-43D5-87BE-67443E8EF086}">
      <p15:sldGuideLst xmlns:p15="http://schemas.microsoft.com/office/powerpoint/2012/main">
        <p15:guide id="1" orient="horz" pos="2160">
          <p15:clr>
            <a:srgbClr val="FBAE40"/>
          </p15:clr>
        </p15:guide>
        <p15:guide id="2" pos="38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5" name="Rectangle 4"/>
          <p:cNvSpPr/>
          <p:nvPr/>
        </p:nvSpPr>
        <p:spPr>
          <a:xfrm>
            <a:off x="0"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798"/>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609600" y="6377941"/>
            <a:ext cx="2804160" cy="276999"/>
          </a:xfrm>
        </p:spPr>
        <p:txBody>
          <a:bodyPr/>
          <a:lstStyle/>
          <a:p>
            <a:fld id="{2434018C-9430-4CF1-BDED-F9D8469DA83D}" type="datetime1">
              <a:rPr lang="en-US" smtClean="0"/>
              <a:t>5/21/2026</a:t>
            </a:fld>
            <a:endParaRPr lang="en-US"/>
          </a:p>
        </p:txBody>
      </p:sp>
      <p:sp>
        <p:nvSpPr>
          <p:cNvPr id="8" name="Footer Placeholder 7"/>
          <p:cNvSpPr>
            <a:spLocks noGrp="1"/>
          </p:cNvSpPr>
          <p:nvPr>
            <p:ph type="ftr" sz="quarter" idx="11"/>
          </p:nvPr>
        </p:nvSpPr>
        <p:spPr>
          <a:xfrm>
            <a:off x="4145281" y="6377941"/>
            <a:ext cx="3901439" cy="276999"/>
          </a:xfrm>
        </p:spPr>
        <p:txBody>
          <a:bodyPr/>
          <a:lstStyle>
            <a:lvl1pPr>
              <a:defRPr>
                <a:solidFill>
                  <a:srgbClr val="FFFFFF"/>
                </a:solidFill>
              </a:defRPr>
            </a:lvl1pPr>
          </a:lstStyle>
          <a:p>
            <a:endParaRPr lang="en-US"/>
          </a:p>
        </p:txBody>
      </p:sp>
      <p:sp>
        <p:nvSpPr>
          <p:cNvPr id="4" name="Title 1">
            <a:extLst>
              <a:ext uri="{FF2B5EF4-FFF2-40B4-BE49-F238E27FC236}">
                <a16:creationId xmlns:a16="http://schemas.microsoft.com/office/drawing/2014/main" id="{825ECDF8-202D-BF81-5A4E-7094E19A3499}"/>
              </a:ext>
            </a:extLst>
          </p:cNvPr>
          <p:cNvSpPr>
            <a:spLocks noGrp="1"/>
          </p:cNvSpPr>
          <p:nvPr>
            <p:ph type="title"/>
          </p:nvPr>
        </p:nvSpPr>
        <p:spPr>
          <a:xfrm>
            <a:off x="384048" y="320040"/>
            <a:ext cx="11422190" cy="369332"/>
          </a:xfrm>
        </p:spPr>
        <p:txBody>
          <a:bodyPr lIns="0" tIns="0" rIns="0" bIns="0" anchor="t" anchorCtr="0">
            <a:spAutoFit/>
          </a:bodyPr>
          <a:lstStyle>
            <a:lvl1pPr algn="l">
              <a:lnSpc>
                <a:spcPct val="100000"/>
              </a:lnSpc>
              <a:defRPr sz="2398">
                <a:solidFill>
                  <a:schemeClr val="tx1"/>
                </a:solidFill>
                <a:latin typeface="Georgia" panose="02040502050405020303" pitchFamily="18" charset="0"/>
              </a:defRPr>
            </a:lvl1pPr>
          </a:lstStyle>
          <a:p>
            <a:r>
              <a:rPr lang="en-US"/>
              <a:t>Click to edit Master title style</a:t>
            </a:r>
          </a:p>
        </p:txBody>
      </p:sp>
      <p:pic>
        <p:nvPicPr>
          <p:cNvPr id="2" name="Picture 1">
            <a:extLst>
              <a:ext uri="{FF2B5EF4-FFF2-40B4-BE49-F238E27FC236}">
                <a16:creationId xmlns:a16="http://schemas.microsoft.com/office/drawing/2014/main" id="{213EC90D-36E4-2401-7626-A9FDE5E26021}"/>
              </a:ext>
            </a:extLst>
          </p:cNvPr>
          <p:cNvPicPr>
            <a:picLocks noChangeAspect="1"/>
          </p:cNvPicPr>
          <p:nvPr userDrawn="1"/>
        </p:nvPicPr>
        <p:blipFill>
          <a:blip r:embed="rId2"/>
          <a:stretch/>
        </p:blipFill>
        <p:spPr>
          <a:xfrm>
            <a:off x="311787" y="6446837"/>
            <a:ext cx="1091758" cy="365126"/>
          </a:xfrm>
          <a:prstGeom prst="rect">
            <a:avLst/>
          </a:prstGeom>
        </p:spPr>
      </p:pic>
      <p:sp>
        <p:nvSpPr>
          <p:cNvPr id="11" name="Slide Number Placeholder 5">
            <a:extLst>
              <a:ext uri="{FF2B5EF4-FFF2-40B4-BE49-F238E27FC236}">
                <a16:creationId xmlns:a16="http://schemas.microsoft.com/office/drawing/2014/main" id="{B89CEAF3-D23E-D5EB-8B55-F7223208E0DA}"/>
              </a:ext>
            </a:extLst>
          </p:cNvPr>
          <p:cNvSpPr txBox="1">
            <a:spLocks/>
          </p:cNvSpPr>
          <p:nvPr userDrawn="1"/>
        </p:nvSpPr>
        <p:spPr>
          <a:xfrm>
            <a:off x="11330940" y="6552456"/>
            <a:ext cx="47529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999" smtClean="0"/>
              <a:pPr/>
              <a:t>‹#›</a:t>
            </a:fld>
            <a:endParaRPr lang="en-US" sz="999"/>
          </a:p>
        </p:txBody>
      </p:sp>
    </p:spTree>
    <p:extLst>
      <p:ext uri="{BB962C8B-B14F-4D97-AF65-F5344CB8AC3E}">
        <p14:creationId xmlns:p14="http://schemas.microsoft.com/office/powerpoint/2010/main" val="275113304"/>
      </p:ext>
    </p:extLst>
  </p:cSld>
  <p:clrMapOvr>
    <a:masterClrMapping/>
  </p:clrMapOvr>
  <p:extLst>
    <p:ext uri="{DCECCB84-F9BA-43D5-87BE-67443E8EF086}">
      <p15:sldGuideLst xmlns:p15="http://schemas.microsoft.com/office/powerpoint/2012/main">
        <p15:guide id="1" orient="horz" pos="715">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5" name="Rectangle 4"/>
          <p:cNvSpPr/>
          <p:nvPr/>
        </p:nvSpPr>
        <p:spPr>
          <a:xfrm>
            <a:off x="0"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798"/>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609600" y="6377941"/>
            <a:ext cx="2804160" cy="276999"/>
          </a:xfrm>
        </p:spPr>
        <p:txBody>
          <a:bodyPr/>
          <a:lstStyle/>
          <a:p>
            <a:fld id="{0F70E109-CFFA-4395-8D45-79C832893BFD}" type="datetime1">
              <a:rPr lang="en-US" smtClean="0"/>
              <a:t>5/21/2026</a:t>
            </a:fld>
            <a:endParaRPr lang="en-US"/>
          </a:p>
        </p:txBody>
      </p:sp>
      <p:sp>
        <p:nvSpPr>
          <p:cNvPr id="8" name="Footer Placeholder 7"/>
          <p:cNvSpPr>
            <a:spLocks noGrp="1"/>
          </p:cNvSpPr>
          <p:nvPr>
            <p:ph type="ftr" sz="quarter" idx="11"/>
          </p:nvPr>
        </p:nvSpPr>
        <p:spPr>
          <a:xfrm>
            <a:off x="4145281" y="6377941"/>
            <a:ext cx="3901439" cy="276999"/>
          </a:xfrm>
        </p:spPr>
        <p:txBody>
          <a:bodyPr/>
          <a:lstStyle>
            <a:lvl1pPr>
              <a:defRPr>
                <a:solidFill>
                  <a:srgbClr val="FFFFFF"/>
                </a:solidFill>
              </a:defRPr>
            </a:lvl1pPr>
          </a:lstStyle>
          <a:p>
            <a:endParaRPr lang="en-US"/>
          </a:p>
        </p:txBody>
      </p:sp>
      <p:sp>
        <p:nvSpPr>
          <p:cNvPr id="4" name="Title 1">
            <a:extLst>
              <a:ext uri="{FF2B5EF4-FFF2-40B4-BE49-F238E27FC236}">
                <a16:creationId xmlns:a16="http://schemas.microsoft.com/office/drawing/2014/main" id="{825ECDF8-202D-BF81-5A4E-7094E19A3499}"/>
              </a:ext>
            </a:extLst>
          </p:cNvPr>
          <p:cNvSpPr>
            <a:spLocks noGrp="1"/>
          </p:cNvSpPr>
          <p:nvPr>
            <p:ph type="title"/>
          </p:nvPr>
        </p:nvSpPr>
        <p:spPr>
          <a:xfrm>
            <a:off x="384048" y="320040"/>
            <a:ext cx="11422190" cy="369332"/>
          </a:xfrm>
        </p:spPr>
        <p:txBody>
          <a:bodyPr lIns="0" tIns="0" rIns="0" bIns="0" anchor="t" anchorCtr="0">
            <a:spAutoFit/>
          </a:bodyPr>
          <a:lstStyle>
            <a:lvl1pPr algn="l">
              <a:lnSpc>
                <a:spcPct val="100000"/>
              </a:lnSpc>
              <a:defRPr sz="2398">
                <a:solidFill>
                  <a:schemeClr val="tx1"/>
                </a:solidFill>
                <a:latin typeface="Georgia" panose="02040502050405020303" pitchFamily="18" charset="0"/>
              </a:defRPr>
            </a:lvl1pPr>
          </a:lstStyle>
          <a:p>
            <a:r>
              <a:rPr lang="en-US"/>
              <a:t>Click to edit Master title style</a:t>
            </a:r>
          </a:p>
        </p:txBody>
      </p:sp>
      <p:pic>
        <p:nvPicPr>
          <p:cNvPr id="2" name="Picture 1">
            <a:extLst>
              <a:ext uri="{FF2B5EF4-FFF2-40B4-BE49-F238E27FC236}">
                <a16:creationId xmlns:a16="http://schemas.microsoft.com/office/drawing/2014/main" id="{213EC90D-36E4-2401-7626-A9FDE5E26021}"/>
              </a:ext>
            </a:extLst>
          </p:cNvPr>
          <p:cNvPicPr>
            <a:picLocks noChangeAspect="1"/>
          </p:cNvPicPr>
          <p:nvPr userDrawn="1"/>
        </p:nvPicPr>
        <p:blipFill>
          <a:blip r:embed="rId2"/>
          <a:stretch/>
        </p:blipFill>
        <p:spPr>
          <a:xfrm>
            <a:off x="311787" y="6446837"/>
            <a:ext cx="1091758" cy="365126"/>
          </a:xfrm>
          <a:prstGeom prst="rect">
            <a:avLst/>
          </a:prstGeom>
        </p:spPr>
      </p:pic>
      <p:sp>
        <p:nvSpPr>
          <p:cNvPr id="11" name="Slide Number Placeholder 5">
            <a:extLst>
              <a:ext uri="{FF2B5EF4-FFF2-40B4-BE49-F238E27FC236}">
                <a16:creationId xmlns:a16="http://schemas.microsoft.com/office/drawing/2014/main" id="{B89CEAF3-D23E-D5EB-8B55-F7223208E0DA}"/>
              </a:ext>
            </a:extLst>
          </p:cNvPr>
          <p:cNvSpPr txBox="1">
            <a:spLocks/>
          </p:cNvSpPr>
          <p:nvPr userDrawn="1"/>
        </p:nvSpPr>
        <p:spPr>
          <a:xfrm>
            <a:off x="11330940" y="6552456"/>
            <a:ext cx="47529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999" smtClean="0"/>
              <a:pPr/>
              <a:t>‹#›</a:t>
            </a:fld>
            <a:endParaRPr lang="en-US" sz="999"/>
          </a:p>
        </p:txBody>
      </p:sp>
    </p:spTree>
    <p:extLst>
      <p:ext uri="{BB962C8B-B14F-4D97-AF65-F5344CB8AC3E}">
        <p14:creationId xmlns:p14="http://schemas.microsoft.com/office/powerpoint/2010/main" val="3458903009"/>
      </p:ext>
    </p:extLst>
  </p:cSld>
  <p:clrMapOvr>
    <a:masterClrMapping/>
  </p:clrMapOvr>
  <p:extLst>
    <p:ext uri="{DCECCB84-F9BA-43D5-87BE-67443E8EF086}">
      <p15:sldGuideLst xmlns:p15="http://schemas.microsoft.com/office/powerpoint/2012/main">
        <p15:guide id="1" orient="horz" pos="715">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5" name="Rectangle 4"/>
          <p:cNvSpPr/>
          <p:nvPr/>
        </p:nvSpPr>
        <p:spPr>
          <a:xfrm>
            <a:off x="0"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798"/>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609600" y="6377941"/>
            <a:ext cx="2804160" cy="276999"/>
          </a:xfrm>
        </p:spPr>
        <p:txBody>
          <a:bodyPr/>
          <a:lstStyle/>
          <a:p>
            <a:fld id="{3CA45F86-A726-42A5-BFD9-66E1DB502F17}" type="datetime1">
              <a:rPr lang="en-US" smtClean="0"/>
              <a:t>5/21/2026</a:t>
            </a:fld>
            <a:endParaRPr lang="en-US"/>
          </a:p>
        </p:txBody>
      </p:sp>
      <p:sp>
        <p:nvSpPr>
          <p:cNvPr id="8" name="Footer Placeholder 7"/>
          <p:cNvSpPr>
            <a:spLocks noGrp="1"/>
          </p:cNvSpPr>
          <p:nvPr>
            <p:ph type="ftr" sz="quarter" idx="11"/>
          </p:nvPr>
        </p:nvSpPr>
        <p:spPr>
          <a:xfrm>
            <a:off x="4145281" y="6377941"/>
            <a:ext cx="3901439" cy="276999"/>
          </a:xfrm>
        </p:spPr>
        <p:txBody>
          <a:bodyPr/>
          <a:lstStyle>
            <a:lvl1pPr>
              <a:defRPr>
                <a:solidFill>
                  <a:srgbClr val="FFFFFF"/>
                </a:solidFill>
              </a:defRPr>
            </a:lvl1pPr>
          </a:lstStyle>
          <a:p>
            <a:endParaRPr lang="en-US"/>
          </a:p>
        </p:txBody>
      </p:sp>
      <p:sp>
        <p:nvSpPr>
          <p:cNvPr id="4" name="Title 1">
            <a:extLst>
              <a:ext uri="{FF2B5EF4-FFF2-40B4-BE49-F238E27FC236}">
                <a16:creationId xmlns:a16="http://schemas.microsoft.com/office/drawing/2014/main" id="{825ECDF8-202D-BF81-5A4E-7094E19A3499}"/>
              </a:ext>
            </a:extLst>
          </p:cNvPr>
          <p:cNvSpPr>
            <a:spLocks noGrp="1"/>
          </p:cNvSpPr>
          <p:nvPr>
            <p:ph type="title"/>
          </p:nvPr>
        </p:nvSpPr>
        <p:spPr>
          <a:xfrm>
            <a:off x="384048" y="320040"/>
            <a:ext cx="11422190" cy="369332"/>
          </a:xfrm>
        </p:spPr>
        <p:txBody>
          <a:bodyPr lIns="0" tIns="0" rIns="0" bIns="0" anchor="t" anchorCtr="0">
            <a:spAutoFit/>
          </a:bodyPr>
          <a:lstStyle>
            <a:lvl1pPr algn="l">
              <a:lnSpc>
                <a:spcPct val="100000"/>
              </a:lnSpc>
              <a:defRPr sz="2398">
                <a:solidFill>
                  <a:schemeClr val="tx1"/>
                </a:solidFill>
                <a:latin typeface="Georgia" panose="02040502050405020303" pitchFamily="18" charset="0"/>
              </a:defRPr>
            </a:lvl1pPr>
          </a:lstStyle>
          <a:p>
            <a:r>
              <a:rPr lang="en-US"/>
              <a:t>Click to edit Master title style</a:t>
            </a:r>
          </a:p>
        </p:txBody>
      </p:sp>
      <p:pic>
        <p:nvPicPr>
          <p:cNvPr id="2" name="Picture 1">
            <a:extLst>
              <a:ext uri="{FF2B5EF4-FFF2-40B4-BE49-F238E27FC236}">
                <a16:creationId xmlns:a16="http://schemas.microsoft.com/office/drawing/2014/main" id="{213EC90D-36E4-2401-7626-A9FDE5E26021}"/>
              </a:ext>
            </a:extLst>
          </p:cNvPr>
          <p:cNvPicPr>
            <a:picLocks noChangeAspect="1"/>
          </p:cNvPicPr>
          <p:nvPr userDrawn="1"/>
        </p:nvPicPr>
        <p:blipFill>
          <a:blip r:embed="rId2"/>
          <a:stretch/>
        </p:blipFill>
        <p:spPr>
          <a:xfrm>
            <a:off x="311787" y="6446837"/>
            <a:ext cx="1091758" cy="365126"/>
          </a:xfrm>
          <a:prstGeom prst="rect">
            <a:avLst/>
          </a:prstGeom>
        </p:spPr>
      </p:pic>
      <p:sp>
        <p:nvSpPr>
          <p:cNvPr id="11" name="Slide Number Placeholder 5">
            <a:extLst>
              <a:ext uri="{FF2B5EF4-FFF2-40B4-BE49-F238E27FC236}">
                <a16:creationId xmlns:a16="http://schemas.microsoft.com/office/drawing/2014/main" id="{B89CEAF3-D23E-D5EB-8B55-F7223208E0DA}"/>
              </a:ext>
            </a:extLst>
          </p:cNvPr>
          <p:cNvSpPr txBox="1">
            <a:spLocks/>
          </p:cNvSpPr>
          <p:nvPr userDrawn="1"/>
        </p:nvSpPr>
        <p:spPr>
          <a:xfrm>
            <a:off x="11330940" y="6552456"/>
            <a:ext cx="47529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999" smtClean="0"/>
              <a:pPr/>
              <a:t>‹#›</a:t>
            </a:fld>
            <a:endParaRPr lang="en-US" sz="999"/>
          </a:p>
        </p:txBody>
      </p:sp>
    </p:spTree>
    <p:extLst>
      <p:ext uri="{BB962C8B-B14F-4D97-AF65-F5344CB8AC3E}">
        <p14:creationId xmlns:p14="http://schemas.microsoft.com/office/powerpoint/2010/main" val="2960676439"/>
      </p:ext>
    </p:extLst>
  </p:cSld>
  <p:clrMapOvr>
    <a:masterClrMapping/>
  </p:clrMapOvr>
  <p:extLst>
    <p:ext uri="{DCECCB84-F9BA-43D5-87BE-67443E8EF086}">
      <p15:sldGuideLst xmlns:p15="http://schemas.microsoft.com/office/powerpoint/2012/main">
        <p15:guide id="1" orient="horz" pos="715">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6_Blank">
    <p:spTree>
      <p:nvGrpSpPr>
        <p:cNvPr id="1" name=""/>
        <p:cNvGrpSpPr/>
        <p:nvPr/>
      </p:nvGrpSpPr>
      <p:grpSpPr>
        <a:xfrm>
          <a:off x="0" y="0"/>
          <a:ext cx="0" cy="0"/>
          <a:chOff x="0" y="0"/>
          <a:chExt cx="0" cy="0"/>
        </a:xfrm>
      </p:grpSpPr>
      <p:sp>
        <p:nvSpPr>
          <p:cNvPr id="5" name="Rectangle 4"/>
          <p:cNvSpPr/>
          <p:nvPr/>
        </p:nvSpPr>
        <p:spPr>
          <a:xfrm>
            <a:off x="0"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798"/>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609600" y="6377941"/>
            <a:ext cx="2804160" cy="276999"/>
          </a:xfrm>
        </p:spPr>
        <p:txBody>
          <a:bodyPr/>
          <a:lstStyle/>
          <a:p>
            <a:fld id="{3705B7CF-3545-4DEB-8572-813CAD620FCF}" type="datetime1">
              <a:rPr lang="en-US" smtClean="0"/>
              <a:t>5/21/2026</a:t>
            </a:fld>
            <a:endParaRPr lang="en-US"/>
          </a:p>
        </p:txBody>
      </p:sp>
      <p:sp>
        <p:nvSpPr>
          <p:cNvPr id="8" name="Footer Placeholder 7"/>
          <p:cNvSpPr>
            <a:spLocks noGrp="1"/>
          </p:cNvSpPr>
          <p:nvPr>
            <p:ph type="ftr" sz="quarter" idx="11"/>
          </p:nvPr>
        </p:nvSpPr>
        <p:spPr>
          <a:xfrm>
            <a:off x="4145281" y="6377941"/>
            <a:ext cx="3901439" cy="276999"/>
          </a:xfrm>
        </p:spPr>
        <p:txBody>
          <a:bodyPr/>
          <a:lstStyle>
            <a:lvl1pPr>
              <a:defRPr>
                <a:solidFill>
                  <a:srgbClr val="FFFFFF"/>
                </a:solidFill>
              </a:defRPr>
            </a:lvl1pPr>
          </a:lstStyle>
          <a:p>
            <a:endParaRPr lang="en-US"/>
          </a:p>
        </p:txBody>
      </p:sp>
      <p:sp>
        <p:nvSpPr>
          <p:cNvPr id="4" name="Title 1">
            <a:extLst>
              <a:ext uri="{FF2B5EF4-FFF2-40B4-BE49-F238E27FC236}">
                <a16:creationId xmlns:a16="http://schemas.microsoft.com/office/drawing/2014/main" id="{825ECDF8-202D-BF81-5A4E-7094E19A3499}"/>
              </a:ext>
            </a:extLst>
          </p:cNvPr>
          <p:cNvSpPr>
            <a:spLocks noGrp="1"/>
          </p:cNvSpPr>
          <p:nvPr>
            <p:ph type="title"/>
          </p:nvPr>
        </p:nvSpPr>
        <p:spPr>
          <a:xfrm>
            <a:off x="384048" y="320040"/>
            <a:ext cx="11422190" cy="369332"/>
          </a:xfrm>
        </p:spPr>
        <p:txBody>
          <a:bodyPr lIns="0" tIns="0" rIns="0" bIns="0" anchor="t" anchorCtr="0">
            <a:spAutoFit/>
          </a:bodyPr>
          <a:lstStyle>
            <a:lvl1pPr algn="l">
              <a:lnSpc>
                <a:spcPct val="100000"/>
              </a:lnSpc>
              <a:defRPr sz="2398">
                <a:solidFill>
                  <a:schemeClr val="tx1"/>
                </a:solidFill>
                <a:latin typeface="Georgia" panose="02040502050405020303" pitchFamily="18" charset="0"/>
              </a:defRPr>
            </a:lvl1pPr>
          </a:lstStyle>
          <a:p>
            <a:r>
              <a:rPr lang="en-US"/>
              <a:t>Click to edit Master title style</a:t>
            </a:r>
          </a:p>
        </p:txBody>
      </p:sp>
      <p:pic>
        <p:nvPicPr>
          <p:cNvPr id="2" name="Picture 1">
            <a:extLst>
              <a:ext uri="{FF2B5EF4-FFF2-40B4-BE49-F238E27FC236}">
                <a16:creationId xmlns:a16="http://schemas.microsoft.com/office/drawing/2014/main" id="{213EC90D-36E4-2401-7626-A9FDE5E26021}"/>
              </a:ext>
            </a:extLst>
          </p:cNvPr>
          <p:cNvPicPr>
            <a:picLocks noChangeAspect="1"/>
          </p:cNvPicPr>
          <p:nvPr userDrawn="1"/>
        </p:nvPicPr>
        <p:blipFill>
          <a:blip r:embed="rId2"/>
          <a:stretch/>
        </p:blipFill>
        <p:spPr>
          <a:xfrm>
            <a:off x="311787" y="6446837"/>
            <a:ext cx="1091758" cy="365126"/>
          </a:xfrm>
          <a:prstGeom prst="rect">
            <a:avLst/>
          </a:prstGeom>
        </p:spPr>
      </p:pic>
      <p:sp>
        <p:nvSpPr>
          <p:cNvPr id="11" name="Slide Number Placeholder 5">
            <a:extLst>
              <a:ext uri="{FF2B5EF4-FFF2-40B4-BE49-F238E27FC236}">
                <a16:creationId xmlns:a16="http://schemas.microsoft.com/office/drawing/2014/main" id="{B89CEAF3-D23E-D5EB-8B55-F7223208E0DA}"/>
              </a:ext>
            </a:extLst>
          </p:cNvPr>
          <p:cNvSpPr txBox="1">
            <a:spLocks/>
          </p:cNvSpPr>
          <p:nvPr userDrawn="1"/>
        </p:nvSpPr>
        <p:spPr>
          <a:xfrm>
            <a:off x="11330940" y="6552456"/>
            <a:ext cx="47529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999" smtClean="0"/>
              <a:pPr/>
              <a:t>‹#›</a:t>
            </a:fld>
            <a:endParaRPr lang="en-US" sz="999"/>
          </a:p>
        </p:txBody>
      </p:sp>
    </p:spTree>
    <p:extLst>
      <p:ext uri="{BB962C8B-B14F-4D97-AF65-F5344CB8AC3E}">
        <p14:creationId xmlns:p14="http://schemas.microsoft.com/office/powerpoint/2010/main" val="144866592"/>
      </p:ext>
    </p:extLst>
  </p:cSld>
  <p:clrMapOvr>
    <a:masterClrMapping/>
  </p:clrMapOvr>
  <p:extLst>
    <p:ext uri="{DCECCB84-F9BA-43D5-87BE-67443E8EF086}">
      <p15:sldGuideLst xmlns:p15="http://schemas.microsoft.com/office/powerpoint/2012/main">
        <p15:guide id="1" orient="horz" pos="715">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7_Blank">
    <p:spTree>
      <p:nvGrpSpPr>
        <p:cNvPr id="1" name=""/>
        <p:cNvGrpSpPr/>
        <p:nvPr/>
      </p:nvGrpSpPr>
      <p:grpSpPr>
        <a:xfrm>
          <a:off x="0" y="0"/>
          <a:ext cx="0" cy="0"/>
          <a:chOff x="0" y="0"/>
          <a:chExt cx="0" cy="0"/>
        </a:xfrm>
      </p:grpSpPr>
      <p:sp>
        <p:nvSpPr>
          <p:cNvPr id="5" name="Rectangle 4"/>
          <p:cNvSpPr/>
          <p:nvPr/>
        </p:nvSpPr>
        <p:spPr>
          <a:xfrm>
            <a:off x="0"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798"/>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609600" y="6377941"/>
            <a:ext cx="2804160" cy="276999"/>
          </a:xfrm>
        </p:spPr>
        <p:txBody>
          <a:bodyPr/>
          <a:lstStyle/>
          <a:p>
            <a:fld id="{3AC3D3D0-E2EC-44B1-8852-DFC039FC5B4C}" type="datetime1">
              <a:rPr lang="en-US" smtClean="0"/>
              <a:t>5/21/2026</a:t>
            </a:fld>
            <a:endParaRPr lang="en-US"/>
          </a:p>
        </p:txBody>
      </p:sp>
      <p:sp>
        <p:nvSpPr>
          <p:cNvPr id="8" name="Footer Placeholder 7"/>
          <p:cNvSpPr>
            <a:spLocks noGrp="1"/>
          </p:cNvSpPr>
          <p:nvPr>
            <p:ph type="ftr" sz="quarter" idx="11"/>
          </p:nvPr>
        </p:nvSpPr>
        <p:spPr>
          <a:xfrm>
            <a:off x="4145281" y="6377941"/>
            <a:ext cx="3901439" cy="276999"/>
          </a:xfrm>
        </p:spPr>
        <p:txBody>
          <a:bodyPr/>
          <a:lstStyle>
            <a:lvl1pPr>
              <a:defRPr>
                <a:solidFill>
                  <a:srgbClr val="FFFFFF"/>
                </a:solidFill>
              </a:defRPr>
            </a:lvl1pPr>
          </a:lstStyle>
          <a:p>
            <a:endParaRPr lang="en-US"/>
          </a:p>
        </p:txBody>
      </p:sp>
      <p:sp>
        <p:nvSpPr>
          <p:cNvPr id="4" name="Title 1">
            <a:extLst>
              <a:ext uri="{FF2B5EF4-FFF2-40B4-BE49-F238E27FC236}">
                <a16:creationId xmlns:a16="http://schemas.microsoft.com/office/drawing/2014/main" id="{825ECDF8-202D-BF81-5A4E-7094E19A3499}"/>
              </a:ext>
            </a:extLst>
          </p:cNvPr>
          <p:cNvSpPr>
            <a:spLocks noGrp="1"/>
          </p:cNvSpPr>
          <p:nvPr>
            <p:ph type="title"/>
          </p:nvPr>
        </p:nvSpPr>
        <p:spPr>
          <a:xfrm>
            <a:off x="384048" y="320040"/>
            <a:ext cx="11422190" cy="369332"/>
          </a:xfrm>
        </p:spPr>
        <p:txBody>
          <a:bodyPr lIns="0" tIns="0" rIns="0" bIns="0" anchor="t" anchorCtr="0">
            <a:spAutoFit/>
          </a:bodyPr>
          <a:lstStyle>
            <a:lvl1pPr algn="l">
              <a:lnSpc>
                <a:spcPct val="100000"/>
              </a:lnSpc>
              <a:defRPr sz="2398">
                <a:solidFill>
                  <a:schemeClr val="tx1"/>
                </a:solidFill>
                <a:latin typeface="Georgia" panose="02040502050405020303" pitchFamily="18" charset="0"/>
              </a:defRPr>
            </a:lvl1pPr>
          </a:lstStyle>
          <a:p>
            <a:r>
              <a:rPr lang="en-US"/>
              <a:t>Click to edit Master title style</a:t>
            </a:r>
          </a:p>
        </p:txBody>
      </p:sp>
      <p:pic>
        <p:nvPicPr>
          <p:cNvPr id="2" name="Picture 1">
            <a:extLst>
              <a:ext uri="{FF2B5EF4-FFF2-40B4-BE49-F238E27FC236}">
                <a16:creationId xmlns:a16="http://schemas.microsoft.com/office/drawing/2014/main" id="{213EC90D-36E4-2401-7626-A9FDE5E26021}"/>
              </a:ext>
            </a:extLst>
          </p:cNvPr>
          <p:cNvPicPr>
            <a:picLocks noChangeAspect="1"/>
          </p:cNvPicPr>
          <p:nvPr userDrawn="1"/>
        </p:nvPicPr>
        <p:blipFill>
          <a:blip r:embed="rId2"/>
          <a:stretch/>
        </p:blipFill>
        <p:spPr>
          <a:xfrm>
            <a:off x="311787" y="6446837"/>
            <a:ext cx="1091758" cy="365126"/>
          </a:xfrm>
          <a:prstGeom prst="rect">
            <a:avLst/>
          </a:prstGeom>
        </p:spPr>
      </p:pic>
      <p:sp>
        <p:nvSpPr>
          <p:cNvPr id="11" name="Slide Number Placeholder 5">
            <a:extLst>
              <a:ext uri="{FF2B5EF4-FFF2-40B4-BE49-F238E27FC236}">
                <a16:creationId xmlns:a16="http://schemas.microsoft.com/office/drawing/2014/main" id="{B89CEAF3-D23E-D5EB-8B55-F7223208E0DA}"/>
              </a:ext>
            </a:extLst>
          </p:cNvPr>
          <p:cNvSpPr txBox="1">
            <a:spLocks/>
          </p:cNvSpPr>
          <p:nvPr userDrawn="1"/>
        </p:nvSpPr>
        <p:spPr>
          <a:xfrm>
            <a:off x="11330940" y="6552456"/>
            <a:ext cx="47529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999" smtClean="0"/>
              <a:pPr/>
              <a:t>‹#›</a:t>
            </a:fld>
            <a:endParaRPr lang="en-US" sz="999"/>
          </a:p>
        </p:txBody>
      </p:sp>
    </p:spTree>
    <p:extLst>
      <p:ext uri="{BB962C8B-B14F-4D97-AF65-F5344CB8AC3E}">
        <p14:creationId xmlns:p14="http://schemas.microsoft.com/office/powerpoint/2010/main" val="4173490555"/>
      </p:ext>
    </p:extLst>
  </p:cSld>
  <p:clrMapOvr>
    <a:masterClrMapping/>
  </p:clrMapOvr>
  <p:extLst>
    <p:ext uri="{DCECCB84-F9BA-43D5-87BE-67443E8EF086}">
      <p15:sldGuideLst xmlns:p15="http://schemas.microsoft.com/office/powerpoint/2012/main">
        <p15:guide id="1" orient="horz" pos="715">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8_Blank">
    <p:spTree>
      <p:nvGrpSpPr>
        <p:cNvPr id="1" name=""/>
        <p:cNvGrpSpPr/>
        <p:nvPr/>
      </p:nvGrpSpPr>
      <p:grpSpPr>
        <a:xfrm>
          <a:off x="0" y="0"/>
          <a:ext cx="0" cy="0"/>
          <a:chOff x="0" y="0"/>
          <a:chExt cx="0" cy="0"/>
        </a:xfrm>
      </p:grpSpPr>
      <p:sp>
        <p:nvSpPr>
          <p:cNvPr id="5" name="Rectangle 4"/>
          <p:cNvSpPr/>
          <p:nvPr/>
        </p:nvSpPr>
        <p:spPr>
          <a:xfrm>
            <a:off x="0"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798"/>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609600" y="6377941"/>
            <a:ext cx="2804160" cy="276999"/>
          </a:xfrm>
        </p:spPr>
        <p:txBody>
          <a:bodyPr/>
          <a:lstStyle/>
          <a:p>
            <a:fld id="{336CB298-AB13-4D45-A782-DA5CD3BFF929}" type="datetime1">
              <a:rPr lang="en-US" smtClean="0"/>
              <a:t>5/21/2026</a:t>
            </a:fld>
            <a:endParaRPr lang="en-US"/>
          </a:p>
        </p:txBody>
      </p:sp>
      <p:sp>
        <p:nvSpPr>
          <p:cNvPr id="8" name="Footer Placeholder 7"/>
          <p:cNvSpPr>
            <a:spLocks noGrp="1"/>
          </p:cNvSpPr>
          <p:nvPr>
            <p:ph type="ftr" sz="quarter" idx="11"/>
          </p:nvPr>
        </p:nvSpPr>
        <p:spPr>
          <a:xfrm>
            <a:off x="4145281" y="6377941"/>
            <a:ext cx="3901439" cy="276999"/>
          </a:xfrm>
        </p:spPr>
        <p:txBody>
          <a:bodyPr/>
          <a:lstStyle>
            <a:lvl1pPr>
              <a:defRPr>
                <a:solidFill>
                  <a:srgbClr val="FFFFFF"/>
                </a:solidFill>
              </a:defRPr>
            </a:lvl1pPr>
          </a:lstStyle>
          <a:p>
            <a:endParaRPr lang="en-US"/>
          </a:p>
        </p:txBody>
      </p:sp>
      <p:sp>
        <p:nvSpPr>
          <p:cNvPr id="4" name="Title 1">
            <a:extLst>
              <a:ext uri="{FF2B5EF4-FFF2-40B4-BE49-F238E27FC236}">
                <a16:creationId xmlns:a16="http://schemas.microsoft.com/office/drawing/2014/main" id="{825ECDF8-202D-BF81-5A4E-7094E19A3499}"/>
              </a:ext>
            </a:extLst>
          </p:cNvPr>
          <p:cNvSpPr>
            <a:spLocks noGrp="1"/>
          </p:cNvSpPr>
          <p:nvPr>
            <p:ph type="title"/>
          </p:nvPr>
        </p:nvSpPr>
        <p:spPr>
          <a:xfrm>
            <a:off x="384048" y="320040"/>
            <a:ext cx="11422190" cy="369332"/>
          </a:xfrm>
        </p:spPr>
        <p:txBody>
          <a:bodyPr lIns="0" tIns="0" rIns="0" bIns="0" anchor="t" anchorCtr="0">
            <a:spAutoFit/>
          </a:bodyPr>
          <a:lstStyle>
            <a:lvl1pPr algn="l">
              <a:lnSpc>
                <a:spcPct val="100000"/>
              </a:lnSpc>
              <a:defRPr sz="2398">
                <a:solidFill>
                  <a:schemeClr val="tx1"/>
                </a:solidFill>
                <a:latin typeface="Georgia" panose="02040502050405020303" pitchFamily="18" charset="0"/>
              </a:defRPr>
            </a:lvl1pPr>
          </a:lstStyle>
          <a:p>
            <a:r>
              <a:rPr lang="en-US"/>
              <a:t>Click to edit Master title style</a:t>
            </a:r>
          </a:p>
        </p:txBody>
      </p:sp>
      <p:pic>
        <p:nvPicPr>
          <p:cNvPr id="2" name="Picture 1">
            <a:extLst>
              <a:ext uri="{FF2B5EF4-FFF2-40B4-BE49-F238E27FC236}">
                <a16:creationId xmlns:a16="http://schemas.microsoft.com/office/drawing/2014/main" id="{213EC90D-36E4-2401-7626-A9FDE5E26021}"/>
              </a:ext>
            </a:extLst>
          </p:cNvPr>
          <p:cNvPicPr>
            <a:picLocks noChangeAspect="1"/>
          </p:cNvPicPr>
          <p:nvPr userDrawn="1"/>
        </p:nvPicPr>
        <p:blipFill>
          <a:blip r:embed="rId2"/>
          <a:stretch/>
        </p:blipFill>
        <p:spPr>
          <a:xfrm>
            <a:off x="311787" y="6446837"/>
            <a:ext cx="1091758" cy="365126"/>
          </a:xfrm>
          <a:prstGeom prst="rect">
            <a:avLst/>
          </a:prstGeom>
        </p:spPr>
      </p:pic>
      <p:sp>
        <p:nvSpPr>
          <p:cNvPr id="11" name="Slide Number Placeholder 5">
            <a:extLst>
              <a:ext uri="{FF2B5EF4-FFF2-40B4-BE49-F238E27FC236}">
                <a16:creationId xmlns:a16="http://schemas.microsoft.com/office/drawing/2014/main" id="{B89CEAF3-D23E-D5EB-8B55-F7223208E0DA}"/>
              </a:ext>
            </a:extLst>
          </p:cNvPr>
          <p:cNvSpPr txBox="1">
            <a:spLocks/>
          </p:cNvSpPr>
          <p:nvPr userDrawn="1"/>
        </p:nvSpPr>
        <p:spPr>
          <a:xfrm>
            <a:off x="11330940" y="6552456"/>
            <a:ext cx="475298"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999" smtClean="0"/>
              <a:pPr/>
              <a:t>‹#›</a:t>
            </a:fld>
            <a:endParaRPr lang="en-US" sz="999"/>
          </a:p>
        </p:txBody>
      </p:sp>
    </p:spTree>
    <p:extLst>
      <p:ext uri="{BB962C8B-B14F-4D97-AF65-F5344CB8AC3E}">
        <p14:creationId xmlns:p14="http://schemas.microsoft.com/office/powerpoint/2010/main" val="3140755126"/>
      </p:ext>
    </p:extLst>
  </p:cSld>
  <p:clrMapOvr>
    <a:masterClrMapping/>
  </p:clrMapOvr>
  <p:extLst>
    <p:ext uri="{DCECCB84-F9BA-43D5-87BE-67443E8EF086}">
      <p15:sldGuideLst xmlns:p15="http://schemas.microsoft.com/office/powerpoint/2012/main">
        <p15:guide id="1" orient="horz" pos="715">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75" y="6400799"/>
            <a:ext cx="12188825" cy="457200"/>
          </a:xfrm>
          <a:custGeom>
            <a:avLst/>
            <a:gdLst/>
            <a:ahLst/>
            <a:cxnLst/>
            <a:rect l="l" t="t" r="r" b="b"/>
            <a:pathLst>
              <a:path w="12188825" h="457200">
                <a:moveTo>
                  <a:pt x="12188825" y="0"/>
                </a:moveTo>
                <a:lnTo>
                  <a:pt x="0" y="0"/>
                </a:lnTo>
                <a:lnTo>
                  <a:pt x="0" y="457199"/>
                </a:lnTo>
                <a:lnTo>
                  <a:pt x="12188825" y="457199"/>
                </a:lnTo>
                <a:lnTo>
                  <a:pt x="12188825" y="0"/>
                </a:lnTo>
                <a:close/>
              </a:path>
            </a:pathLst>
          </a:custGeom>
          <a:solidFill>
            <a:srgbClr val="007985"/>
          </a:solidFill>
        </p:spPr>
        <p:txBody>
          <a:bodyPr wrap="square" lIns="0" tIns="0" rIns="0" bIns="0" rtlCol="0"/>
          <a:lstStyle/>
          <a:p>
            <a:endParaRPr/>
          </a:p>
        </p:txBody>
      </p:sp>
      <p:sp>
        <p:nvSpPr>
          <p:cNvPr id="17" name="bg object 17"/>
          <p:cNvSpPr/>
          <p:nvPr/>
        </p:nvSpPr>
        <p:spPr>
          <a:xfrm>
            <a:off x="14" y="6334315"/>
            <a:ext cx="12188825" cy="64135"/>
          </a:xfrm>
          <a:custGeom>
            <a:avLst/>
            <a:gdLst/>
            <a:ahLst/>
            <a:cxnLst/>
            <a:rect l="l" t="t" r="r" b="b"/>
            <a:pathLst>
              <a:path w="12188825" h="64135">
                <a:moveTo>
                  <a:pt x="12188825" y="0"/>
                </a:moveTo>
                <a:lnTo>
                  <a:pt x="0" y="0"/>
                </a:lnTo>
                <a:lnTo>
                  <a:pt x="0" y="64008"/>
                </a:lnTo>
                <a:lnTo>
                  <a:pt x="12188825" y="64008"/>
                </a:lnTo>
                <a:lnTo>
                  <a:pt x="12188825" y="0"/>
                </a:lnTo>
                <a:close/>
              </a:path>
            </a:pathLst>
          </a:custGeom>
          <a:solidFill>
            <a:srgbClr val="B90C2E"/>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914400" y="6545580"/>
            <a:ext cx="3255772" cy="167640"/>
          </a:xfrm>
          <a:prstGeom prst="rect">
            <a:avLst/>
          </a:prstGeom>
        </p:spPr>
      </p:pic>
      <p:pic>
        <p:nvPicPr>
          <p:cNvPr id="19" name="bg object 19"/>
          <p:cNvPicPr/>
          <p:nvPr/>
        </p:nvPicPr>
        <p:blipFill>
          <a:blip r:embed="rId3" cstate="print"/>
          <a:stretch>
            <a:fillRect/>
          </a:stretch>
        </p:blipFill>
        <p:spPr>
          <a:xfrm>
            <a:off x="123433" y="6399345"/>
            <a:ext cx="604037" cy="457198"/>
          </a:xfrm>
          <a:prstGeom prst="rect">
            <a:avLst/>
          </a:prstGeom>
        </p:spPr>
      </p:pic>
      <p:sp>
        <p:nvSpPr>
          <p:cNvPr id="2" name="Holder 2"/>
          <p:cNvSpPr>
            <a:spLocks noGrp="1"/>
          </p:cNvSpPr>
          <p:nvPr>
            <p:ph type="title"/>
          </p:nvPr>
        </p:nvSpPr>
        <p:spPr/>
        <p:txBody>
          <a:bodyPr lIns="0" tIns="0" rIns="0" bIns="0"/>
          <a:lstStyle>
            <a:lvl1pPr>
              <a:defRPr sz="2400" b="1" i="0">
                <a:solidFill>
                  <a:srgbClr val="B90C2E"/>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74" y="6400799"/>
            <a:ext cx="12188825" cy="457200"/>
          </a:xfrm>
          <a:custGeom>
            <a:avLst/>
            <a:gdLst/>
            <a:ahLst/>
            <a:cxnLst/>
            <a:rect l="l" t="t" r="r" b="b"/>
            <a:pathLst>
              <a:path w="12188825" h="457200">
                <a:moveTo>
                  <a:pt x="12188825" y="0"/>
                </a:moveTo>
                <a:lnTo>
                  <a:pt x="0" y="0"/>
                </a:lnTo>
                <a:lnTo>
                  <a:pt x="0" y="457199"/>
                </a:lnTo>
                <a:lnTo>
                  <a:pt x="12188825" y="457199"/>
                </a:lnTo>
                <a:lnTo>
                  <a:pt x="12188825" y="0"/>
                </a:lnTo>
                <a:close/>
              </a:path>
            </a:pathLst>
          </a:custGeom>
          <a:solidFill>
            <a:srgbClr val="007985"/>
          </a:solidFill>
        </p:spPr>
        <p:txBody>
          <a:bodyPr wrap="square" lIns="0" tIns="0" rIns="0" bIns="0" rtlCol="0"/>
          <a:lstStyle/>
          <a:p>
            <a:endParaRPr/>
          </a:p>
        </p:txBody>
      </p:sp>
      <p:sp>
        <p:nvSpPr>
          <p:cNvPr id="17" name="bg object 17"/>
          <p:cNvSpPr/>
          <p:nvPr/>
        </p:nvSpPr>
        <p:spPr>
          <a:xfrm>
            <a:off x="14" y="6334315"/>
            <a:ext cx="12188825" cy="64135"/>
          </a:xfrm>
          <a:custGeom>
            <a:avLst/>
            <a:gdLst/>
            <a:ahLst/>
            <a:cxnLst/>
            <a:rect l="l" t="t" r="r" b="b"/>
            <a:pathLst>
              <a:path w="12188825" h="64135">
                <a:moveTo>
                  <a:pt x="12188825" y="0"/>
                </a:moveTo>
                <a:lnTo>
                  <a:pt x="0" y="0"/>
                </a:lnTo>
                <a:lnTo>
                  <a:pt x="0" y="64008"/>
                </a:lnTo>
                <a:lnTo>
                  <a:pt x="12188825" y="64008"/>
                </a:lnTo>
                <a:lnTo>
                  <a:pt x="12188825" y="0"/>
                </a:lnTo>
                <a:close/>
              </a:path>
            </a:pathLst>
          </a:custGeom>
          <a:solidFill>
            <a:srgbClr val="B90C2E"/>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93675" y="6470867"/>
            <a:ext cx="923925" cy="309143"/>
          </a:xfrm>
          <a:prstGeom prst="rect">
            <a:avLst/>
          </a:prstGeom>
        </p:spPr>
      </p:pic>
      <p:sp>
        <p:nvSpPr>
          <p:cNvPr id="19" name="bg object 19"/>
          <p:cNvSpPr/>
          <p:nvPr/>
        </p:nvSpPr>
        <p:spPr>
          <a:xfrm>
            <a:off x="3978529" y="144398"/>
            <a:ext cx="1564640" cy="1219835"/>
          </a:xfrm>
          <a:custGeom>
            <a:avLst/>
            <a:gdLst/>
            <a:ahLst/>
            <a:cxnLst/>
            <a:rect l="l" t="t" r="r" b="b"/>
            <a:pathLst>
              <a:path w="1564639" h="1219835">
                <a:moveTo>
                  <a:pt x="1259713" y="0"/>
                </a:moveTo>
                <a:lnTo>
                  <a:pt x="304926" y="0"/>
                </a:lnTo>
                <a:lnTo>
                  <a:pt x="0" y="609853"/>
                </a:lnTo>
                <a:lnTo>
                  <a:pt x="304926" y="1219708"/>
                </a:lnTo>
                <a:lnTo>
                  <a:pt x="1259713" y="1219708"/>
                </a:lnTo>
                <a:lnTo>
                  <a:pt x="1564640" y="609853"/>
                </a:lnTo>
                <a:lnTo>
                  <a:pt x="1259713" y="0"/>
                </a:lnTo>
                <a:close/>
              </a:path>
            </a:pathLst>
          </a:custGeom>
          <a:solidFill>
            <a:srgbClr val="D9D9D9"/>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5110733" y="1163192"/>
            <a:ext cx="2455291" cy="2067940"/>
          </a:xfrm>
          <a:prstGeom prst="rect">
            <a:avLst/>
          </a:prstGeom>
        </p:spPr>
      </p:pic>
      <p:pic>
        <p:nvPicPr>
          <p:cNvPr id="21" name="bg object 21"/>
          <p:cNvPicPr/>
          <p:nvPr/>
        </p:nvPicPr>
        <p:blipFill>
          <a:blip r:embed="rId4" cstate="print"/>
          <a:stretch>
            <a:fillRect/>
          </a:stretch>
        </p:blipFill>
        <p:spPr>
          <a:xfrm>
            <a:off x="7431151" y="0"/>
            <a:ext cx="4740529" cy="2326513"/>
          </a:xfrm>
          <a:prstGeom prst="rect">
            <a:avLst/>
          </a:prstGeom>
        </p:spPr>
      </p:pic>
      <p:pic>
        <p:nvPicPr>
          <p:cNvPr id="22" name="bg object 22"/>
          <p:cNvPicPr/>
          <p:nvPr/>
        </p:nvPicPr>
        <p:blipFill>
          <a:blip r:embed="rId5" cstate="print"/>
          <a:stretch>
            <a:fillRect/>
          </a:stretch>
        </p:blipFill>
        <p:spPr>
          <a:xfrm>
            <a:off x="6903085" y="2777617"/>
            <a:ext cx="5288915" cy="3564737"/>
          </a:xfrm>
          <a:prstGeom prst="rect">
            <a:avLst/>
          </a:prstGeom>
        </p:spPr>
      </p:pic>
      <p:sp>
        <p:nvSpPr>
          <p:cNvPr id="23" name="bg object 23"/>
          <p:cNvSpPr/>
          <p:nvPr/>
        </p:nvSpPr>
        <p:spPr>
          <a:xfrm>
            <a:off x="2856229" y="1990217"/>
            <a:ext cx="1564640" cy="1259205"/>
          </a:xfrm>
          <a:custGeom>
            <a:avLst/>
            <a:gdLst/>
            <a:ahLst/>
            <a:cxnLst/>
            <a:rect l="l" t="t" r="r" b="b"/>
            <a:pathLst>
              <a:path w="1564639" h="1259205">
                <a:moveTo>
                  <a:pt x="1249807" y="0"/>
                </a:moveTo>
                <a:lnTo>
                  <a:pt x="314706" y="0"/>
                </a:lnTo>
                <a:lnTo>
                  <a:pt x="0" y="629538"/>
                </a:lnTo>
                <a:lnTo>
                  <a:pt x="314706" y="1259078"/>
                </a:lnTo>
                <a:lnTo>
                  <a:pt x="1249807" y="1259078"/>
                </a:lnTo>
                <a:lnTo>
                  <a:pt x="1564640" y="629538"/>
                </a:lnTo>
                <a:lnTo>
                  <a:pt x="1249807" y="0"/>
                </a:lnTo>
                <a:close/>
              </a:path>
            </a:pathLst>
          </a:custGeom>
          <a:solidFill>
            <a:srgbClr val="D9D9D9"/>
          </a:solidFill>
        </p:spPr>
        <p:txBody>
          <a:bodyPr wrap="square" lIns="0" tIns="0" rIns="0" bIns="0" rtlCol="0"/>
          <a:lstStyle/>
          <a:p>
            <a:endParaRPr/>
          </a:p>
        </p:txBody>
      </p:sp>
      <p:sp>
        <p:nvSpPr>
          <p:cNvPr id="24" name="bg object 24"/>
          <p:cNvSpPr/>
          <p:nvPr/>
        </p:nvSpPr>
        <p:spPr>
          <a:xfrm>
            <a:off x="3240532" y="2137155"/>
            <a:ext cx="841375" cy="1022985"/>
          </a:xfrm>
          <a:custGeom>
            <a:avLst/>
            <a:gdLst/>
            <a:ahLst/>
            <a:cxnLst/>
            <a:rect l="l" t="t" r="r" b="b"/>
            <a:pathLst>
              <a:path w="841375" h="1022985">
                <a:moveTo>
                  <a:pt x="0" y="1019048"/>
                </a:moveTo>
                <a:lnTo>
                  <a:pt x="0" y="0"/>
                </a:lnTo>
                <a:lnTo>
                  <a:pt x="837945" y="0"/>
                </a:lnTo>
                <a:lnTo>
                  <a:pt x="841375" y="94996"/>
                </a:lnTo>
                <a:lnTo>
                  <a:pt x="834644" y="102235"/>
                </a:lnTo>
                <a:lnTo>
                  <a:pt x="834644" y="902208"/>
                </a:lnTo>
                <a:lnTo>
                  <a:pt x="348615" y="902208"/>
                </a:lnTo>
                <a:lnTo>
                  <a:pt x="358647" y="924179"/>
                </a:lnTo>
                <a:lnTo>
                  <a:pt x="375412" y="946023"/>
                </a:lnTo>
                <a:lnTo>
                  <a:pt x="134112" y="946023"/>
                </a:lnTo>
                <a:lnTo>
                  <a:pt x="134112" y="1022731"/>
                </a:lnTo>
                <a:lnTo>
                  <a:pt x="0" y="1019048"/>
                </a:lnTo>
                <a:close/>
              </a:path>
            </a:pathLst>
          </a:custGeom>
          <a:ln w="57150">
            <a:solidFill>
              <a:srgbClr val="FFFFFF"/>
            </a:solidFill>
          </a:ln>
        </p:spPr>
        <p:txBody>
          <a:bodyPr wrap="square" lIns="0" tIns="0" rIns="0" bIns="0" rtlCol="0"/>
          <a:lstStyle/>
          <a:p>
            <a:endParaRPr/>
          </a:p>
        </p:txBody>
      </p:sp>
      <p:pic>
        <p:nvPicPr>
          <p:cNvPr id="25" name="bg object 25"/>
          <p:cNvPicPr/>
          <p:nvPr/>
        </p:nvPicPr>
        <p:blipFill>
          <a:blip r:embed="rId6" cstate="print"/>
          <a:stretch>
            <a:fillRect/>
          </a:stretch>
        </p:blipFill>
        <p:spPr>
          <a:xfrm>
            <a:off x="100468" y="94234"/>
            <a:ext cx="3150604" cy="2500122"/>
          </a:xfrm>
          <a:prstGeom prst="rect">
            <a:avLst/>
          </a:prstGeom>
        </p:spPr>
      </p:pic>
      <p:pic>
        <p:nvPicPr>
          <p:cNvPr id="26" name="bg object 26"/>
          <p:cNvPicPr/>
          <p:nvPr/>
        </p:nvPicPr>
        <p:blipFill>
          <a:blip r:embed="rId7" cstate="print"/>
          <a:stretch>
            <a:fillRect/>
          </a:stretch>
        </p:blipFill>
        <p:spPr>
          <a:xfrm>
            <a:off x="0" y="2763075"/>
            <a:ext cx="3008996" cy="1026477"/>
          </a:xfrm>
          <a:prstGeom prst="rect">
            <a:avLst/>
          </a:prstGeom>
        </p:spPr>
      </p:pic>
      <p:sp>
        <p:nvSpPr>
          <p:cNvPr id="27" name="bg object 27"/>
          <p:cNvSpPr/>
          <p:nvPr/>
        </p:nvSpPr>
        <p:spPr>
          <a:xfrm>
            <a:off x="4531114" y="878011"/>
            <a:ext cx="171450" cy="100330"/>
          </a:xfrm>
          <a:custGeom>
            <a:avLst/>
            <a:gdLst/>
            <a:ahLst/>
            <a:cxnLst/>
            <a:rect l="l" t="t" r="r" b="b"/>
            <a:pathLst>
              <a:path w="171450" h="100330">
                <a:moveTo>
                  <a:pt x="14416" y="0"/>
                </a:moveTo>
                <a:lnTo>
                  <a:pt x="0" y="34824"/>
                </a:lnTo>
                <a:lnTo>
                  <a:pt x="156619" y="99738"/>
                </a:lnTo>
                <a:lnTo>
                  <a:pt x="171035" y="64913"/>
                </a:lnTo>
                <a:lnTo>
                  <a:pt x="14416" y="0"/>
                </a:lnTo>
                <a:close/>
              </a:path>
            </a:pathLst>
          </a:custGeom>
          <a:solidFill>
            <a:srgbClr val="FFFFFF"/>
          </a:solidFill>
        </p:spPr>
        <p:txBody>
          <a:bodyPr wrap="square" lIns="0" tIns="0" rIns="0" bIns="0" rtlCol="0"/>
          <a:lstStyle/>
          <a:p>
            <a:endParaRPr/>
          </a:p>
        </p:txBody>
      </p:sp>
      <p:pic>
        <p:nvPicPr>
          <p:cNvPr id="28" name="bg object 28"/>
          <p:cNvPicPr/>
          <p:nvPr/>
        </p:nvPicPr>
        <p:blipFill>
          <a:blip r:embed="rId8" cstate="print"/>
          <a:stretch>
            <a:fillRect/>
          </a:stretch>
        </p:blipFill>
        <p:spPr>
          <a:xfrm>
            <a:off x="4754158" y="686489"/>
            <a:ext cx="75339" cy="75380"/>
          </a:xfrm>
          <a:prstGeom prst="rect">
            <a:avLst/>
          </a:prstGeom>
        </p:spPr>
      </p:pic>
      <p:sp>
        <p:nvSpPr>
          <p:cNvPr id="29" name="bg object 29"/>
          <p:cNvSpPr/>
          <p:nvPr/>
        </p:nvSpPr>
        <p:spPr>
          <a:xfrm>
            <a:off x="3473005" y="358584"/>
            <a:ext cx="1517015" cy="2601595"/>
          </a:xfrm>
          <a:custGeom>
            <a:avLst/>
            <a:gdLst/>
            <a:ahLst/>
            <a:cxnLst/>
            <a:rect l="l" t="t" r="r" b="b"/>
            <a:pathLst>
              <a:path w="1517014" h="2601595">
                <a:moveTo>
                  <a:pt x="512305" y="2186660"/>
                </a:moveTo>
                <a:lnTo>
                  <a:pt x="505815" y="2154313"/>
                </a:lnTo>
                <a:lnTo>
                  <a:pt x="492086" y="2133892"/>
                </a:lnTo>
                <a:lnTo>
                  <a:pt x="488099" y="2127961"/>
                </a:lnTo>
                <a:lnTo>
                  <a:pt x="482168" y="2123973"/>
                </a:lnTo>
                <a:lnTo>
                  <a:pt x="482168" y="2186660"/>
                </a:lnTo>
                <a:lnTo>
                  <a:pt x="478066" y="2207310"/>
                </a:lnTo>
                <a:lnTo>
                  <a:pt x="466813" y="2224074"/>
                </a:lnTo>
                <a:lnTo>
                  <a:pt x="450062" y="2235314"/>
                </a:lnTo>
                <a:lnTo>
                  <a:pt x="429425" y="2239429"/>
                </a:lnTo>
                <a:lnTo>
                  <a:pt x="408800" y="2235314"/>
                </a:lnTo>
                <a:lnTo>
                  <a:pt x="392049" y="2224074"/>
                </a:lnTo>
                <a:lnTo>
                  <a:pt x="380796" y="2207310"/>
                </a:lnTo>
                <a:lnTo>
                  <a:pt x="376694" y="2186660"/>
                </a:lnTo>
                <a:lnTo>
                  <a:pt x="380796" y="2166023"/>
                </a:lnTo>
                <a:lnTo>
                  <a:pt x="392049" y="2149259"/>
                </a:lnTo>
                <a:lnTo>
                  <a:pt x="408800" y="2138007"/>
                </a:lnTo>
                <a:lnTo>
                  <a:pt x="429425" y="2133892"/>
                </a:lnTo>
                <a:lnTo>
                  <a:pt x="450062" y="2138007"/>
                </a:lnTo>
                <a:lnTo>
                  <a:pt x="466813" y="2149259"/>
                </a:lnTo>
                <a:lnTo>
                  <a:pt x="478066" y="2166023"/>
                </a:lnTo>
                <a:lnTo>
                  <a:pt x="482168" y="2186660"/>
                </a:lnTo>
                <a:lnTo>
                  <a:pt x="482168" y="2123973"/>
                </a:lnTo>
                <a:lnTo>
                  <a:pt x="461772" y="2110232"/>
                </a:lnTo>
                <a:lnTo>
                  <a:pt x="429425" y="2103742"/>
                </a:lnTo>
                <a:lnTo>
                  <a:pt x="397090" y="2110232"/>
                </a:lnTo>
                <a:lnTo>
                  <a:pt x="370763" y="2127961"/>
                </a:lnTo>
                <a:lnTo>
                  <a:pt x="353047" y="2154313"/>
                </a:lnTo>
                <a:lnTo>
                  <a:pt x="346557" y="2186660"/>
                </a:lnTo>
                <a:lnTo>
                  <a:pt x="351104" y="2213673"/>
                </a:lnTo>
                <a:lnTo>
                  <a:pt x="363702" y="2237079"/>
                </a:lnTo>
                <a:lnTo>
                  <a:pt x="382790" y="2255253"/>
                </a:lnTo>
                <a:lnTo>
                  <a:pt x="406831" y="2266569"/>
                </a:lnTo>
                <a:lnTo>
                  <a:pt x="406831" y="2442959"/>
                </a:lnTo>
                <a:lnTo>
                  <a:pt x="397967" y="2487015"/>
                </a:lnTo>
                <a:lnTo>
                  <a:pt x="373773" y="2522956"/>
                </a:lnTo>
                <a:lnTo>
                  <a:pt x="337858" y="2547162"/>
                </a:lnTo>
                <a:lnTo>
                  <a:pt x="293814" y="2556027"/>
                </a:lnTo>
                <a:lnTo>
                  <a:pt x="249783" y="2547162"/>
                </a:lnTo>
                <a:lnTo>
                  <a:pt x="213868" y="2522956"/>
                </a:lnTo>
                <a:lnTo>
                  <a:pt x="189674" y="2487015"/>
                </a:lnTo>
                <a:lnTo>
                  <a:pt x="180809" y="2442959"/>
                </a:lnTo>
                <a:lnTo>
                  <a:pt x="180809" y="2366073"/>
                </a:lnTo>
                <a:lnTo>
                  <a:pt x="224421" y="2353094"/>
                </a:lnTo>
                <a:lnTo>
                  <a:pt x="261747" y="2329002"/>
                </a:lnTo>
                <a:lnTo>
                  <a:pt x="290817" y="2295728"/>
                </a:lnTo>
                <a:lnTo>
                  <a:pt x="309664" y="2255253"/>
                </a:lnTo>
                <a:lnTo>
                  <a:pt x="316420" y="2209279"/>
                </a:lnTo>
                <a:lnTo>
                  <a:pt x="315391" y="2201557"/>
                </a:lnTo>
                <a:lnTo>
                  <a:pt x="315341" y="2201138"/>
                </a:lnTo>
                <a:lnTo>
                  <a:pt x="312280" y="2193925"/>
                </a:lnTo>
                <a:lnTo>
                  <a:pt x="307517" y="2187968"/>
                </a:lnTo>
                <a:lnTo>
                  <a:pt x="301358" y="2183650"/>
                </a:lnTo>
                <a:lnTo>
                  <a:pt x="301358" y="1998218"/>
                </a:lnTo>
                <a:lnTo>
                  <a:pt x="298780" y="1984641"/>
                </a:lnTo>
                <a:lnTo>
                  <a:pt x="298310" y="1982152"/>
                </a:lnTo>
                <a:lnTo>
                  <a:pt x="289953" y="1968627"/>
                </a:lnTo>
                <a:lnTo>
                  <a:pt x="277520" y="1958784"/>
                </a:lnTo>
                <a:lnTo>
                  <a:pt x="262178" y="1953742"/>
                </a:lnTo>
                <a:lnTo>
                  <a:pt x="258991" y="1947443"/>
                </a:lnTo>
                <a:lnTo>
                  <a:pt x="254177" y="1942426"/>
                </a:lnTo>
                <a:lnTo>
                  <a:pt x="248081" y="1939112"/>
                </a:lnTo>
                <a:lnTo>
                  <a:pt x="241084" y="1937905"/>
                </a:lnTo>
                <a:lnTo>
                  <a:pt x="233553" y="1937905"/>
                </a:lnTo>
                <a:lnTo>
                  <a:pt x="221843" y="1940293"/>
                </a:lnTo>
                <a:lnTo>
                  <a:pt x="212267" y="1946770"/>
                </a:lnTo>
                <a:lnTo>
                  <a:pt x="205790" y="1956358"/>
                </a:lnTo>
                <a:lnTo>
                  <a:pt x="203415" y="1968055"/>
                </a:lnTo>
                <a:lnTo>
                  <a:pt x="205790" y="1979764"/>
                </a:lnTo>
                <a:lnTo>
                  <a:pt x="212267" y="1989353"/>
                </a:lnTo>
                <a:lnTo>
                  <a:pt x="221843" y="1995830"/>
                </a:lnTo>
                <a:lnTo>
                  <a:pt x="233553" y="1998218"/>
                </a:lnTo>
                <a:lnTo>
                  <a:pt x="250126" y="1998218"/>
                </a:lnTo>
                <a:lnTo>
                  <a:pt x="258406" y="1992185"/>
                </a:lnTo>
                <a:lnTo>
                  <a:pt x="262178" y="1984641"/>
                </a:lnTo>
                <a:lnTo>
                  <a:pt x="267449" y="1986902"/>
                </a:lnTo>
                <a:lnTo>
                  <a:pt x="271221" y="1992185"/>
                </a:lnTo>
                <a:lnTo>
                  <a:pt x="271221" y="2183650"/>
                </a:lnTo>
                <a:lnTo>
                  <a:pt x="265049" y="2188400"/>
                </a:lnTo>
                <a:lnTo>
                  <a:pt x="260299" y="2194483"/>
                </a:lnTo>
                <a:lnTo>
                  <a:pt x="257238" y="2201557"/>
                </a:lnTo>
                <a:lnTo>
                  <a:pt x="256146" y="2209279"/>
                </a:lnTo>
                <a:lnTo>
                  <a:pt x="248475" y="2247481"/>
                </a:lnTo>
                <a:lnTo>
                  <a:pt x="227520" y="2278634"/>
                </a:lnTo>
                <a:lnTo>
                  <a:pt x="196392" y="2299589"/>
                </a:lnTo>
                <a:lnTo>
                  <a:pt x="158203" y="2307272"/>
                </a:lnTo>
                <a:lnTo>
                  <a:pt x="120027" y="2299589"/>
                </a:lnTo>
                <a:lnTo>
                  <a:pt x="88900" y="2278634"/>
                </a:lnTo>
                <a:lnTo>
                  <a:pt x="67945" y="2247481"/>
                </a:lnTo>
                <a:lnTo>
                  <a:pt x="60274" y="2209279"/>
                </a:lnTo>
                <a:lnTo>
                  <a:pt x="59245" y="2201557"/>
                </a:lnTo>
                <a:lnTo>
                  <a:pt x="59182" y="2201138"/>
                </a:lnTo>
                <a:lnTo>
                  <a:pt x="56121" y="2193925"/>
                </a:lnTo>
                <a:lnTo>
                  <a:pt x="51371" y="2187968"/>
                </a:lnTo>
                <a:lnTo>
                  <a:pt x="45199" y="2183650"/>
                </a:lnTo>
                <a:lnTo>
                  <a:pt x="45199" y="1992185"/>
                </a:lnTo>
                <a:lnTo>
                  <a:pt x="48971" y="1986902"/>
                </a:lnTo>
                <a:lnTo>
                  <a:pt x="54241" y="1984641"/>
                </a:lnTo>
                <a:lnTo>
                  <a:pt x="58013" y="1992934"/>
                </a:lnTo>
                <a:lnTo>
                  <a:pt x="65544" y="1998218"/>
                </a:lnTo>
                <a:lnTo>
                  <a:pt x="82867" y="1998218"/>
                </a:lnTo>
                <a:lnTo>
                  <a:pt x="94576" y="1995830"/>
                </a:lnTo>
                <a:lnTo>
                  <a:pt x="113004" y="1968055"/>
                </a:lnTo>
                <a:lnTo>
                  <a:pt x="110629" y="1956358"/>
                </a:lnTo>
                <a:lnTo>
                  <a:pt x="104152" y="1946770"/>
                </a:lnTo>
                <a:lnTo>
                  <a:pt x="94576" y="1940293"/>
                </a:lnTo>
                <a:lnTo>
                  <a:pt x="82867" y="1937905"/>
                </a:lnTo>
                <a:lnTo>
                  <a:pt x="75336" y="1937905"/>
                </a:lnTo>
                <a:lnTo>
                  <a:pt x="68326" y="1939112"/>
                </a:lnTo>
                <a:lnTo>
                  <a:pt x="62242" y="1942426"/>
                </a:lnTo>
                <a:lnTo>
                  <a:pt x="57429" y="1947443"/>
                </a:lnTo>
                <a:lnTo>
                  <a:pt x="54241" y="1953742"/>
                </a:lnTo>
                <a:lnTo>
                  <a:pt x="38900" y="1958784"/>
                </a:lnTo>
                <a:lnTo>
                  <a:pt x="26454" y="1968627"/>
                </a:lnTo>
                <a:lnTo>
                  <a:pt x="18110" y="1982152"/>
                </a:lnTo>
                <a:lnTo>
                  <a:pt x="15062" y="1998218"/>
                </a:lnTo>
                <a:lnTo>
                  <a:pt x="15062" y="2183650"/>
                </a:lnTo>
                <a:lnTo>
                  <a:pt x="8902" y="2188400"/>
                </a:lnTo>
                <a:lnTo>
                  <a:pt x="4140" y="2194483"/>
                </a:lnTo>
                <a:lnTo>
                  <a:pt x="1079" y="2201557"/>
                </a:lnTo>
                <a:lnTo>
                  <a:pt x="0" y="2209279"/>
                </a:lnTo>
                <a:lnTo>
                  <a:pt x="5600" y="2247481"/>
                </a:lnTo>
                <a:lnTo>
                  <a:pt x="25603" y="2295728"/>
                </a:lnTo>
                <a:lnTo>
                  <a:pt x="54673" y="2329002"/>
                </a:lnTo>
                <a:lnTo>
                  <a:pt x="91998" y="2353094"/>
                </a:lnTo>
                <a:lnTo>
                  <a:pt x="135610" y="2366073"/>
                </a:lnTo>
                <a:lnTo>
                  <a:pt x="135610" y="2442959"/>
                </a:lnTo>
                <a:lnTo>
                  <a:pt x="143675" y="2492997"/>
                </a:lnTo>
                <a:lnTo>
                  <a:pt x="166128" y="2536456"/>
                </a:lnTo>
                <a:lnTo>
                  <a:pt x="200380" y="2570721"/>
                </a:lnTo>
                <a:lnTo>
                  <a:pt x="243801" y="2593187"/>
                </a:lnTo>
                <a:lnTo>
                  <a:pt x="293814" y="2601252"/>
                </a:lnTo>
                <a:lnTo>
                  <a:pt x="343839" y="2593187"/>
                </a:lnTo>
                <a:lnTo>
                  <a:pt x="387261" y="2570721"/>
                </a:lnTo>
                <a:lnTo>
                  <a:pt x="401942" y="2556027"/>
                </a:lnTo>
                <a:lnTo>
                  <a:pt x="421513" y="2536456"/>
                </a:lnTo>
                <a:lnTo>
                  <a:pt x="443966" y="2492997"/>
                </a:lnTo>
                <a:lnTo>
                  <a:pt x="452031" y="2442959"/>
                </a:lnTo>
                <a:lnTo>
                  <a:pt x="452031" y="2266569"/>
                </a:lnTo>
                <a:lnTo>
                  <a:pt x="476072" y="2255253"/>
                </a:lnTo>
                <a:lnTo>
                  <a:pt x="492683" y="2239429"/>
                </a:lnTo>
                <a:lnTo>
                  <a:pt x="495160" y="2237079"/>
                </a:lnTo>
                <a:lnTo>
                  <a:pt x="507758" y="2213673"/>
                </a:lnTo>
                <a:lnTo>
                  <a:pt x="512305" y="2186660"/>
                </a:lnTo>
                <a:close/>
              </a:path>
              <a:path w="1517014" h="2601595">
                <a:moveTo>
                  <a:pt x="1516583" y="723658"/>
                </a:moveTo>
                <a:lnTo>
                  <a:pt x="1337652" y="723658"/>
                </a:lnTo>
                <a:lnTo>
                  <a:pt x="1375803" y="689102"/>
                </a:lnTo>
                <a:lnTo>
                  <a:pt x="1407134" y="648258"/>
                </a:lnTo>
                <a:lnTo>
                  <a:pt x="1430680" y="602081"/>
                </a:lnTo>
                <a:lnTo>
                  <a:pt x="1445501" y="551522"/>
                </a:lnTo>
                <a:lnTo>
                  <a:pt x="1450657" y="497522"/>
                </a:lnTo>
                <a:lnTo>
                  <a:pt x="1446771" y="450900"/>
                </a:lnTo>
                <a:lnTo>
                  <a:pt x="1444244" y="440982"/>
                </a:lnTo>
                <a:lnTo>
                  <a:pt x="1439456" y="422135"/>
                </a:lnTo>
                <a:lnTo>
                  <a:pt x="1417637" y="365607"/>
                </a:lnTo>
                <a:lnTo>
                  <a:pt x="1393596" y="327977"/>
                </a:lnTo>
                <a:lnTo>
                  <a:pt x="1375321" y="307352"/>
                </a:lnTo>
                <a:lnTo>
                  <a:pt x="1375321" y="365607"/>
                </a:lnTo>
                <a:lnTo>
                  <a:pt x="1370863" y="387553"/>
                </a:lnTo>
                <a:lnTo>
                  <a:pt x="1358722" y="405523"/>
                </a:lnTo>
                <a:lnTo>
                  <a:pt x="1340751" y="417677"/>
                </a:lnTo>
                <a:lnTo>
                  <a:pt x="1318818" y="422135"/>
                </a:lnTo>
                <a:lnTo>
                  <a:pt x="1296873" y="417677"/>
                </a:lnTo>
                <a:lnTo>
                  <a:pt x="1278915" y="405523"/>
                </a:lnTo>
                <a:lnTo>
                  <a:pt x="1266774" y="387553"/>
                </a:lnTo>
                <a:lnTo>
                  <a:pt x="1262316" y="365607"/>
                </a:lnTo>
                <a:lnTo>
                  <a:pt x="1266774" y="343649"/>
                </a:lnTo>
                <a:lnTo>
                  <a:pt x="1278915" y="325678"/>
                </a:lnTo>
                <a:lnTo>
                  <a:pt x="1296873" y="313524"/>
                </a:lnTo>
                <a:lnTo>
                  <a:pt x="1318818" y="309067"/>
                </a:lnTo>
                <a:lnTo>
                  <a:pt x="1340751" y="313524"/>
                </a:lnTo>
                <a:lnTo>
                  <a:pt x="1358722" y="325678"/>
                </a:lnTo>
                <a:lnTo>
                  <a:pt x="1370863" y="343649"/>
                </a:lnTo>
                <a:lnTo>
                  <a:pt x="1375321" y="365607"/>
                </a:lnTo>
                <a:lnTo>
                  <a:pt x="1375321" y="307352"/>
                </a:lnTo>
                <a:lnTo>
                  <a:pt x="1364221" y="294817"/>
                </a:lnTo>
                <a:lnTo>
                  <a:pt x="1330121" y="266661"/>
                </a:lnTo>
                <a:lnTo>
                  <a:pt x="1406398" y="82918"/>
                </a:lnTo>
                <a:lnTo>
                  <a:pt x="1380032" y="72555"/>
                </a:lnTo>
                <a:lnTo>
                  <a:pt x="1388859" y="50888"/>
                </a:lnTo>
                <a:lnTo>
                  <a:pt x="1400746" y="21678"/>
                </a:lnTo>
                <a:lnTo>
                  <a:pt x="1348955" y="0"/>
                </a:lnTo>
                <a:lnTo>
                  <a:pt x="1328229" y="50888"/>
                </a:lnTo>
                <a:lnTo>
                  <a:pt x="1301864" y="40525"/>
                </a:lnTo>
                <a:lnTo>
                  <a:pt x="1142707" y="424027"/>
                </a:lnTo>
                <a:lnTo>
                  <a:pt x="1138986" y="438543"/>
                </a:lnTo>
                <a:lnTo>
                  <a:pt x="1139063" y="453237"/>
                </a:lnTo>
                <a:lnTo>
                  <a:pt x="1142847" y="467220"/>
                </a:lnTo>
                <a:lnTo>
                  <a:pt x="1150239" y="479615"/>
                </a:lnTo>
                <a:lnTo>
                  <a:pt x="1139888" y="504113"/>
                </a:lnTo>
                <a:lnTo>
                  <a:pt x="1191679" y="525780"/>
                </a:lnTo>
                <a:lnTo>
                  <a:pt x="1202042" y="501281"/>
                </a:lnTo>
                <a:lnTo>
                  <a:pt x="1215986" y="497522"/>
                </a:lnTo>
                <a:lnTo>
                  <a:pt x="1216126" y="497522"/>
                </a:lnTo>
                <a:lnTo>
                  <a:pt x="1228877" y="490334"/>
                </a:lnTo>
                <a:lnTo>
                  <a:pt x="1239380" y="480212"/>
                </a:lnTo>
                <a:lnTo>
                  <a:pt x="1247241" y="467360"/>
                </a:lnTo>
                <a:lnTo>
                  <a:pt x="1257604" y="440982"/>
                </a:lnTo>
                <a:lnTo>
                  <a:pt x="1386624" y="440982"/>
                </a:lnTo>
                <a:lnTo>
                  <a:pt x="1389786" y="454583"/>
                </a:lnTo>
                <a:lnTo>
                  <a:pt x="1392148" y="468541"/>
                </a:lnTo>
                <a:lnTo>
                  <a:pt x="1393634" y="482854"/>
                </a:lnTo>
                <a:lnTo>
                  <a:pt x="1394155" y="497522"/>
                </a:lnTo>
                <a:lnTo>
                  <a:pt x="1389545" y="542950"/>
                </a:lnTo>
                <a:lnTo>
                  <a:pt x="1376324" y="585330"/>
                </a:lnTo>
                <a:lnTo>
                  <a:pt x="1355420" y="623735"/>
                </a:lnTo>
                <a:lnTo>
                  <a:pt x="1327759" y="657225"/>
                </a:lnTo>
                <a:lnTo>
                  <a:pt x="1294282" y="684898"/>
                </a:lnTo>
                <a:lnTo>
                  <a:pt x="1255890" y="705815"/>
                </a:lnTo>
                <a:lnTo>
                  <a:pt x="1213535" y="719048"/>
                </a:lnTo>
                <a:lnTo>
                  <a:pt x="1168133" y="723658"/>
                </a:lnTo>
                <a:lnTo>
                  <a:pt x="989203" y="723658"/>
                </a:lnTo>
                <a:lnTo>
                  <a:pt x="989203" y="799045"/>
                </a:lnTo>
                <a:lnTo>
                  <a:pt x="1516583" y="799045"/>
                </a:lnTo>
                <a:lnTo>
                  <a:pt x="1516583" y="723658"/>
                </a:lnTo>
                <a:close/>
              </a:path>
            </a:pathLst>
          </a:custGeom>
          <a:solidFill>
            <a:srgbClr val="FFFFFF"/>
          </a:solidFill>
        </p:spPr>
        <p:txBody>
          <a:bodyPr wrap="square" lIns="0" tIns="0" rIns="0" bIns="0" rtlCol="0"/>
          <a:lstStyle/>
          <a:p>
            <a:endParaRPr/>
          </a:p>
        </p:txBody>
      </p:sp>
      <p:pic>
        <p:nvPicPr>
          <p:cNvPr id="30" name="bg object 30"/>
          <p:cNvPicPr/>
          <p:nvPr/>
        </p:nvPicPr>
        <p:blipFill>
          <a:blip r:embed="rId9" cstate="print"/>
          <a:stretch>
            <a:fillRect/>
          </a:stretch>
        </p:blipFill>
        <p:spPr>
          <a:xfrm>
            <a:off x="3864773" y="2507552"/>
            <a:ext cx="75339" cy="7538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0" i="0">
                <a:solidFill>
                  <a:srgbClr val="007A86"/>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p:txBody>
          <a:bodyPr lIns="0" tIns="0" rIns="0" bIns="0"/>
          <a:lstStyle>
            <a:lvl1pPr>
              <a:defRPr sz="1050" b="0" i="0">
                <a:solidFill>
                  <a:srgbClr val="969A9F"/>
                </a:solidFill>
                <a:latin typeface="Calibri"/>
                <a:cs typeface="Calibri"/>
              </a:defRPr>
            </a:lvl1pPr>
          </a:lstStyle>
          <a:p>
            <a:pPr marL="38100">
              <a:lnSpc>
                <a:spcPct val="100000"/>
              </a:lnSpc>
              <a:spcBef>
                <a:spcPts val="50"/>
              </a:spcBef>
            </a:pPr>
            <a:fld id="{81D60167-4931-47E6-BA6A-407CBD079E47}" type="slidenum">
              <a:rPr spc="-25" dirty="0"/>
              <a:t>‹#›</a:t>
            </a:fld>
            <a:endParaRPr spc="-25" dirty="0"/>
          </a:p>
        </p:txBody>
      </p:sp>
    </p:spTree>
    <p:extLst>
      <p:ext uri="{BB962C8B-B14F-4D97-AF65-F5344CB8AC3E}">
        <p14:creationId xmlns:p14="http://schemas.microsoft.com/office/powerpoint/2010/main" val="163057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7A8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p:txBody>
          <a:bodyPr lIns="0" tIns="0" rIns="0" bIns="0"/>
          <a:lstStyle>
            <a:lvl1pPr>
              <a:defRPr sz="1050" b="0" i="0">
                <a:solidFill>
                  <a:srgbClr val="969A9F"/>
                </a:solidFill>
                <a:latin typeface="Calibri"/>
                <a:cs typeface="Calibri"/>
              </a:defRPr>
            </a:lvl1pPr>
          </a:lstStyle>
          <a:p>
            <a:pPr marL="38100">
              <a:lnSpc>
                <a:spcPct val="100000"/>
              </a:lnSpc>
              <a:spcBef>
                <a:spcPts val="50"/>
              </a:spcBef>
            </a:pPr>
            <a:fld id="{81D60167-4931-47E6-BA6A-407CBD079E47}" type="slidenum">
              <a:rPr spc="-25" dirty="0"/>
              <a:t>‹#›</a:t>
            </a:fld>
            <a:endParaRPr spc="-25" dirty="0"/>
          </a:p>
        </p:txBody>
      </p:sp>
    </p:spTree>
    <p:extLst>
      <p:ext uri="{BB962C8B-B14F-4D97-AF65-F5344CB8AC3E}">
        <p14:creationId xmlns:p14="http://schemas.microsoft.com/office/powerpoint/2010/main" val="292745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7A8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7" name="Holder 7"/>
          <p:cNvSpPr>
            <a:spLocks noGrp="1"/>
          </p:cNvSpPr>
          <p:nvPr>
            <p:ph type="sldNum" sz="quarter" idx="7"/>
          </p:nvPr>
        </p:nvSpPr>
        <p:spPr/>
        <p:txBody>
          <a:bodyPr lIns="0" tIns="0" rIns="0" bIns="0"/>
          <a:lstStyle>
            <a:lvl1pPr>
              <a:defRPr sz="1050" b="0" i="0">
                <a:solidFill>
                  <a:srgbClr val="969A9F"/>
                </a:solidFill>
                <a:latin typeface="Calibri"/>
                <a:cs typeface="Calibri"/>
              </a:defRPr>
            </a:lvl1pPr>
          </a:lstStyle>
          <a:p>
            <a:pPr marL="38100">
              <a:lnSpc>
                <a:spcPct val="100000"/>
              </a:lnSpc>
              <a:spcBef>
                <a:spcPts val="50"/>
              </a:spcBef>
            </a:pPr>
            <a:fld id="{81D60167-4931-47E6-BA6A-407CBD079E47}" type="slidenum">
              <a:rPr spc="-25" dirty="0"/>
              <a:t>‹#›</a:t>
            </a:fld>
            <a:endParaRPr spc="-25" dirty="0"/>
          </a:p>
        </p:txBody>
      </p:sp>
    </p:spTree>
    <p:extLst>
      <p:ext uri="{BB962C8B-B14F-4D97-AF65-F5344CB8AC3E}">
        <p14:creationId xmlns:p14="http://schemas.microsoft.com/office/powerpoint/2010/main" val="1411655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7A8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5" name="Holder 5"/>
          <p:cNvSpPr>
            <a:spLocks noGrp="1"/>
          </p:cNvSpPr>
          <p:nvPr>
            <p:ph type="sldNum" sz="quarter" idx="7"/>
          </p:nvPr>
        </p:nvSpPr>
        <p:spPr/>
        <p:txBody>
          <a:bodyPr lIns="0" tIns="0" rIns="0" bIns="0"/>
          <a:lstStyle>
            <a:lvl1pPr>
              <a:defRPr sz="1050" b="0" i="0">
                <a:solidFill>
                  <a:srgbClr val="969A9F"/>
                </a:solidFill>
                <a:latin typeface="Calibri"/>
                <a:cs typeface="Calibri"/>
              </a:defRPr>
            </a:lvl1pPr>
          </a:lstStyle>
          <a:p>
            <a:pPr marL="38100">
              <a:lnSpc>
                <a:spcPct val="100000"/>
              </a:lnSpc>
              <a:spcBef>
                <a:spcPts val="50"/>
              </a:spcBef>
            </a:pPr>
            <a:fld id="{81D60167-4931-47E6-BA6A-407CBD079E47}" type="slidenum">
              <a:rPr spc="-25" dirty="0"/>
              <a:t>‹#›</a:t>
            </a:fld>
            <a:endParaRPr spc="-25" dirty="0"/>
          </a:p>
        </p:txBody>
      </p:sp>
    </p:spTree>
    <p:extLst>
      <p:ext uri="{BB962C8B-B14F-4D97-AF65-F5344CB8AC3E}">
        <p14:creationId xmlns:p14="http://schemas.microsoft.com/office/powerpoint/2010/main" val="14287396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1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175" y="6400799"/>
            <a:ext cx="12188825" cy="457200"/>
          </a:xfrm>
          <a:custGeom>
            <a:avLst/>
            <a:gdLst/>
            <a:ahLst/>
            <a:cxnLst/>
            <a:rect l="l" t="t" r="r" b="b"/>
            <a:pathLst>
              <a:path w="12188825" h="457200">
                <a:moveTo>
                  <a:pt x="12188825" y="0"/>
                </a:moveTo>
                <a:lnTo>
                  <a:pt x="0" y="0"/>
                </a:lnTo>
                <a:lnTo>
                  <a:pt x="0" y="457199"/>
                </a:lnTo>
                <a:lnTo>
                  <a:pt x="12188825" y="457199"/>
                </a:lnTo>
                <a:lnTo>
                  <a:pt x="12188825" y="0"/>
                </a:lnTo>
                <a:close/>
              </a:path>
            </a:pathLst>
          </a:custGeom>
          <a:solidFill>
            <a:srgbClr val="007985"/>
          </a:solidFill>
        </p:spPr>
        <p:txBody>
          <a:bodyPr wrap="square" lIns="0" tIns="0" rIns="0" bIns="0" rtlCol="0"/>
          <a:lstStyle/>
          <a:p>
            <a:endParaRPr/>
          </a:p>
        </p:txBody>
      </p:sp>
      <p:sp>
        <p:nvSpPr>
          <p:cNvPr id="2" name="Holder 2"/>
          <p:cNvSpPr>
            <a:spLocks noGrp="1"/>
          </p:cNvSpPr>
          <p:nvPr>
            <p:ph type="title"/>
          </p:nvPr>
        </p:nvSpPr>
        <p:spPr>
          <a:xfrm>
            <a:off x="84581" y="91821"/>
            <a:ext cx="12022836" cy="695325"/>
          </a:xfrm>
          <a:prstGeom prst="rect">
            <a:avLst/>
          </a:prstGeom>
        </p:spPr>
        <p:txBody>
          <a:bodyPr wrap="square" lIns="0" tIns="0" rIns="0" bIns="0">
            <a:spAutoFit/>
          </a:bodyPr>
          <a:lstStyle>
            <a:lvl1pPr>
              <a:defRPr sz="2400" b="1" i="0">
                <a:solidFill>
                  <a:srgbClr val="B90C2E"/>
                </a:solidFill>
                <a:latin typeface="Verdana"/>
                <a:cs typeface="Verdana"/>
              </a:defRPr>
            </a:lvl1pPr>
          </a:lstStyle>
          <a:p>
            <a:endParaRPr/>
          </a:p>
        </p:txBody>
      </p:sp>
      <p:sp>
        <p:nvSpPr>
          <p:cNvPr id="3" name="Holder 3"/>
          <p:cNvSpPr>
            <a:spLocks noGrp="1"/>
          </p:cNvSpPr>
          <p:nvPr>
            <p:ph type="body" idx="1"/>
          </p:nvPr>
        </p:nvSpPr>
        <p:spPr>
          <a:xfrm>
            <a:off x="5763514" y="3035300"/>
            <a:ext cx="6330315" cy="3196590"/>
          </a:xfrm>
          <a:prstGeom prst="rect">
            <a:avLst/>
          </a:prstGeom>
        </p:spPr>
        <p:txBody>
          <a:bodyPr wrap="square" lIns="0" tIns="0" rIns="0" bIns="0">
            <a:spAutoFit/>
          </a:bodyPr>
          <a:lstStyle>
            <a:lvl1pPr>
              <a:defRPr sz="1400" b="0" i="0">
                <a:solidFill>
                  <a:srgbClr val="525355"/>
                </a:solidFill>
                <a:latin typeface="Verdana"/>
                <a:cs typeface="Verdan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281064" y="6301094"/>
            <a:ext cx="609445" cy="399433"/>
          </a:xfrm>
          <a:prstGeom prst="rect">
            <a:avLst/>
          </a:prstGeom>
        </p:spPr>
      </p:pic>
      <p:sp>
        <p:nvSpPr>
          <p:cNvPr id="17" name="bg object 17"/>
          <p:cNvSpPr/>
          <p:nvPr/>
        </p:nvSpPr>
        <p:spPr>
          <a:xfrm>
            <a:off x="12030075" y="-1"/>
            <a:ext cx="161925" cy="6858000"/>
          </a:xfrm>
          <a:custGeom>
            <a:avLst/>
            <a:gdLst/>
            <a:ahLst/>
            <a:cxnLst/>
            <a:rect l="l" t="t" r="r" b="b"/>
            <a:pathLst>
              <a:path w="161925" h="6858000">
                <a:moveTo>
                  <a:pt x="0" y="0"/>
                </a:moveTo>
                <a:lnTo>
                  <a:pt x="0" y="6858001"/>
                </a:lnTo>
                <a:lnTo>
                  <a:pt x="161925" y="6858001"/>
                </a:lnTo>
                <a:lnTo>
                  <a:pt x="161925" y="0"/>
                </a:lnTo>
                <a:lnTo>
                  <a:pt x="0" y="0"/>
                </a:lnTo>
                <a:close/>
              </a:path>
            </a:pathLst>
          </a:custGeom>
          <a:solidFill>
            <a:srgbClr val="B90C2E"/>
          </a:solidFill>
        </p:spPr>
        <p:txBody>
          <a:bodyPr wrap="square" lIns="0" tIns="0" rIns="0" bIns="0" rtlCol="0"/>
          <a:lstStyle/>
          <a:p>
            <a:endParaRPr/>
          </a:p>
        </p:txBody>
      </p:sp>
      <p:sp>
        <p:nvSpPr>
          <p:cNvPr id="2" name="Holder 2"/>
          <p:cNvSpPr>
            <a:spLocks noGrp="1"/>
          </p:cNvSpPr>
          <p:nvPr>
            <p:ph type="title"/>
          </p:nvPr>
        </p:nvSpPr>
        <p:spPr>
          <a:xfrm>
            <a:off x="284479" y="229619"/>
            <a:ext cx="4659630" cy="1426210"/>
          </a:xfrm>
          <a:prstGeom prst="rect">
            <a:avLst/>
          </a:prstGeom>
        </p:spPr>
        <p:txBody>
          <a:bodyPr wrap="square" lIns="0" tIns="0" rIns="0" bIns="0">
            <a:spAutoFit/>
          </a:bodyPr>
          <a:lstStyle>
            <a:lvl1pPr>
              <a:defRPr sz="3600" b="0" i="0">
                <a:solidFill>
                  <a:srgbClr val="007A86"/>
                </a:solidFill>
                <a:latin typeface="Arial"/>
                <a:cs typeface="Arial"/>
              </a:defRPr>
            </a:lvl1pPr>
          </a:lstStyle>
          <a:p>
            <a:endParaRPr/>
          </a:p>
        </p:txBody>
      </p:sp>
      <p:sp>
        <p:nvSpPr>
          <p:cNvPr id="3" name="Holder 3"/>
          <p:cNvSpPr>
            <a:spLocks noGrp="1"/>
          </p:cNvSpPr>
          <p:nvPr>
            <p:ph type="body" idx="1"/>
          </p:nvPr>
        </p:nvSpPr>
        <p:spPr>
          <a:xfrm>
            <a:off x="793750" y="2395220"/>
            <a:ext cx="6068695" cy="20859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a:xfrm>
            <a:off x="11267693" y="6411641"/>
            <a:ext cx="222884" cy="188595"/>
          </a:xfrm>
          <a:prstGeom prst="rect">
            <a:avLst/>
          </a:prstGeom>
        </p:spPr>
        <p:txBody>
          <a:bodyPr wrap="square" lIns="0" tIns="0" rIns="0" bIns="0">
            <a:spAutoFit/>
          </a:bodyPr>
          <a:lstStyle>
            <a:lvl1pPr>
              <a:defRPr sz="1050" b="0" i="0">
                <a:solidFill>
                  <a:srgbClr val="969A9F"/>
                </a:solidFill>
                <a:latin typeface="Calibri"/>
                <a:cs typeface="Calibri"/>
              </a:defRPr>
            </a:lvl1pPr>
          </a:lstStyle>
          <a:p>
            <a:pPr marL="38100">
              <a:lnSpc>
                <a:spcPct val="100000"/>
              </a:lnSpc>
              <a:spcBef>
                <a:spcPts val="50"/>
              </a:spcBef>
            </a:pPr>
            <a:fld id="{81D60167-4931-47E6-BA6A-407CBD079E47}" type="slidenum">
              <a:rPr spc="-25" dirty="0"/>
              <a:t>‹#›</a:t>
            </a:fld>
            <a:endParaRPr spc="-25" dirty="0"/>
          </a:p>
        </p:txBody>
      </p:sp>
    </p:spTree>
    <p:extLst>
      <p:ext uri="{BB962C8B-B14F-4D97-AF65-F5344CB8AC3E}">
        <p14:creationId xmlns:p14="http://schemas.microsoft.com/office/powerpoint/2010/main" val="200114805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9F671-C2C1-603E-C860-302C599679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AF880-F168-D98F-4106-77584997B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B3881-7E43-D296-E5C4-4320582873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5D5FEB-42F1-0D4E-8070-EDC7B9D6081E}" type="datetimeFigureOut">
              <a:rPr lang="en-US" smtClean="0"/>
              <a:t>5/21/2026</a:t>
            </a:fld>
            <a:endParaRPr lang="en-US"/>
          </a:p>
        </p:txBody>
      </p:sp>
      <p:sp>
        <p:nvSpPr>
          <p:cNvPr id="5" name="Footer Placeholder 4">
            <a:extLst>
              <a:ext uri="{FF2B5EF4-FFF2-40B4-BE49-F238E27FC236}">
                <a16:creationId xmlns:a16="http://schemas.microsoft.com/office/drawing/2014/main" id="{0965CFD1-90A6-C69D-B92F-146232F6F5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D65869-36D3-75FA-7028-88BFB7820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347AC2-F00E-8344-95EA-F1EBC9C8C774}" type="slidenum">
              <a:rPr lang="en-US" smtClean="0"/>
              <a:t>‹#›</a:t>
            </a:fld>
            <a:endParaRPr lang="en-US"/>
          </a:p>
        </p:txBody>
      </p:sp>
    </p:spTree>
    <p:extLst>
      <p:ext uri="{BB962C8B-B14F-4D97-AF65-F5344CB8AC3E}">
        <p14:creationId xmlns:p14="http://schemas.microsoft.com/office/powerpoint/2010/main" val="125591959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B46FE0-0E90-4E6C-6561-9C12F7294FF2}"/>
              </a:ext>
            </a:extLst>
          </p:cNvPr>
          <p:cNvPicPr>
            <a:picLocks noChangeAspect="1"/>
          </p:cNvPicPr>
          <p:nvPr userDrawn="1"/>
        </p:nvPicPr>
        <p:blipFill>
          <a:blip r:embed="rId20"/>
          <a:srcRect/>
          <a:stretch/>
        </p:blipFill>
        <p:spPr>
          <a:xfrm>
            <a:off x="160010" y="6177829"/>
            <a:ext cx="846923" cy="641709"/>
          </a:xfrm>
          <a:prstGeom prst="rect">
            <a:avLst/>
          </a:prstGeom>
        </p:spPr>
      </p:pic>
      <p:sp>
        <p:nvSpPr>
          <p:cNvPr id="2" name="Title Placeholder 1">
            <a:extLst>
              <a:ext uri="{FF2B5EF4-FFF2-40B4-BE49-F238E27FC236}">
                <a16:creationId xmlns:a16="http://schemas.microsoft.com/office/drawing/2014/main" id="{93D06D11-D4E5-47D1-AADA-EE4AA8A7148C}"/>
              </a:ext>
            </a:extLst>
          </p:cNvPr>
          <p:cNvSpPr>
            <a:spLocks noGrp="1"/>
          </p:cNvSpPr>
          <p:nvPr>
            <p:ph type="title"/>
          </p:nvPr>
        </p:nvSpPr>
        <p:spPr>
          <a:xfrm>
            <a:off x="838200" y="365126"/>
            <a:ext cx="10515600" cy="7182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027E0C-BA37-4EDB-AB51-DD1FE34FB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9CBE0-90A3-4B65-94E5-6FBA7F91AD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C8713-2042-424E-BB42-E6BBAC6FCF3E}" type="datetime1">
              <a:rPr lang="en-US" smtClean="0"/>
              <a:t>5/21/2026</a:t>
            </a:fld>
            <a:endParaRPr lang="en-US"/>
          </a:p>
        </p:txBody>
      </p:sp>
      <p:sp>
        <p:nvSpPr>
          <p:cNvPr id="5" name="Footer Placeholder 4">
            <a:extLst>
              <a:ext uri="{FF2B5EF4-FFF2-40B4-BE49-F238E27FC236}">
                <a16:creationId xmlns:a16="http://schemas.microsoft.com/office/drawing/2014/main" id="{105BB760-371B-4AAB-BD83-9C457D07E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9A5F16-B945-49BC-9BC1-ADF83A43E6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E51A3-CDEB-4362-A93A-CD4EC28A14A4}" type="slidenum">
              <a:rPr lang="en-US" smtClean="0"/>
              <a:t>‹#›</a:t>
            </a:fld>
            <a:endParaRPr lang="en-US"/>
          </a:p>
        </p:txBody>
      </p:sp>
      <p:sp>
        <p:nvSpPr>
          <p:cNvPr id="8" name="Rectangle 7">
            <a:extLst>
              <a:ext uri="{FF2B5EF4-FFF2-40B4-BE49-F238E27FC236}">
                <a16:creationId xmlns:a16="http://schemas.microsoft.com/office/drawing/2014/main" id="{4ABA7417-7E04-3432-B659-3E2F21BF9B22}"/>
              </a:ext>
            </a:extLst>
          </p:cNvPr>
          <p:cNvSpPr/>
          <p:nvPr userDrawn="1"/>
        </p:nvSpPr>
        <p:spPr>
          <a:xfrm flipH="1">
            <a:off x="12031989" y="0"/>
            <a:ext cx="163411" cy="6875517"/>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251641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Lst>
  <p:hf hdr="0" ftr="0" dt="0"/>
  <p:txStyles>
    <p:titleStyle>
      <a:lvl1pPr algn="l" defTabSz="914400" rtl="0" eaLnBrk="1" latinLnBrk="0" hangingPunct="1">
        <a:lnSpc>
          <a:spcPct val="90000"/>
        </a:lnSpc>
        <a:spcBef>
          <a:spcPct val="0"/>
        </a:spcBef>
        <a:buNone/>
        <a:defRPr sz="4000" kern="1200">
          <a:solidFill>
            <a:srgbClr val="007B8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030075" y="-1"/>
            <a:ext cx="161925" cy="6858000"/>
          </a:xfrm>
          <a:custGeom>
            <a:avLst/>
            <a:gdLst/>
            <a:ahLst/>
            <a:cxnLst/>
            <a:rect l="l" t="t" r="r" b="b"/>
            <a:pathLst>
              <a:path w="161925" h="6858000">
                <a:moveTo>
                  <a:pt x="0" y="0"/>
                </a:moveTo>
                <a:lnTo>
                  <a:pt x="0" y="6858001"/>
                </a:lnTo>
                <a:lnTo>
                  <a:pt x="161925" y="6858001"/>
                </a:lnTo>
                <a:lnTo>
                  <a:pt x="161925" y="0"/>
                </a:lnTo>
                <a:lnTo>
                  <a:pt x="0" y="0"/>
                </a:lnTo>
                <a:close/>
              </a:path>
            </a:pathLst>
          </a:custGeom>
          <a:solidFill>
            <a:srgbClr val="B90C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3968040" y="2039979"/>
            <a:ext cx="4255918" cy="1063540"/>
          </a:xfrm>
          <a:prstGeom prst="rect">
            <a:avLst/>
          </a:prstGeom>
        </p:spPr>
      </p:pic>
      <p:sp>
        <p:nvSpPr>
          <p:cNvPr id="4" name="object 4"/>
          <p:cNvSpPr txBox="1"/>
          <p:nvPr/>
        </p:nvSpPr>
        <p:spPr>
          <a:xfrm>
            <a:off x="2021839" y="3219231"/>
            <a:ext cx="8148320" cy="2257990"/>
          </a:xfrm>
          <a:prstGeom prst="rect">
            <a:avLst/>
          </a:prstGeom>
        </p:spPr>
        <p:txBody>
          <a:bodyPr vert="horz" wrap="square" lIns="0" tIns="129540" rIns="0" bIns="0" rtlCol="0">
            <a:spAutoFit/>
          </a:bodyPr>
          <a:lstStyle/>
          <a:p>
            <a:pPr marL="0" marR="225425" lvl="0" indent="0" algn="ctr" defTabSz="914400" eaLnBrk="1" fontAlgn="auto" latinLnBrk="0" hangingPunct="1">
              <a:lnSpc>
                <a:spcPct val="100000"/>
              </a:lnSpc>
              <a:spcBef>
                <a:spcPts val="920"/>
              </a:spcBef>
              <a:spcAft>
                <a:spcPts val="0"/>
              </a:spcAft>
              <a:buClrTx/>
              <a:buSzTx/>
              <a:buFontTx/>
              <a:buNone/>
              <a:tabLst/>
              <a:defRPr/>
            </a:pPr>
            <a:r>
              <a:rPr lang="en-US" spc="145" dirty="0">
                <a:solidFill>
                  <a:srgbClr val="62666A"/>
                </a:solidFill>
                <a:latin typeface="Arial"/>
                <a:cs typeface="Arial"/>
              </a:rPr>
              <a:t>May 21, 2026</a:t>
            </a:r>
          </a:p>
          <a:p>
            <a:pPr marL="0" marR="225425" lvl="0" indent="0" algn="ctr" defTabSz="914400" eaLnBrk="1" fontAlgn="auto" latinLnBrk="0" hangingPunct="1">
              <a:lnSpc>
                <a:spcPct val="100000"/>
              </a:lnSpc>
              <a:spcBef>
                <a:spcPts val="920"/>
              </a:spcBef>
              <a:spcAft>
                <a:spcPts val="0"/>
              </a:spcAft>
              <a:buClrTx/>
              <a:buSzTx/>
              <a:buFontTx/>
              <a:buNone/>
              <a:tabLst/>
              <a:defRPr/>
            </a:pPr>
            <a:r>
              <a:rPr kumimoji="0" lang="en-US" sz="1800" b="0" i="0" u="none" strike="noStrike" kern="0" cap="none" spc="145" normalizeH="0" baseline="0" noProof="0" dirty="0">
                <a:ln>
                  <a:noFill/>
                </a:ln>
                <a:solidFill>
                  <a:srgbClr val="62666A"/>
                </a:solidFill>
                <a:effectLst/>
                <a:uLnTx/>
                <a:uFillTx/>
                <a:latin typeface="Arial"/>
                <a:cs typeface="Arial"/>
              </a:rPr>
              <a:t>HSC COUNCIL</a:t>
            </a: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0" marR="15875" lvl="0" indent="0" algn="r" defTabSz="914400" eaLnBrk="1" fontAlgn="auto" latinLnBrk="0" hangingPunct="1">
              <a:lnSpc>
                <a:spcPct val="100000"/>
              </a:lnSpc>
              <a:spcBef>
                <a:spcPts val="5"/>
              </a:spcBef>
              <a:spcAft>
                <a:spcPts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latin typeface="Arial"/>
              <a:cs typeface="Arial"/>
            </a:endParaRPr>
          </a:p>
          <a:p>
            <a:pPr marL="0" marR="15875" lvl="0" indent="0" algn="r" defTabSz="914400" eaLnBrk="1" fontAlgn="auto" latinLnBrk="0" hangingPunct="1">
              <a:lnSpc>
                <a:spcPct val="100000"/>
              </a:lnSpc>
              <a:spcBef>
                <a:spcPts val="5"/>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Arial"/>
                <a:cs typeface="Arial"/>
              </a:rPr>
              <a:t>Mike</a:t>
            </a:r>
            <a:r>
              <a:rPr kumimoji="0" sz="1800" b="1" i="0" u="none" strike="noStrike" kern="0" cap="none" spc="-2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Richards,</a:t>
            </a:r>
            <a:r>
              <a:rPr kumimoji="0" sz="1800" b="1" i="0" u="none" strike="noStrike" kern="0" cap="none" spc="-5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MD,</a:t>
            </a:r>
            <a:r>
              <a:rPr kumimoji="0" sz="1800" b="1" i="0" u="none" strike="noStrike" kern="0" cap="none" spc="20" normalizeH="0" baseline="0" noProof="0" dirty="0">
                <a:ln>
                  <a:noFill/>
                </a:ln>
                <a:solidFill>
                  <a:sysClr val="windowText" lastClr="000000"/>
                </a:solidFill>
                <a:effectLst/>
                <a:uLnTx/>
                <a:uFillTx/>
                <a:latin typeface="Arial"/>
                <a:cs typeface="Arial"/>
              </a:rPr>
              <a:t> </a:t>
            </a:r>
            <a:r>
              <a:rPr kumimoji="0" sz="1800" b="1" i="0" u="none" strike="noStrike" kern="0" cap="none" spc="-25" normalizeH="0" baseline="0" noProof="0" dirty="0">
                <a:ln>
                  <a:noFill/>
                </a:ln>
                <a:solidFill>
                  <a:sysClr val="windowText" lastClr="000000"/>
                </a:solidFill>
                <a:effectLst/>
                <a:uLnTx/>
                <a:uFillTx/>
                <a:latin typeface="Arial"/>
                <a:cs typeface="Arial"/>
              </a:rPr>
              <a:t>MPA</a:t>
            </a: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4171950" marR="5080" lvl="0" indent="-160655" defTabSz="914400" eaLnBrk="1" fontAlgn="auto" latinLnBrk="0" hangingPunct="1">
              <a:lnSpc>
                <a:spcPct val="152100"/>
              </a:lnSpc>
              <a:spcBef>
                <a:spcPts val="6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Executive</a:t>
            </a:r>
            <a:r>
              <a:rPr kumimoji="0" sz="1400" b="0" i="0" u="none" strike="noStrike" kern="0" cap="none" spc="-6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Vice</a:t>
            </a:r>
            <a:r>
              <a:rPr kumimoji="0" sz="1400" b="0" i="0" u="none" strike="noStrike" kern="0" cap="none" spc="-6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President</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of</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UNM</a:t>
            </a:r>
            <a:r>
              <a:rPr kumimoji="0" sz="1400" b="0" i="0" u="none" strike="noStrike" kern="0" cap="none" spc="-8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Health</a:t>
            </a:r>
            <a:r>
              <a:rPr kumimoji="0" sz="1400" b="0" i="0" u="none" strike="noStrike" kern="0" cap="none" spc="-6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Sciences</a:t>
            </a:r>
            <a:r>
              <a:rPr kumimoji="0" sz="1400" b="0"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50" normalizeH="0" baseline="0" noProof="0" dirty="0">
                <a:ln>
                  <a:noFill/>
                </a:ln>
                <a:solidFill>
                  <a:sysClr val="windowText" lastClr="000000"/>
                </a:solidFill>
                <a:effectLst/>
                <a:uLnTx/>
                <a:uFillTx/>
                <a:latin typeface="Arial"/>
                <a:cs typeface="Arial"/>
              </a:rPr>
              <a:t>&amp; </a:t>
            </a:r>
            <a:r>
              <a:rPr kumimoji="0" sz="1400" b="0" i="0" u="none" strike="noStrike" kern="0" cap="none" spc="0" normalizeH="0" baseline="0" noProof="0" dirty="0">
                <a:ln>
                  <a:noFill/>
                </a:ln>
                <a:solidFill>
                  <a:sysClr val="windowText" lastClr="000000"/>
                </a:solidFill>
                <a:effectLst/>
                <a:uLnTx/>
                <a:uFillTx/>
                <a:latin typeface="Arial"/>
                <a:cs typeface="Arial"/>
              </a:rPr>
              <a:t>Chief</a:t>
            </a:r>
            <a:r>
              <a:rPr kumimoji="0" sz="1400" b="0" i="0" u="none" strike="noStrike" kern="0" cap="none" spc="1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Executive</a:t>
            </a:r>
            <a:r>
              <a:rPr kumimoji="0" sz="1400" b="0" i="0" u="none" strike="noStrike" kern="0" cap="none" spc="-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Officer</a:t>
            </a:r>
            <a:r>
              <a:rPr kumimoji="0" sz="1400" b="0"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of</a:t>
            </a:r>
            <a:r>
              <a:rPr kumimoji="0" sz="1400" b="0"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the</a:t>
            </a:r>
            <a:r>
              <a:rPr kumimoji="0" sz="1400" b="0" i="0" u="none" strike="noStrike" kern="0" cap="none" spc="-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UNM</a:t>
            </a:r>
            <a:r>
              <a:rPr kumimoji="0" sz="1400" b="0" i="0" u="none" strike="noStrike" kern="0" cap="none" spc="-2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Health</a:t>
            </a:r>
            <a:r>
              <a:rPr kumimoji="0" sz="1400" b="0" i="0" u="none" strike="noStrike" kern="0" cap="none" spc="-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System</a:t>
            </a:r>
            <a:endParaRPr kumimoji="0" sz="1400" b="0" i="0" u="none" strike="noStrike" kern="0" cap="none" spc="0" normalizeH="0" baseline="0" noProof="0" dirty="0">
              <a:ln>
                <a:noFill/>
              </a:ln>
              <a:solidFill>
                <a:sysClr val="windowText" lastClr="000000"/>
              </a:solidFill>
              <a:effectLst/>
              <a:uLnTx/>
              <a:uFillTx/>
              <a:latin typeface="Arial"/>
              <a:cs typeface="Arial"/>
            </a:endParaRPr>
          </a:p>
        </p:txBody>
      </p:sp>
      <p:sp>
        <p:nvSpPr>
          <p:cNvPr id="5" name="object 5"/>
          <p:cNvSpPr/>
          <p:nvPr/>
        </p:nvSpPr>
        <p:spPr>
          <a:xfrm>
            <a:off x="1138237" y="4348226"/>
            <a:ext cx="9927590" cy="0"/>
          </a:xfrm>
          <a:custGeom>
            <a:avLst/>
            <a:gdLst/>
            <a:ahLst/>
            <a:cxnLst/>
            <a:rect l="l" t="t" r="r" b="b"/>
            <a:pathLst>
              <a:path w="9927590">
                <a:moveTo>
                  <a:pt x="0" y="0"/>
                </a:moveTo>
                <a:lnTo>
                  <a:pt x="9927018" y="0"/>
                </a:lnTo>
              </a:path>
            </a:pathLst>
          </a:custGeom>
          <a:ln w="63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002655"/>
            <a:chOff x="0" y="0"/>
            <a:chExt cx="12192000" cy="6002655"/>
          </a:xfrm>
        </p:grpSpPr>
        <p:pic>
          <p:nvPicPr>
            <p:cNvPr id="3" name="object 3"/>
            <p:cNvPicPr/>
            <p:nvPr/>
          </p:nvPicPr>
          <p:blipFill>
            <a:blip r:embed="rId2" cstate="print"/>
            <a:stretch>
              <a:fillRect/>
            </a:stretch>
          </p:blipFill>
          <p:spPr>
            <a:xfrm>
              <a:off x="0" y="266674"/>
              <a:ext cx="12191999" cy="5735700"/>
            </a:xfrm>
            <a:prstGeom prst="rect">
              <a:avLst/>
            </a:prstGeom>
          </p:spPr>
        </p:pic>
        <p:sp>
          <p:nvSpPr>
            <p:cNvPr id="4" name="object 4"/>
            <p:cNvSpPr/>
            <p:nvPr/>
          </p:nvSpPr>
          <p:spPr>
            <a:xfrm>
              <a:off x="0" y="0"/>
              <a:ext cx="12185650" cy="838200"/>
            </a:xfrm>
            <a:custGeom>
              <a:avLst/>
              <a:gdLst/>
              <a:ahLst/>
              <a:cxnLst/>
              <a:rect l="l" t="t" r="r" b="b"/>
              <a:pathLst>
                <a:path w="12185650" h="838200">
                  <a:moveTo>
                    <a:pt x="12185650" y="0"/>
                  </a:moveTo>
                  <a:lnTo>
                    <a:pt x="0" y="0"/>
                  </a:lnTo>
                  <a:lnTo>
                    <a:pt x="0" y="838200"/>
                  </a:lnTo>
                  <a:lnTo>
                    <a:pt x="8557895" y="838200"/>
                  </a:lnTo>
                  <a:lnTo>
                    <a:pt x="9078849" y="317500"/>
                  </a:lnTo>
                  <a:lnTo>
                    <a:pt x="12185650" y="317500"/>
                  </a:lnTo>
                  <a:lnTo>
                    <a:pt x="12185650" y="0"/>
                  </a:lnTo>
                  <a:close/>
                </a:path>
              </a:pathLst>
            </a:custGeom>
            <a:solidFill>
              <a:srgbClr val="D9D9D9"/>
            </a:solidFill>
          </p:spPr>
          <p:txBody>
            <a:bodyPr wrap="square" lIns="0" tIns="0" rIns="0" bIns="0" rtlCol="0"/>
            <a:lstStyle/>
            <a:p>
              <a:endParaRPr/>
            </a:p>
          </p:txBody>
        </p:sp>
      </p:grpSp>
      <p:sp>
        <p:nvSpPr>
          <p:cNvPr id="5" name="object 5" descr="$PPTXTitle"/>
          <p:cNvSpPr txBox="1">
            <a:spLocks noGrp="1"/>
          </p:cNvSpPr>
          <p:nvPr>
            <p:ph type="title"/>
          </p:nvPr>
        </p:nvSpPr>
        <p:spPr>
          <a:prstGeom prst="rect">
            <a:avLst/>
          </a:prstGeom>
        </p:spPr>
        <p:txBody>
          <a:bodyPr vert="horz" wrap="square" lIns="0" tIns="12700" rIns="0" bIns="0" rtlCol="0">
            <a:spAutoFit/>
          </a:bodyPr>
          <a:lstStyle/>
          <a:p>
            <a:pPr marL="212090">
              <a:lnSpc>
                <a:spcPts val="2875"/>
              </a:lnSpc>
              <a:spcBef>
                <a:spcPts val="100"/>
              </a:spcBef>
            </a:pPr>
            <a:r>
              <a:rPr dirty="0"/>
              <a:t>Early</a:t>
            </a:r>
            <a:r>
              <a:rPr spc="-35" dirty="0"/>
              <a:t> </a:t>
            </a:r>
            <a:r>
              <a:rPr spc="-10" dirty="0"/>
              <a:t>Rendering</a:t>
            </a:r>
          </a:p>
          <a:p>
            <a:pPr marL="212090">
              <a:lnSpc>
                <a:spcPts val="2395"/>
              </a:lnSpc>
            </a:pPr>
            <a:r>
              <a:rPr sz="2000" dirty="0">
                <a:solidFill>
                  <a:srgbClr val="007985"/>
                </a:solidFill>
              </a:rPr>
              <a:t>View</a:t>
            </a:r>
            <a:r>
              <a:rPr sz="2000" spc="-25" dirty="0">
                <a:solidFill>
                  <a:srgbClr val="007985"/>
                </a:solidFill>
              </a:rPr>
              <a:t> </a:t>
            </a:r>
            <a:r>
              <a:rPr sz="2000" dirty="0">
                <a:solidFill>
                  <a:srgbClr val="007985"/>
                </a:solidFill>
              </a:rPr>
              <a:t>from</a:t>
            </a:r>
            <a:r>
              <a:rPr sz="2000" spc="-20" dirty="0">
                <a:solidFill>
                  <a:srgbClr val="007985"/>
                </a:solidFill>
              </a:rPr>
              <a:t> </a:t>
            </a:r>
            <a:r>
              <a:rPr sz="2000" dirty="0">
                <a:solidFill>
                  <a:srgbClr val="007985"/>
                </a:solidFill>
              </a:rPr>
              <a:t>Lomas</a:t>
            </a:r>
            <a:r>
              <a:rPr sz="2000" spc="-35" dirty="0">
                <a:solidFill>
                  <a:srgbClr val="007985"/>
                </a:solidFill>
              </a:rPr>
              <a:t> </a:t>
            </a:r>
            <a:r>
              <a:rPr sz="2000" dirty="0">
                <a:solidFill>
                  <a:srgbClr val="007985"/>
                </a:solidFill>
              </a:rPr>
              <a:t>Blvd</a:t>
            </a:r>
            <a:r>
              <a:rPr sz="2000" spc="-15" dirty="0">
                <a:solidFill>
                  <a:srgbClr val="007985"/>
                </a:solidFill>
              </a:rPr>
              <a:t> </a:t>
            </a:r>
            <a:r>
              <a:rPr sz="2000" dirty="0">
                <a:solidFill>
                  <a:srgbClr val="007985"/>
                </a:solidFill>
              </a:rPr>
              <a:t>Looking</a:t>
            </a:r>
            <a:r>
              <a:rPr sz="2000" spc="-20" dirty="0">
                <a:solidFill>
                  <a:srgbClr val="007985"/>
                </a:solidFill>
              </a:rPr>
              <a:t> </a:t>
            </a:r>
            <a:r>
              <a:rPr sz="2000" spc="-10" dirty="0">
                <a:solidFill>
                  <a:srgbClr val="007985"/>
                </a:solidFill>
              </a:rPr>
              <a:t>Northeast</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8"/>
            <a:ext cx="12192000" cy="6858634"/>
            <a:chOff x="0" y="-38"/>
            <a:chExt cx="12192000" cy="6858634"/>
          </a:xfrm>
        </p:grpSpPr>
        <p:pic>
          <p:nvPicPr>
            <p:cNvPr id="3" name="object 3"/>
            <p:cNvPicPr/>
            <p:nvPr/>
          </p:nvPicPr>
          <p:blipFill>
            <a:blip r:embed="rId2" cstate="print"/>
            <a:stretch>
              <a:fillRect/>
            </a:stretch>
          </p:blipFill>
          <p:spPr>
            <a:xfrm>
              <a:off x="0" y="-38"/>
              <a:ext cx="12191999" cy="6368288"/>
            </a:xfrm>
            <a:prstGeom prst="rect">
              <a:avLst/>
            </a:prstGeom>
          </p:spPr>
        </p:pic>
        <p:sp>
          <p:nvSpPr>
            <p:cNvPr id="4" name="object 4"/>
            <p:cNvSpPr/>
            <p:nvPr/>
          </p:nvSpPr>
          <p:spPr>
            <a:xfrm>
              <a:off x="0" y="0"/>
              <a:ext cx="12185650" cy="806450"/>
            </a:xfrm>
            <a:custGeom>
              <a:avLst/>
              <a:gdLst/>
              <a:ahLst/>
              <a:cxnLst/>
              <a:rect l="l" t="t" r="r" b="b"/>
              <a:pathLst>
                <a:path w="12185650" h="806450">
                  <a:moveTo>
                    <a:pt x="12185650" y="0"/>
                  </a:moveTo>
                  <a:lnTo>
                    <a:pt x="0" y="0"/>
                  </a:lnTo>
                  <a:lnTo>
                    <a:pt x="0" y="285750"/>
                  </a:lnTo>
                  <a:lnTo>
                    <a:pt x="3100451" y="285750"/>
                  </a:lnTo>
                  <a:lnTo>
                    <a:pt x="3621405" y="806450"/>
                  </a:lnTo>
                  <a:lnTo>
                    <a:pt x="12185650" y="806450"/>
                  </a:lnTo>
                  <a:lnTo>
                    <a:pt x="12185650" y="0"/>
                  </a:lnTo>
                  <a:close/>
                </a:path>
              </a:pathLst>
            </a:custGeom>
            <a:solidFill>
              <a:srgbClr val="D9D9D9"/>
            </a:solidFill>
          </p:spPr>
          <p:txBody>
            <a:bodyPr wrap="square" lIns="0" tIns="0" rIns="0" bIns="0" rtlCol="0"/>
            <a:lstStyle/>
            <a:p>
              <a:endParaRPr/>
            </a:p>
          </p:txBody>
        </p:sp>
      </p:grpSp>
      <p:sp>
        <p:nvSpPr>
          <p:cNvPr id="5" name="object 5" descr="$PPTXTitle"/>
          <p:cNvSpPr txBox="1">
            <a:spLocks noGrp="1"/>
          </p:cNvSpPr>
          <p:nvPr>
            <p:ph type="title"/>
          </p:nvPr>
        </p:nvSpPr>
        <p:spPr>
          <a:prstGeom prst="rect">
            <a:avLst/>
          </a:prstGeom>
        </p:spPr>
        <p:txBody>
          <a:bodyPr vert="horz" wrap="square" lIns="0" tIns="12700" rIns="0" bIns="0" rtlCol="0">
            <a:spAutoFit/>
          </a:bodyPr>
          <a:lstStyle/>
          <a:p>
            <a:pPr marL="7625080" marR="5080" algn="r">
              <a:lnSpc>
                <a:spcPts val="2875"/>
              </a:lnSpc>
              <a:spcBef>
                <a:spcPts val="100"/>
              </a:spcBef>
            </a:pPr>
            <a:r>
              <a:rPr dirty="0"/>
              <a:t>Early</a:t>
            </a:r>
            <a:r>
              <a:rPr spc="-35" dirty="0"/>
              <a:t> </a:t>
            </a:r>
            <a:r>
              <a:rPr spc="-10" dirty="0"/>
              <a:t>Rendering</a:t>
            </a:r>
          </a:p>
          <a:p>
            <a:pPr marL="7625080" marR="6350" algn="r">
              <a:lnSpc>
                <a:spcPts val="2395"/>
              </a:lnSpc>
            </a:pPr>
            <a:r>
              <a:rPr sz="2000" dirty="0">
                <a:solidFill>
                  <a:srgbClr val="007985"/>
                </a:solidFill>
              </a:rPr>
              <a:t>Interior</a:t>
            </a:r>
            <a:r>
              <a:rPr sz="2000" spc="-35" dirty="0">
                <a:solidFill>
                  <a:srgbClr val="007985"/>
                </a:solidFill>
              </a:rPr>
              <a:t> </a:t>
            </a:r>
            <a:r>
              <a:rPr sz="2000" dirty="0">
                <a:solidFill>
                  <a:srgbClr val="007985"/>
                </a:solidFill>
              </a:rPr>
              <a:t>Atrium</a:t>
            </a:r>
            <a:r>
              <a:rPr sz="2000" spc="-40" dirty="0">
                <a:solidFill>
                  <a:srgbClr val="007985"/>
                </a:solidFill>
              </a:rPr>
              <a:t> </a:t>
            </a:r>
            <a:r>
              <a:rPr sz="2000" dirty="0">
                <a:solidFill>
                  <a:srgbClr val="007985"/>
                </a:solidFill>
              </a:rPr>
              <a:t>(Looking</a:t>
            </a:r>
            <a:r>
              <a:rPr sz="2000" spc="-50" dirty="0">
                <a:solidFill>
                  <a:srgbClr val="007985"/>
                </a:solidFill>
              </a:rPr>
              <a:t> </a:t>
            </a:r>
            <a:r>
              <a:rPr sz="2000" spc="-10" dirty="0">
                <a:solidFill>
                  <a:srgbClr val="007985"/>
                </a:solidFill>
              </a:rPr>
              <a:t>East)</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316229"/>
              <a:ext cx="12191999" cy="6013958"/>
            </a:xfrm>
            <a:prstGeom prst="rect">
              <a:avLst/>
            </a:prstGeom>
          </p:spPr>
        </p:pic>
        <p:sp>
          <p:nvSpPr>
            <p:cNvPr id="4" name="object 4"/>
            <p:cNvSpPr/>
            <p:nvPr/>
          </p:nvSpPr>
          <p:spPr>
            <a:xfrm>
              <a:off x="0" y="0"/>
              <a:ext cx="12192000" cy="829944"/>
            </a:xfrm>
            <a:custGeom>
              <a:avLst/>
              <a:gdLst/>
              <a:ahLst/>
              <a:cxnLst/>
              <a:rect l="l" t="t" r="r" b="b"/>
              <a:pathLst>
                <a:path w="12192000" h="829944">
                  <a:moveTo>
                    <a:pt x="12192000" y="0"/>
                  </a:moveTo>
                  <a:lnTo>
                    <a:pt x="9" y="0"/>
                  </a:lnTo>
                  <a:lnTo>
                    <a:pt x="0" y="829690"/>
                  </a:lnTo>
                  <a:lnTo>
                    <a:pt x="8564245" y="829690"/>
                  </a:lnTo>
                  <a:lnTo>
                    <a:pt x="9085199" y="308990"/>
                  </a:lnTo>
                  <a:lnTo>
                    <a:pt x="12192000" y="308990"/>
                  </a:lnTo>
                  <a:lnTo>
                    <a:pt x="12192000" y="0"/>
                  </a:lnTo>
                  <a:close/>
                </a:path>
              </a:pathLst>
            </a:custGeom>
            <a:solidFill>
              <a:srgbClr val="D9D9D9"/>
            </a:solidFill>
          </p:spPr>
          <p:txBody>
            <a:bodyPr wrap="square" lIns="0" tIns="0" rIns="0" bIns="0" rtlCol="0"/>
            <a:lstStyle/>
            <a:p>
              <a:endParaRPr/>
            </a:p>
          </p:txBody>
        </p:sp>
      </p:grpSp>
      <p:sp>
        <p:nvSpPr>
          <p:cNvPr id="5" name="object 5" descr="$PPTXTitle"/>
          <p:cNvSpPr txBox="1">
            <a:spLocks noGrp="1"/>
          </p:cNvSpPr>
          <p:nvPr>
            <p:ph type="title"/>
          </p:nvPr>
        </p:nvSpPr>
        <p:spPr>
          <a:prstGeom prst="rect">
            <a:avLst/>
          </a:prstGeom>
        </p:spPr>
        <p:txBody>
          <a:bodyPr vert="horz" wrap="square" lIns="0" tIns="12700" rIns="0" bIns="0" rtlCol="0">
            <a:spAutoFit/>
          </a:bodyPr>
          <a:lstStyle/>
          <a:p>
            <a:pPr marL="212090">
              <a:lnSpc>
                <a:spcPts val="2875"/>
              </a:lnSpc>
              <a:spcBef>
                <a:spcPts val="100"/>
              </a:spcBef>
            </a:pPr>
            <a:r>
              <a:rPr dirty="0"/>
              <a:t>Early</a:t>
            </a:r>
            <a:r>
              <a:rPr spc="-35" dirty="0"/>
              <a:t> </a:t>
            </a:r>
            <a:r>
              <a:rPr spc="-10" dirty="0"/>
              <a:t>Rendering</a:t>
            </a:r>
          </a:p>
          <a:p>
            <a:pPr marL="212090">
              <a:lnSpc>
                <a:spcPts val="2395"/>
              </a:lnSpc>
            </a:pPr>
            <a:r>
              <a:rPr sz="2000" dirty="0">
                <a:solidFill>
                  <a:srgbClr val="007985"/>
                </a:solidFill>
              </a:rPr>
              <a:t>Interior</a:t>
            </a:r>
            <a:r>
              <a:rPr sz="2000" spc="-35" dirty="0">
                <a:solidFill>
                  <a:srgbClr val="007985"/>
                </a:solidFill>
              </a:rPr>
              <a:t> </a:t>
            </a:r>
            <a:r>
              <a:rPr sz="2000" dirty="0">
                <a:solidFill>
                  <a:srgbClr val="007985"/>
                </a:solidFill>
              </a:rPr>
              <a:t>Atrium</a:t>
            </a:r>
            <a:r>
              <a:rPr sz="2000" spc="-40" dirty="0">
                <a:solidFill>
                  <a:srgbClr val="007985"/>
                </a:solidFill>
              </a:rPr>
              <a:t> </a:t>
            </a:r>
            <a:r>
              <a:rPr sz="2000" dirty="0">
                <a:solidFill>
                  <a:srgbClr val="007985"/>
                </a:solidFill>
              </a:rPr>
              <a:t>(Looking</a:t>
            </a:r>
            <a:r>
              <a:rPr sz="2000" spc="-50" dirty="0">
                <a:solidFill>
                  <a:srgbClr val="007985"/>
                </a:solidFill>
              </a:rPr>
              <a:t> </a:t>
            </a:r>
            <a:r>
              <a:rPr sz="2000" spc="-10" dirty="0">
                <a:solidFill>
                  <a:srgbClr val="007985"/>
                </a:solidFill>
              </a:rPr>
              <a:t>West)</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79070" y="252031"/>
            <a:ext cx="7018655" cy="632460"/>
          </a:xfrm>
          <a:prstGeom prst="rect">
            <a:avLst/>
          </a:prstGeom>
        </p:spPr>
        <p:txBody>
          <a:bodyPr vert="horz" wrap="square" lIns="0" tIns="16510" rIns="0" bIns="0" rtlCol="0">
            <a:spAutoFit/>
          </a:bodyPr>
          <a:lstStyle/>
          <a:p>
            <a:pPr marL="12700">
              <a:lnSpc>
                <a:spcPct val="100000"/>
              </a:lnSpc>
              <a:spcBef>
                <a:spcPts val="130"/>
              </a:spcBef>
            </a:pPr>
            <a:r>
              <a:rPr lang="en-US" sz="3950" b="1" spc="-10" dirty="0">
                <a:solidFill>
                  <a:srgbClr val="007985"/>
                </a:solidFill>
                <a:latin typeface="Calibri"/>
                <a:cs typeface="Calibri"/>
              </a:rPr>
              <a:t>Graduate Medical Education</a:t>
            </a:r>
            <a:endParaRPr sz="3950" dirty="0">
              <a:latin typeface="Calibri"/>
              <a:cs typeface="Calibri"/>
            </a:endParaRPr>
          </a:p>
        </p:txBody>
      </p:sp>
      <p:pic>
        <p:nvPicPr>
          <p:cNvPr id="3" name="object 3"/>
          <p:cNvPicPr/>
          <p:nvPr/>
        </p:nvPicPr>
        <p:blipFill>
          <a:blip r:embed="rId3" cstate="print"/>
          <a:stretch>
            <a:fillRect/>
          </a:stretch>
        </p:blipFill>
        <p:spPr>
          <a:xfrm>
            <a:off x="123825" y="866775"/>
            <a:ext cx="8124825" cy="495300"/>
          </a:xfrm>
          <a:prstGeom prst="rect">
            <a:avLst/>
          </a:prstGeom>
        </p:spPr>
      </p:pic>
      <p:grpSp>
        <p:nvGrpSpPr>
          <p:cNvPr id="4" name="object 4"/>
          <p:cNvGrpSpPr/>
          <p:nvPr/>
        </p:nvGrpSpPr>
        <p:grpSpPr>
          <a:xfrm>
            <a:off x="934614" y="1499235"/>
            <a:ext cx="6305550" cy="3567177"/>
            <a:chOff x="704850" y="1695386"/>
            <a:chExt cx="5753100" cy="3228975"/>
          </a:xfrm>
        </p:grpSpPr>
        <p:pic>
          <p:nvPicPr>
            <p:cNvPr id="5" name="object 5"/>
            <p:cNvPicPr/>
            <p:nvPr/>
          </p:nvPicPr>
          <p:blipFill>
            <a:blip r:embed="rId4" cstate="print"/>
            <a:stretch>
              <a:fillRect/>
            </a:stretch>
          </p:blipFill>
          <p:spPr>
            <a:xfrm>
              <a:off x="883561" y="1851296"/>
              <a:ext cx="5391104" cy="2953862"/>
            </a:xfrm>
            <a:prstGeom prst="rect">
              <a:avLst/>
            </a:prstGeom>
          </p:spPr>
        </p:pic>
        <p:sp>
          <p:nvSpPr>
            <p:cNvPr id="6" name="object 6"/>
            <p:cNvSpPr/>
            <p:nvPr/>
          </p:nvSpPr>
          <p:spPr>
            <a:xfrm>
              <a:off x="709612" y="1700148"/>
              <a:ext cx="5743575" cy="3219450"/>
            </a:xfrm>
            <a:custGeom>
              <a:avLst/>
              <a:gdLst/>
              <a:ahLst/>
              <a:cxnLst/>
              <a:rect l="l" t="t" r="r" b="b"/>
              <a:pathLst>
                <a:path w="5743575" h="3219450">
                  <a:moveTo>
                    <a:pt x="0" y="3219450"/>
                  </a:moveTo>
                  <a:lnTo>
                    <a:pt x="5743575" y="3219450"/>
                  </a:lnTo>
                  <a:lnTo>
                    <a:pt x="5743575" y="0"/>
                  </a:lnTo>
                  <a:lnTo>
                    <a:pt x="0" y="0"/>
                  </a:lnTo>
                  <a:lnTo>
                    <a:pt x="0" y="3219450"/>
                  </a:lnTo>
                  <a:close/>
                </a:path>
              </a:pathLst>
            </a:custGeom>
            <a:ln w="9525">
              <a:solidFill>
                <a:srgbClr val="000000"/>
              </a:solidFill>
            </a:ln>
          </p:spPr>
          <p:txBody>
            <a:bodyPr wrap="square" lIns="0" tIns="0" rIns="0" bIns="0" rtlCol="0"/>
            <a:lstStyle/>
            <a:p>
              <a:endParaRPr/>
            </a:p>
          </p:txBody>
        </p:sp>
      </p:grpSp>
      <p:sp>
        <p:nvSpPr>
          <p:cNvPr id="7" name="object 7"/>
          <p:cNvSpPr txBox="1"/>
          <p:nvPr/>
        </p:nvSpPr>
        <p:spPr>
          <a:xfrm>
            <a:off x="986472" y="5166042"/>
            <a:ext cx="5182870" cy="944880"/>
          </a:xfrm>
          <a:prstGeom prst="rect">
            <a:avLst/>
          </a:prstGeom>
        </p:spPr>
        <p:txBody>
          <a:bodyPr vert="horz" wrap="square" lIns="0" tIns="15875" rIns="0" bIns="0" rtlCol="0">
            <a:spAutoFit/>
          </a:bodyPr>
          <a:lstStyle/>
          <a:p>
            <a:pPr marL="298450" indent="-285750">
              <a:lnSpc>
                <a:spcPct val="100000"/>
              </a:lnSpc>
              <a:spcBef>
                <a:spcPts val="125"/>
              </a:spcBef>
              <a:buFont typeface="Arial"/>
              <a:buChar char="•"/>
              <a:tabLst>
                <a:tab pos="298450" algn="l"/>
              </a:tabLst>
            </a:pPr>
            <a:r>
              <a:rPr sz="2000" b="1" dirty="0">
                <a:latin typeface="Calibri"/>
                <a:cs typeface="Calibri"/>
              </a:rPr>
              <a:t>24%</a:t>
            </a:r>
            <a:r>
              <a:rPr sz="2000" b="1" spc="-10" dirty="0">
                <a:latin typeface="Calibri"/>
                <a:cs typeface="Calibri"/>
              </a:rPr>
              <a:t> </a:t>
            </a:r>
            <a:r>
              <a:rPr sz="2000" b="1" dirty="0">
                <a:latin typeface="Calibri"/>
                <a:cs typeface="Calibri"/>
              </a:rPr>
              <a:t>increase</a:t>
            </a:r>
            <a:r>
              <a:rPr sz="2000" b="1" spc="-5" dirty="0">
                <a:latin typeface="Calibri"/>
                <a:cs typeface="Calibri"/>
              </a:rPr>
              <a:t> </a:t>
            </a:r>
            <a:r>
              <a:rPr sz="2000" b="1" dirty="0">
                <a:latin typeface="Calibri"/>
                <a:cs typeface="Calibri"/>
              </a:rPr>
              <a:t>in</a:t>
            </a:r>
            <a:r>
              <a:rPr sz="2000" b="1" spc="-60" dirty="0">
                <a:latin typeface="Calibri"/>
                <a:cs typeface="Calibri"/>
              </a:rPr>
              <a:t> </a:t>
            </a:r>
            <a:r>
              <a:rPr sz="2000" b="1" dirty="0">
                <a:latin typeface="Calibri"/>
                <a:cs typeface="Calibri"/>
              </a:rPr>
              <a:t>GME</a:t>
            </a:r>
            <a:r>
              <a:rPr sz="2000" b="1" spc="-45" dirty="0">
                <a:latin typeface="Calibri"/>
                <a:cs typeface="Calibri"/>
              </a:rPr>
              <a:t> </a:t>
            </a:r>
            <a:r>
              <a:rPr sz="2000" b="1" spc="-10" dirty="0">
                <a:latin typeface="Calibri"/>
                <a:cs typeface="Calibri"/>
              </a:rPr>
              <a:t>Positions</a:t>
            </a:r>
            <a:endParaRPr sz="2000">
              <a:latin typeface="Calibri"/>
              <a:cs typeface="Calibri"/>
            </a:endParaRPr>
          </a:p>
          <a:p>
            <a:pPr marL="298450" indent="-285750">
              <a:lnSpc>
                <a:spcPct val="100000"/>
              </a:lnSpc>
              <a:spcBef>
                <a:spcPts val="5"/>
              </a:spcBef>
              <a:buFont typeface="Arial"/>
              <a:buChar char="•"/>
              <a:tabLst>
                <a:tab pos="298450" algn="l"/>
              </a:tabLst>
            </a:pPr>
            <a:r>
              <a:rPr sz="2000" b="1" dirty="0">
                <a:latin typeface="Calibri"/>
                <a:cs typeface="Calibri"/>
              </a:rPr>
              <a:t>17</a:t>
            </a:r>
            <a:r>
              <a:rPr sz="2000" b="1" spc="-45" dirty="0">
                <a:latin typeface="Calibri"/>
                <a:cs typeface="Calibri"/>
              </a:rPr>
              <a:t> </a:t>
            </a:r>
            <a:r>
              <a:rPr sz="2000" b="1" dirty="0">
                <a:latin typeface="Calibri"/>
                <a:cs typeface="Calibri"/>
              </a:rPr>
              <a:t>New </a:t>
            </a:r>
            <a:r>
              <a:rPr sz="2000" b="1" spc="-10" dirty="0">
                <a:latin typeface="Calibri"/>
                <a:cs typeface="Calibri"/>
              </a:rPr>
              <a:t>Programs</a:t>
            </a:r>
            <a:endParaRPr sz="2000">
              <a:latin typeface="Calibri"/>
              <a:cs typeface="Calibri"/>
            </a:endParaRPr>
          </a:p>
          <a:p>
            <a:pPr marL="298450" indent="-285750">
              <a:lnSpc>
                <a:spcPct val="100000"/>
              </a:lnSpc>
              <a:buFont typeface="Arial"/>
              <a:buChar char="•"/>
              <a:tabLst>
                <a:tab pos="298450" algn="l"/>
              </a:tabLst>
            </a:pPr>
            <a:r>
              <a:rPr sz="2000" b="1" dirty="0">
                <a:latin typeface="Calibri"/>
                <a:cs typeface="Calibri"/>
              </a:rPr>
              <a:t>12,000</a:t>
            </a:r>
            <a:r>
              <a:rPr sz="2000" b="1" spc="-90" dirty="0">
                <a:latin typeface="Calibri"/>
                <a:cs typeface="Calibri"/>
              </a:rPr>
              <a:t> </a:t>
            </a:r>
            <a:r>
              <a:rPr sz="2000" b="1" dirty="0">
                <a:latin typeface="Calibri"/>
                <a:cs typeface="Calibri"/>
              </a:rPr>
              <a:t>Applications</a:t>
            </a:r>
            <a:r>
              <a:rPr sz="2000" b="1" spc="-20" dirty="0">
                <a:latin typeface="Calibri"/>
                <a:cs typeface="Calibri"/>
              </a:rPr>
              <a:t> </a:t>
            </a:r>
            <a:r>
              <a:rPr sz="2000" b="1" dirty="0">
                <a:latin typeface="Calibri"/>
                <a:cs typeface="Calibri"/>
              </a:rPr>
              <a:t>for</a:t>
            </a:r>
            <a:r>
              <a:rPr sz="2000" b="1" spc="-75" dirty="0">
                <a:latin typeface="Calibri"/>
                <a:cs typeface="Calibri"/>
              </a:rPr>
              <a:t> </a:t>
            </a:r>
            <a:r>
              <a:rPr sz="2000" b="1" dirty="0">
                <a:latin typeface="Calibri"/>
                <a:cs typeface="Calibri"/>
              </a:rPr>
              <a:t>174</a:t>
            </a:r>
            <a:r>
              <a:rPr sz="2000" b="1" spc="-15" dirty="0">
                <a:latin typeface="Calibri"/>
                <a:cs typeface="Calibri"/>
              </a:rPr>
              <a:t> </a:t>
            </a:r>
            <a:r>
              <a:rPr sz="2000" b="1" spc="-10" dirty="0">
                <a:latin typeface="Calibri"/>
                <a:cs typeface="Calibri"/>
              </a:rPr>
              <a:t>first</a:t>
            </a:r>
            <a:r>
              <a:rPr sz="2000" b="1" spc="-55" dirty="0">
                <a:latin typeface="Calibri"/>
                <a:cs typeface="Calibri"/>
              </a:rPr>
              <a:t> </a:t>
            </a:r>
            <a:r>
              <a:rPr sz="2000" b="1" spc="-35" dirty="0">
                <a:latin typeface="Calibri"/>
                <a:cs typeface="Calibri"/>
              </a:rPr>
              <a:t>Year</a:t>
            </a:r>
            <a:r>
              <a:rPr sz="2000" b="1" spc="-80" dirty="0">
                <a:latin typeface="Calibri"/>
                <a:cs typeface="Calibri"/>
              </a:rPr>
              <a:t> </a:t>
            </a:r>
            <a:r>
              <a:rPr sz="2000" b="1" spc="-10" dirty="0">
                <a:latin typeface="Calibri"/>
                <a:cs typeface="Calibri"/>
              </a:rPr>
              <a:t>Positions</a:t>
            </a:r>
            <a:endParaRPr sz="2000">
              <a:latin typeface="Calibri"/>
              <a:cs typeface="Calibri"/>
            </a:endParaRPr>
          </a:p>
        </p:txBody>
      </p:sp>
      <p:sp>
        <p:nvSpPr>
          <p:cNvPr id="8" name="object 8"/>
          <p:cNvSpPr/>
          <p:nvPr/>
        </p:nvSpPr>
        <p:spPr>
          <a:xfrm>
            <a:off x="8304636" y="1357184"/>
            <a:ext cx="2952750" cy="4352925"/>
          </a:xfrm>
          <a:custGeom>
            <a:avLst/>
            <a:gdLst/>
            <a:ahLst/>
            <a:cxnLst/>
            <a:rect l="l" t="t" r="r" b="b"/>
            <a:pathLst>
              <a:path w="2952750" h="4352925">
                <a:moveTo>
                  <a:pt x="2952750" y="0"/>
                </a:moveTo>
                <a:lnTo>
                  <a:pt x="0" y="0"/>
                </a:lnTo>
                <a:lnTo>
                  <a:pt x="0" y="4352925"/>
                </a:lnTo>
                <a:lnTo>
                  <a:pt x="2952750" y="4352925"/>
                </a:lnTo>
                <a:lnTo>
                  <a:pt x="2952750" y="0"/>
                </a:lnTo>
                <a:close/>
              </a:path>
            </a:pathLst>
          </a:custGeom>
          <a:solidFill>
            <a:srgbClr val="007985"/>
          </a:solidFill>
        </p:spPr>
        <p:txBody>
          <a:bodyPr wrap="square" lIns="0" tIns="0" rIns="0" bIns="0" rtlCol="0"/>
          <a:lstStyle/>
          <a:p>
            <a:endParaRPr/>
          </a:p>
        </p:txBody>
      </p:sp>
      <p:sp>
        <p:nvSpPr>
          <p:cNvPr id="9" name="object 9"/>
          <p:cNvSpPr txBox="1"/>
          <p:nvPr/>
        </p:nvSpPr>
        <p:spPr>
          <a:xfrm>
            <a:off x="7928462" y="4457635"/>
            <a:ext cx="3057525" cy="923925"/>
          </a:xfrm>
          <a:prstGeom prst="rect">
            <a:avLst/>
          </a:prstGeom>
          <a:solidFill>
            <a:srgbClr val="F1F1F1"/>
          </a:solidFill>
          <a:ln w="9525">
            <a:solidFill>
              <a:srgbClr val="000000"/>
            </a:solidFill>
          </a:ln>
        </p:spPr>
        <p:txBody>
          <a:bodyPr vert="horz" wrap="square" lIns="0" tIns="30480" rIns="0" bIns="0" rtlCol="0">
            <a:spAutoFit/>
          </a:bodyPr>
          <a:lstStyle/>
          <a:p>
            <a:pPr marL="353695" marR="344170" indent="-2540" algn="ctr">
              <a:lnSpc>
                <a:spcPct val="100800"/>
              </a:lnSpc>
              <a:spcBef>
                <a:spcPts val="240"/>
              </a:spcBef>
            </a:pPr>
            <a:r>
              <a:rPr sz="1800" b="1" dirty="0">
                <a:solidFill>
                  <a:srgbClr val="007384"/>
                </a:solidFill>
                <a:latin typeface="Calibri"/>
                <a:cs typeface="Calibri"/>
              </a:rPr>
              <a:t>Medical</a:t>
            </a:r>
            <a:r>
              <a:rPr sz="1800" b="1" spc="10" dirty="0">
                <a:solidFill>
                  <a:srgbClr val="007384"/>
                </a:solidFill>
                <a:latin typeface="Calibri"/>
                <a:cs typeface="Calibri"/>
              </a:rPr>
              <a:t> </a:t>
            </a:r>
            <a:r>
              <a:rPr sz="1800" b="1" dirty="0">
                <a:solidFill>
                  <a:srgbClr val="007384"/>
                </a:solidFill>
                <a:latin typeface="Calibri"/>
                <a:cs typeface="Calibri"/>
              </a:rPr>
              <a:t>School</a:t>
            </a:r>
            <a:r>
              <a:rPr sz="1800" b="1" spc="-50" dirty="0">
                <a:solidFill>
                  <a:srgbClr val="007384"/>
                </a:solidFill>
                <a:latin typeface="Calibri"/>
                <a:cs typeface="Calibri"/>
              </a:rPr>
              <a:t> </a:t>
            </a:r>
            <a:r>
              <a:rPr sz="1800" b="1" dirty="0">
                <a:solidFill>
                  <a:srgbClr val="007384"/>
                </a:solidFill>
                <a:latin typeface="Calibri"/>
                <a:cs typeface="Calibri"/>
              </a:rPr>
              <a:t>and</a:t>
            </a:r>
            <a:r>
              <a:rPr sz="1800" b="1" spc="-55" dirty="0">
                <a:solidFill>
                  <a:srgbClr val="007384"/>
                </a:solidFill>
                <a:latin typeface="Calibri"/>
                <a:cs typeface="Calibri"/>
              </a:rPr>
              <a:t> </a:t>
            </a:r>
            <a:r>
              <a:rPr sz="1800" b="1" spc="-25" dirty="0">
                <a:solidFill>
                  <a:srgbClr val="007384"/>
                </a:solidFill>
                <a:latin typeface="Calibri"/>
                <a:cs typeface="Calibri"/>
              </a:rPr>
              <a:t>GME </a:t>
            </a:r>
            <a:r>
              <a:rPr sz="1800" dirty="0">
                <a:latin typeface="Calibri"/>
                <a:cs typeface="Calibri"/>
              </a:rPr>
              <a:t>New</a:t>
            </a:r>
            <a:r>
              <a:rPr sz="1800" spc="-15" dirty="0">
                <a:latin typeface="Calibri"/>
                <a:cs typeface="Calibri"/>
              </a:rPr>
              <a:t> </a:t>
            </a:r>
            <a:r>
              <a:rPr sz="1800" dirty="0">
                <a:latin typeface="Calibri"/>
                <a:cs typeface="Calibri"/>
              </a:rPr>
              <a:t>Mexico</a:t>
            </a:r>
            <a:r>
              <a:rPr sz="1800" spc="-40" dirty="0">
                <a:latin typeface="Calibri"/>
                <a:cs typeface="Calibri"/>
              </a:rPr>
              <a:t> </a:t>
            </a:r>
            <a:r>
              <a:rPr sz="1800" dirty="0">
                <a:latin typeface="Calibri"/>
                <a:cs typeface="Calibri"/>
              </a:rPr>
              <a:t>–</a:t>
            </a:r>
            <a:r>
              <a:rPr sz="1800" spc="-35" dirty="0">
                <a:latin typeface="Calibri"/>
                <a:cs typeface="Calibri"/>
              </a:rPr>
              <a:t> </a:t>
            </a:r>
            <a:r>
              <a:rPr sz="1800" spc="-10" dirty="0">
                <a:latin typeface="Calibri"/>
                <a:cs typeface="Calibri"/>
              </a:rPr>
              <a:t>68.2% </a:t>
            </a:r>
            <a:r>
              <a:rPr sz="1800" dirty="0">
                <a:latin typeface="Calibri"/>
                <a:cs typeface="Calibri"/>
              </a:rPr>
              <a:t>National</a:t>
            </a:r>
            <a:r>
              <a:rPr sz="1800" spc="-35" dirty="0">
                <a:latin typeface="Calibri"/>
                <a:cs typeface="Calibri"/>
              </a:rPr>
              <a:t> </a:t>
            </a:r>
            <a:r>
              <a:rPr sz="1800" dirty="0">
                <a:latin typeface="Calibri"/>
                <a:cs typeface="Calibri"/>
              </a:rPr>
              <a:t>Median</a:t>
            </a:r>
            <a:r>
              <a:rPr sz="1800" spc="-15" dirty="0">
                <a:latin typeface="Calibri"/>
                <a:cs typeface="Calibri"/>
              </a:rPr>
              <a:t> </a:t>
            </a:r>
            <a:r>
              <a:rPr sz="1800" dirty="0">
                <a:latin typeface="Calibri"/>
                <a:cs typeface="Calibri"/>
              </a:rPr>
              <a:t>–</a:t>
            </a:r>
            <a:r>
              <a:rPr sz="1800" spc="-35" dirty="0">
                <a:latin typeface="Calibri"/>
                <a:cs typeface="Calibri"/>
              </a:rPr>
              <a:t> </a:t>
            </a:r>
            <a:r>
              <a:rPr sz="1800" spc="-20" dirty="0">
                <a:latin typeface="Calibri"/>
                <a:cs typeface="Calibri"/>
              </a:rPr>
              <a:t>68.9%</a:t>
            </a:r>
            <a:endParaRPr sz="1800">
              <a:latin typeface="Calibri"/>
              <a:cs typeface="Calibri"/>
            </a:endParaRPr>
          </a:p>
        </p:txBody>
      </p:sp>
      <p:sp>
        <p:nvSpPr>
          <p:cNvPr id="12" name="object 12"/>
          <p:cNvSpPr txBox="1">
            <a:spLocks noGrp="1"/>
          </p:cNvSpPr>
          <p:nvPr>
            <p:ph type="sldNum" sz="quarter" idx="7"/>
          </p:nvPr>
        </p:nvSpPr>
        <p:spPr>
          <a:prstGeom prst="rect">
            <a:avLst/>
          </a:prstGeom>
        </p:spPr>
        <p:txBody>
          <a:bodyPr vert="horz" wrap="square" lIns="0" tIns="6350" rIns="0" bIns="0" rtlCol="0">
            <a:spAutoFit/>
          </a:bodyPr>
          <a:lstStyle/>
          <a:p>
            <a:pPr marL="38100">
              <a:lnSpc>
                <a:spcPct val="100000"/>
              </a:lnSpc>
              <a:spcBef>
                <a:spcPts val="50"/>
              </a:spcBef>
            </a:pPr>
            <a:fld id="{81D60167-4931-47E6-BA6A-407CBD079E47}" type="slidenum">
              <a:rPr spc="-25" dirty="0"/>
              <a:t>13</a:t>
            </a:fld>
            <a:endParaRPr spc="-25" dirty="0"/>
          </a:p>
        </p:txBody>
      </p:sp>
      <p:sp>
        <p:nvSpPr>
          <p:cNvPr id="10" name="object 10"/>
          <p:cNvSpPr txBox="1"/>
          <p:nvPr/>
        </p:nvSpPr>
        <p:spPr>
          <a:xfrm>
            <a:off x="7928462" y="3066985"/>
            <a:ext cx="3057525" cy="923925"/>
          </a:xfrm>
          <a:prstGeom prst="rect">
            <a:avLst/>
          </a:prstGeom>
          <a:solidFill>
            <a:srgbClr val="F1F1F1"/>
          </a:solidFill>
          <a:ln w="9525">
            <a:solidFill>
              <a:srgbClr val="000000"/>
            </a:solidFill>
          </a:ln>
        </p:spPr>
        <p:txBody>
          <a:bodyPr vert="horz" wrap="square" lIns="0" tIns="31115" rIns="0" bIns="0" rtlCol="0">
            <a:spAutoFit/>
          </a:bodyPr>
          <a:lstStyle/>
          <a:p>
            <a:pPr marL="635" algn="ctr">
              <a:lnSpc>
                <a:spcPct val="100000"/>
              </a:lnSpc>
              <a:spcBef>
                <a:spcPts val="245"/>
              </a:spcBef>
            </a:pPr>
            <a:r>
              <a:rPr sz="1800" b="1" spc="-25" dirty="0">
                <a:solidFill>
                  <a:srgbClr val="007384"/>
                </a:solidFill>
                <a:latin typeface="Calibri"/>
                <a:cs typeface="Calibri"/>
              </a:rPr>
              <a:t>GME</a:t>
            </a:r>
            <a:endParaRPr sz="1800">
              <a:latin typeface="Calibri"/>
              <a:cs typeface="Calibri"/>
            </a:endParaRPr>
          </a:p>
          <a:p>
            <a:pPr marL="360045" marR="342900" indent="-635" algn="ctr">
              <a:lnSpc>
                <a:spcPct val="100800"/>
              </a:lnSpc>
            </a:pPr>
            <a:r>
              <a:rPr sz="1800" dirty="0">
                <a:latin typeface="Calibri"/>
                <a:cs typeface="Calibri"/>
              </a:rPr>
              <a:t>New</a:t>
            </a:r>
            <a:r>
              <a:rPr sz="1800" spc="-15" dirty="0">
                <a:latin typeface="Calibri"/>
                <a:cs typeface="Calibri"/>
              </a:rPr>
              <a:t> </a:t>
            </a:r>
            <a:r>
              <a:rPr sz="1800" dirty="0">
                <a:latin typeface="Calibri"/>
                <a:cs typeface="Calibri"/>
              </a:rPr>
              <a:t>Mexico</a:t>
            </a:r>
            <a:r>
              <a:rPr sz="1800" spc="-40" dirty="0">
                <a:latin typeface="Calibri"/>
                <a:cs typeface="Calibri"/>
              </a:rPr>
              <a:t> </a:t>
            </a:r>
            <a:r>
              <a:rPr sz="1800" dirty="0">
                <a:latin typeface="Calibri"/>
                <a:cs typeface="Calibri"/>
              </a:rPr>
              <a:t>–</a:t>
            </a:r>
            <a:r>
              <a:rPr sz="1800" spc="-35" dirty="0">
                <a:latin typeface="Calibri"/>
                <a:cs typeface="Calibri"/>
              </a:rPr>
              <a:t> </a:t>
            </a:r>
            <a:r>
              <a:rPr sz="1800" spc="-10" dirty="0">
                <a:latin typeface="Calibri"/>
                <a:cs typeface="Calibri"/>
              </a:rPr>
              <a:t>40.3% </a:t>
            </a:r>
            <a:r>
              <a:rPr sz="1800" dirty="0">
                <a:latin typeface="Calibri"/>
                <a:cs typeface="Calibri"/>
              </a:rPr>
              <a:t>National</a:t>
            </a:r>
            <a:r>
              <a:rPr sz="1800" spc="-40" dirty="0">
                <a:latin typeface="Calibri"/>
                <a:cs typeface="Calibri"/>
              </a:rPr>
              <a:t> </a:t>
            </a:r>
            <a:r>
              <a:rPr sz="1800" dirty="0">
                <a:latin typeface="Calibri"/>
                <a:cs typeface="Calibri"/>
              </a:rPr>
              <a:t>Median</a:t>
            </a:r>
            <a:r>
              <a:rPr sz="1800" spc="5" dirty="0">
                <a:latin typeface="Calibri"/>
                <a:cs typeface="Calibri"/>
              </a:rPr>
              <a:t> </a:t>
            </a:r>
            <a:r>
              <a:rPr sz="1800" dirty="0">
                <a:latin typeface="Calibri"/>
                <a:cs typeface="Calibri"/>
              </a:rPr>
              <a:t>–</a:t>
            </a:r>
            <a:r>
              <a:rPr sz="1800" spc="-35" dirty="0">
                <a:latin typeface="Calibri"/>
                <a:cs typeface="Calibri"/>
              </a:rPr>
              <a:t> </a:t>
            </a:r>
            <a:r>
              <a:rPr sz="1800" spc="-20" dirty="0">
                <a:latin typeface="Calibri"/>
                <a:cs typeface="Calibri"/>
              </a:rPr>
              <a:t>45.6%</a:t>
            </a:r>
            <a:endParaRPr sz="1800">
              <a:latin typeface="Calibri"/>
              <a:cs typeface="Calibri"/>
            </a:endParaRPr>
          </a:p>
        </p:txBody>
      </p:sp>
      <p:sp>
        <p:nvSpPr>
          <p:cNvPr id="11" name="object 11"/>
          <p:cNvSpPr txBox="1"/>
          <p:nvPr/>
        </p:nvSpPr>
        <p:spPr>
          <a:xfrm>
            <a:off x="7928462" y="1685860"/>
            <a:ext cx="3057525" cy="914400"/>
          </a:xfrm>
          <a:prstGeom prst="rect">
            <a:avLst/>
          </a:prstGeom>
          <a:solidFill>
            <a:srgbClr val="F1F1F1"/>
          </a:solidFill>
          <a:ln w="9525">
            <a:solidFill>
              <a:srgbClr val="000000"/>
            </a:solidFill>
          </a:ln>
        </p:spPr>
        <p:txBody>
          <a:bodyPr vert="horz" wrap="square" lIns="0" tIns="19685" rIns="0" bIns="0" rtlCol="0">
            <a:spAutoFit/>
          </a:bodyPr>
          <a:lstStyle/>
          <a:p>
            <a:pPr marL="2540" algn="ctr">
              <a:lnSpc>
                <a:spcPct val="100000"/>
              </a:lnSpc>
              <a:spcBef>
                <a:spcPts val="155"/>
              </a:spcBef>
            </a:pPr>
            <a:r>
              <a:rPr sz="1800" b="1" dirty="0">
                <a:solidFill>
                  <a:srgbClr val="007384"/>
                </a:solidFill>
                <a:latin typeface="Calibri"/>
                <a:cs typeface="Calibri"/>
              </a:rPr>
              <a:t>Medical</a:t>
            </a:r>
            <a:r>
              <a:rPr sz="1800" b="1" spc="-25" dirty="0">
                <a:solidFill>
                  <a:srgbClr val="007384"/>
                </a:solidFill>
                <a:latin typeface="Calibri"/>
                <a:cs typeface="Calibri"/>
              </a:rPr>
              <a:t> </a:t>
            </a:r>
            <a:r>
              <a:rPr sz="1800" b="1" spc="-10" dirty="0">
                <a:solidFill>
                  <a:srgbClr val="007384"/>
                </a:solidFill>
                <a:latin typeface="Calibri"/>
                <a:cs typeface="Calibri"/>
              </a:rPr>
              <a:t>Students</a:t>
            </a:r>
            <a:endParaRPr sz="1800">
              <a:latin typeface="Calibri"/>
              <a:cs typeface="Calibri"/>
            </a:endParaRPr>
          </a:p>
          <a:p>
            <a:pPr marL="360045" marR="342900" indent="-635" algn="ctr">
              <a:lnSpc>
                <a:spcPct val="100800"/>
              </a:lnSpc>
              <a:spcBef>
                <a:spcPts val="5"/>
              </a:spcBef>
            </a:pPr>
            <a:r>
              <a:rPr sz="1800" dirty="0">
                <a:latin typeface="Calibri"/>
                <a:cs typeface="Calibri"/>
              </a:rPr>
              <a:t>New</a:t>
            </a:r>
            <a:r>
              <a:rPr sz="1800" spc="-15" dirty="0">
                <a:latin typeface="Calibri"/>
                <a:cs typeface="Calibri"/>
              </a:rPr>
              <a:t> </a:t>
            </a:r>
            <a:r>
              <a:rPr sz="1800" dirty="0">
                <a:latin typeface="Calibri"/>
                <a:cs typeface="Calibri"/>
              </a:rPr>
              <a:t>Mexico</a:t>
            </a:r>
            <a:r>
              <a:rPr sz="1800" spc="-40" dirty="0">
                <a:latin typeface="Calibri"/>
                <a:cs typeface="Calibri"/>
              </a:rPr>
              <a:t> </a:t>
            </a:r>
            <a:r>
              <a:rPr sz="1800" dirty="0">
                <a:latin typeface="Calibri"/>
                <a:cs typeface="Calibri"/>
              </a:rPr>
              <a:t>–</a:t>
            </a:r>
            <a:r>
              <a:rPr sz="1800" spc="-35" dirty="0">
                <a:latin typeface="Calibri"/>
                <a:cs typeface="Calibri"/>
              </a:rPr>
              <a:t> </a:t>
            </a:r>
            <a:r>
              <a:rPr sz="1800" spc="-10" dirty="0">
                <a:latin typeface="Calibri"/>
                <a:cs typeface="Calibri"/>
              </a:rPr>
              <a:t>38.5% </a:t>
            </a:r>
            <a:r>
              <a:rPr sz="1800" dirty="0">
                <a:latin typeface="Calibri"/>
                <a:cs typeface="Calibri"/>
              </a:rPr>
              <a:t>National</a:t>
            </a:r>
            <a:r>
              <a:rPr sz="1800" spc="-40" dirty="0">
                <a:latin typeface="Calibri"/>
                <a:cs typeface="Calibri"/>
              </a:rPr>
              <a:t> </a:t>
            </a:r>
            <a:r>
              <a:rPr sz="1800" dirty="0">
                <a:latin typeface="Calibri"/>
                <a:cs typeface="Calibri"/>
              </a:rPr>
              <a:t>Median</a:t>
            </a:r>
            <a:r>
              <a:rPr sz="1800" spc="5" dirty="0">
                <a:latin typeface="Calibri"/>
                <a:cs typeface="Calibri"/>
              </a:rPr>
              <a:t> </a:t>
            </a:r>
            <a:r>
              <a:rPr sz="1800" dirty="0">
                <a:latin typeface="Calibri"/>
                <a:cs typeface="Calibri"/>
              </a:rPr>
              <a:t>–</a:t>
            </a:r>
            <a:r>
              <a:rPr sz="1800" spc="-35" dirty="0">
                <a:latin typeface="Calibri"/>
                <a:cs typeface="Calibri"/>
              </a:rPr>
              <a:t> </a:t>
            </a:r>
            <a:r>
              <a:rPr sz="1800" spc="-20" dirty="0">
                <a:latin typeface="Calibri"/>
                <a:cs typeface="Calibri"/>
              </a:rPr>
              <a:t>39.0%</a:t>
            </a:r>
            <a:endParaRPr sz="1800">
              <a:latin typeface="Calibri"/>
              <a:cs typeface="Calibri"/>
            </a:endParaRPr>
          </a:p>
        </p:txBody>
      </p:sp>
      <p:sp>
        <p:nvSpPr>
          <p:cNvPr id="13" name="object 2" descr="$PPTXTitle">
            <a:extLst>
              <a:ext uri="{FF2B5EF4-FFF2-40B4-BE49-F238E27FC236}">
                <a16:creationId xmlns:a16="http://schemas.microsoft.com/office/drawing/2014/main" id="{49EF8115-E1D0-1EE3-2A28-F1CDE7634E36}"/>
              </a:ext>
            </a:extLst>
          </p:cNvPr>
          <p:cNvSpPr txBox="1">
            <a:spLocks/>
          </p:cNvSpPr>
          <p:nvPr/>
        </p:nvSpPr>
        <p:spPr>
          <a:xfrm>
            <a:off x="7928462" y="873068"/>
            <a:ext cx="3325155" cy="293670"/>
          </a:xfrm>
          <a:prstGeom prst="rect">
            <a:avLst/>
          </a:prstGeom>
        </p:spPr>
        <p:txBody>
          <a:bodyPr vert="horz" wrap="square" lIns="0" tIns="16510" rIns="0" bIns="0" rtlCol="0">
            <a:spAutoFit/>
          </a:bodyPr>
          <a:lstStyle>
            <a:lvl1pPr>
              <a:defRPr sz="3600" b="0" i="0">
                <a:solidFill>
                  <a:srgbClr val="007A86"/>
                </a:solidFill>
                <a:latin typeface="Arial"/>
                <a:ea typeface="+mj-ea"/>
                <a:cs typeface="Arial"/>
              </a:defRPr>
            </a:lvl1pPr>
          </a:lstStyle>
          <a:p>
            <a:pPr marL="12700">
              <a:spcBef>
                <a:spcPts val="130"/>
              </a:spcBef>
            </a:pPr>
            <a:r>
              <a:rPr lang="en-US" sz="1800" b="1" spc="-10" dirty="0">
                <a:solidFill>
                  <a:srgbClr val="007985"/>
                </a:solidFill>
                <a:latin typeface="Calibri"/>
                <a:cs typeface="Calibri"/>
              </a:rPr>
              <a:t>STUDENT &amp; RESIDENT RETENTION</a:t>
            </a:r>
            <a:endParaRPr lang="en-US" sz="1800" dirty="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870267" y="544449"/>
            <a:ext cx="7081520" cy="921406"/>
          </a:xfrm>
          <a:prstGeom prst="rect">
            <a:avLst/>
          </a:prstGeom>
        </p:spPr>
        <p:txBody>
          <a:bodyPr vert="horz" wrap="square" lIns="0" tIns="13335" rIns="0" bIns="0" rtlCol="0">
            <a:spAutoFit/>
          </a:bodyPr>
          <a:lstStyle/>
          <a:p>
            <a:pPr marL="12700">
              <a:lnSpc>
                <a:spcPct val="100000"/>
              </a:lnSpc>
              <a:spcBef>
                <a:spcPts val="105"/>
              </a:spcBef>
            </a:pPr>
            <a:r>
              <a:rPr sz="3900" b="1" dirty="0">
                <a:solidFill>
                  <a:srgbClr val="007985"/>
                </a:solidFill>
                <a:latin typeface="Arial"/>
                <a:cs typeface="Arial"/>
              </a:rPr>
              <a:t>Economic</a:t>
            </a:r>
            <a:r>
              <a:rPr sz="3900" b="1" spc="-45" dirty="0">
                <a:solidFill>
                  <a:srgbClr val="007985"/>
                </a:solidFill>
                <a:latin typeface="Arial"/>
                <a:cs typeface="Arial"/>
              </a:rPr>
              <a:t> </a:t>
            </a:r>
            <a:r>
              <a:rPr sz="3900" b="1" dirty="0">
                <a:solidFill>
                  <a:srgbClr val="007985"/>
                </a:solidFill>
                <a:latin typeface="Arial"/>
                <a:cs typeface="Arial"/>
              </a:rPr>
              <a:t>Impact</a:t>
            </a:r>
            <a:r>
              <a:rPr sz="3900" b="1" spc="-95" dirty="0">
                <a:solidFill>
                  <a:srgbClr val="007985"/>
                </a:solidFill>
                <a:latin typeface="Arial"/>
                <a:cs typeface="Arial"/>
              </a:rPr>
              <a:t> </a:t>
            </a:r>
            <a:br>
              <a:rPr lang="en-US" sz="3900" b="1" spc="-95" dirty="0">
                <a:solidFill>
                  <a:srgbClr val="007985"/>
                </a:solidFill>
                <a:latin typeface="Arial"/>
                <a:cs typeface="Arial"/>
              </a:rPr>
            </a:br>
            <a:r>
              <a:rPr sz="2000" dirty="0">
                <a:solidFill>
                  <a:srgbClr val="B90C2E"/>
                </a:solidFill>
              </a:rPr>
              <a:t>Of</a:t>
            </a:r>
            <a:r>
              <a:rPr sz="2000" spc="-110" dirty="0">
                <a:solidFill>
                  <a:srgbClr val="B90C2E"/>
                </a:solidFill>
              </a:rPr>
              <a:t> </a:t>
            </a:r>
            <a:r>
              <a:rPr sz="2000" dirty="0">
                <a:solidFill>
                  <a:srgbClr val="B90C2E"/>
                </a:solidFill>
              </a:rPr>
              <a:t>UNM</a:t>
            </a:r>
            <a:r>
              <a:rPr sz="2000" spc="-105" dirty="0">
                <a:solidFill>
                  <a:srgbClr val="B90C2E"/>
                </a:solidFill>
              </a:rPr>
              <a:t> </a:t>
            </a:r>
            <a:r>
              <a:rPr sz="2000" dirty="0">
                <a:solidFill>
                  <a:srgbClr val="B90C2E"/>
                </a:solidFill>
              </a:rPr>
              <a:t>SOM</a:t>
            </a:r>
            <a:r>
              <a:rPr sz="2000" spc="-114" dirty="0">
                <a:solidFill>
                  <a:srgbClr val="B90C2E"/>
                </a:solidFill>
              </a:rPr>
              <a:t> </a:t>
            </a:r>
            <a:r>
              <a:rPr sz="2000" spc="-10" dirty="0">
                <a:solidFill>
                  <a:srgbClr val="B90C2E"/>
                </a:solidFill>
              </a:rPr>
              <a:t>Expansion</a:t>
            </a:r>
            <a:endParaRPr sz="2000" dirty="0">
              <a:latin typeface="Arial"/>
              <a:cs typeface="Arial"/>
            </a:endParaRPr>
          </a:p>
        </p:txBody>
      </p:sp>
      <p:pic>
        <p:nvPicPr>
          <p:cNvPr id="3" name="object 3"/>
          <p:cNvPicPr/>
          <p:nvPr/>
        </p:nvPicPr>
        <p:blipFill>
          <a:blip r:embed="rId2" cstate="print"/>
          <a:stretch>
            <a:fillRect/>
          </a:stretch>
        </p:blipFill>
        <p:spPr>
          <a:xfrm>
            <a:off x="7019925" y="1524000"/>
            <a:ext cx="3876675" cy="4457700"/>
          </a:xfrm>
          <a:prstGeom prst="rect">
            <a:avLst/>
          </a:prstGeom>
        </p:spPr>
      </p:pic>
      <p:sp>
        <p:nvSpPr>
          <p:cNvPr id="4" name="object 4"/>
          <p:cNvSpPr txBox="1"/>
          <p:nvPr/>
        </p:nvSpPr>
        <p:spPr>
          <a:xfrm>
            <a:off x="1201419" y="1638609"/>
            <a:ext cx="5317490" cy="4105910"/>
          </a:xfrm>
          <a:prstGeom prst="rect">
            <a:avLst/>
          </a:prstGeom>
        </p:spPr>
        <p:txBody>
          <a:bodyPr vert="horz" wrap="square" lIns="0" tIns="66040" rIns="0" bIns="0" rtlCol="0">
            <a:spAutoFit/>
          </a:bodyPr>
          <a:lstStyle/>
          <a:p>
            <a:pPr marL="358775" marR="0" lvl="0" indent="-346075" defTabSz="914400" eaLnBrk="1" fontAlgn="auto" latinLnBrk="0" hangingPunct="1">
              <a:lnSpc>
                <a:spcPct val="100000"/>
              </a:lnSpc>
              <a:spcBef>
                <a:spcPts val="520"/>
              </a:spcBef>
              <a:spcAft>
                <a:spcPts val="0"/>
              </a:spcAft>
              <a:buClr>
                <a:srgbClr val="C00000"/>
              </a:buClr>
              <a:buSzTx/>
              <a:buFontTx/>
              <a:buChar char="•"/>
              <a:tabLst>
                <a:tab pos="358775" algn="l"/>
              </a:tabLst>
              <a:defRPr/>
            </a:pPr>
            <a:r>
              <a:rPr kumimoji="0" sz="2400" b="0" i="0" u="none" strike="noStrike" kern="0" cap="none" spc="0" normalizeH="0" baseline="0" noProof="0" dirty="0">
                <a:ln>
                  <a:noFill/>
                </a:ln>
                <a:solidFill>
                  <a:srgbClr val="62666A"/>
                </a:solidFill>
                <a:effectLst/>
                <a:uLnTx/>
                <a:uFillTx/>
                <a:latin typeface="Arial"/>
                <a:cs typeface="Arial"/>
              </a:rPr>
              <a:t>$290M</a:t>
            </a:r>
            <a:r>
              <a:rPr kumimoji="0" sz="2400" b="0" i="0" u="none" strike="noStrike" kern="0" cap="none" spc="-25"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a:t>
            </a:r>
            <a:r>
              <a:rPr kumimoji="0" sz="2400" b="0" i="0" u="none" strike="noStrike" kern="0" cap="none" spc="-50"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direct</a:t>
            </a:r>
            <a:r>
              <a:rPr kumimoji="0" sz="2400" b="0" i="0" u="none" strike="noStrike" kern="0" cap="none" spc="-114"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economic</a:t>
            </a:r>
            <a:r>
              <a:rPr kumimoji="0" sz="2400" b="0" i="0" u="none" strike="noStrike" kern="0" cap="none" spc="-50" normalizeH="0" baseline="0" noProof="0" dirty="0">
                <a:ln>
                  <a:noFill/>
                </a:ln>
                <a:solidFill>
                  <a:srgbClr val="62666A"/>
                </a:solidFill>
                <a:effectLst/>
                <a:uLnTx/>
                <a:uFillTx/>
                <a:latin typeface="Arial"/>
                <a:cs typeface="Arial"/>
              </a:rPr>
              <a:t> </a:t>
            </a:r>
            <a:r>
              <a:rPr kumimoji="0" sz="2400" b="0" i="0" u="none" strike="noStrike" kern="0" cap="none" spc="-10" normalizeH="0" baseline="0" noProof="0" dirty="0">
                <a:ln>
                  <a:noFill/>
                </a:ln>
                <a:solidFill>
                  <a:srgbClr val="62666A"/>
                </a:solidFill>
                <a:effectLst/>
                <a:uLnTx/>
                <a:uFillTx/>
                <a:latin typeface="Arial"/>
                <a:cs typeface="Arial"/>
              </a:rPr>
              <a:t>impact</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8775" marR="0" lvl="0" indent="-346075" defTabSz="914400" eaLnBrk="1" fontAlgn="auto" latinLnBrk="0" hangingPunct="1">
              <a:lnSpc>
                <a:spcPts val="2605"/>
              </a:lnSpc>
              <a:spcBef>
                <a:spcPts val="420"/>
              </a:spcBef>
              <a:spcAft>
                <a:spcPts val="0"/>
              </a:spcAft>
              <a:buClr>
                <a:srgbClr val="C00000"/>
              </a:buClr>
              <a:buSzTx/>
              <a:buFontTx/>
              <a:buChar char="•"/>
              <a:tabLst>
                <a:tab pos="358775" algn="l"/>
              </a:tabLst>
              <a:defRPr/>
            </a:pPr>
            <a:r>
              <a:rPr kumimoji="0" sz="2400" b="0" i="0" u="none" strike="noStrike" kern="0" cap="none" spc="0" normalizeH="0" baseline="0" noProof="0" dirty="0">
                <a:ln>
                  <a:noFill/>
                </a:ln>
                <a:solidFill>
                  <a:srgbClr val="62666A"/>
                </a:solidFill>
                <a:effectLst/>
                <a:uLnTx/>
                <a:uFillTx/>
                <a:latin typeface="Arial"/>
                <a:cs typeface="Arial"/>
              </a:rPr>
              <a:t>$341M</a:t>
            </a:r>
            <a:r>
              <a:rPr kumimoji="0" sz="2400" b="0" i="0" u="none" strike="noStrike" kern="0" cap="none" spc="20"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a:t>
            </a:r>
            <a:r>
              <a:rPr kumimoji="0" sz="2400" b="0" i="0" u="none" strike="noStrike" kern="0" cap="none" spc="-10"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indirect</a:t>
            </a:r>
            <a:r>
              <a:rPr kumimoji="0" sz="2400" b="0" i="0" u="none" strike="noStrike" kern="0" cap="none" spc="-75"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and </a:t>
            </a:r>
            <a:r>
              <a:rPr kumimoji="0" sz="2400" b="0" i="0" u="none" strike="noStrike" kern="0" cap="none" spc="-10" normalizeH="0" baseline="0" noProof="0" dirty="0">
                <a:ln>
                  <a:noFill/>
                </a:ln>
                <a:solidFill>
                  <a:srgbClr val="62666A"/>
                </a:solidFill>
                <a:effectLst/>
                <a:uLnTx/>
                <a:uFillTx/>
                <a:latin typeface="Arial"/>
                <a:cs typeface="Arial"/>
              </a:rPr>
              <a:t>induced</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8775" marR="0" lvl="0" indent="0" defTabSz="914400" eaLnBrk="1" fontAlgn="auto" latinLnBrk="0" hangingPunct="1">
              <a:lnSpc>
                <a:spcPts val="2605"/>
              </a:lnSpc>
              <a:spcBef>
                <a:spcPts val="0"/>
              </a:spcBef>
              <a:spcAft>
                <a:spcPts val="0"/>
              </a:spcAft>
              <a:buClrTx/>
              <a:buSzTx/>
              <a:buFontTx/>
              <a:buNone/>
              <a:tabLst/>
              <a:defRPr/>
            </a:pPr>
            <a:r>
              <a:rPr kumimoji="0" sz="2400" b="0" i="0" u="none" strike="noStrike" kern="0" cap="none" spc="0" normalizeH="0" baseline="0" noProof="0" dirty="0">
                <a:ln>
                  <a:noFill/>
                </a:ln>
                <a:solidFill>
                  <a:srgbClr val="62666A"/>
                </a:solidFill>
                <a:effectLst/>
                <a:uLnTx/>
                <a:uFillTx/>
                <a:latin typeface="Arial"/>
                <a:cs typeface="Arial"/>
              </a:rPr>
              <a:t>economic</a:t>
            </a:r>
            <a:r>
              <a:rPr kumimoji="0" sz="2400" b="0" i="0" u="none" strike="noStrike" kern="0" cap="none" spc="-110" normalizeH="0" baseline="0" noProof="0" dirty="0">
                <a:ln>
                  <a:noFill/>
                </a:ln>
                <a:solidFill>
                  <a:srgbClr val="62666A"/>
                </a:solidFill>
                <a:effectLst/>
                <a:uLnTx/>
                <a:uFillTx/>
                <a:latin typeface="Arial"/>
                <a:cs typeface="Arial"/>
              </a:rPr>
              <a:t> </a:t>
            </a:r>
            <a:r>
              <a:rPr kumimoji="0" sz="2400" b="0" i="0" u="none" strike="noStrike" kern="0" cap="none" spc="-10" normalizeH="0" baseline="0" noProof="0" dirty="0">
                <a:ln>
                  <a:noFill/>
                </a:ln>
                <a:solidFill>
                  <a:srgbClr val="62666A"/>
                </a:solidFill>
                <a:effectLst/>
                <a:uLnTx/>
                <a:uFillTx/>
                <a:latin typeface="Arial"/>
                <a:cs typeface="Arial"/>
              </a:rPr>
              <a:t>impact</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8775" marR="0" lvl="0" indent="-346075" defTabSz="914400" eaLnBrk="1" fontAlgn="auto" latinLnBrk="0" hangingPunct="1">
              <a:lnSpc>
                <a:spcPct val="100000"/>
              </a:lnSpc>
              <a:spcBef>
                <a:spcPts val="2605"/>
              </a:spcBef>
              <a:spcAft>
                <a:spcPts val="0"/>
              </a:spcAft>
              <a:buClr>
                <a:srgbClr val="C00000"/>
              </a:buClr>
              <a:buSzTx/>
              <a:buFontTx/>
              <a:buChar char="•"/>
              <a:tabLst>
                <a:tab pos="358775" algn="l"/>
              </a:tabLst>
              <a:defRPr/>
            </a:pPr>
            <a:r>
              <a:rPr kumimoji="0" sz="2400" b="0" i="0" u="none" strike="noStrike" kern="0" cap="none" spc="0" normalizeH="0" baseline="0" noProof="0" dirty="0">
                <a:ln>
                  <a:noFill/>
                </a:ln>
                <a:solidFill>
                  <a:srgbClr val="62666A"/>
                </a:solidFill>
                <a:effectLst/>
                <a:uLnTx/>
                <a:uFillTx/>
                <a:latin typeface="Arial"/>
                <a:cs typeface="Arial"/>
              </a:rPr>
              <a:t>565</a:t>
            </a:r>
            <a:r>
              <a:rPr kumimoji="0" sz="2400" b="0" i="0" u="none" strike="noStrike" kern="0" cap="none" spc="-40"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a:t>
            </a:r>
            <a:r>
              <a:rPr kumimoji="0" sz="2400" b="0" i="0" u="none" strike="noStrike" kern="0" cap="none" spc="-15"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direct</a:t>
            </a:r>
            <a:r>
              <a:rPr kumimoji="0" sz="2400" b="0" i="0" u="none" strike="noStrike" kern="0" cap="none" spc="-85"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new</a:t>
            </a:r>
            <a:r>
              <a:rPr kumimoji="0" sz="2400" b="0" i="0" u="none" strike="noStrike" kern="0" cap="none" spc="-20" normalizeH="0" baseline="0" noProof="0" dirty="0">
                <a:ln>
                  <a:noFill/>
                </a:ln>
                <a:solidFill>
                  <a:srgbClr val="62666A"/>
                </a:solidFill>
                <a:effectLst/>
                <a:uLnTx/>
                <a:uFillTx/>
                <a:latin typeface="Arial"/>
                <a:cs typeface="Arial"/>
              </a:rPr>
              <a:t> jobs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8775" marR="0" lvl="0" indent="-346075" defTabSz="914400" eaLnBrk="1" fontAlgn="auto" latinLnBrk="0" hangingPunct="1">
              <a:lnSpc>
                <a:spcPct val="100000"/>
              </a:lnSpc>
              <a:spcBef>
                <a:spcPts val="425"/>
              </a:spcBef>
              <a:spcAft>
                <a:spcPts val="0"/>
              </a:spcAft>
              <a:buClr>
                <a:srgbClr val="C00000"/>
              </a:buClr>
              <a:buSzTx/>
              <a:buFontTx/>
              <a:buChar char="•"/>
              <a:tabLst>
                <a:tab pos="358775" algn="l"/>
              </a:tabLst>
              <a:defRPr/>
            </a:pPr>
            <a:r>
              <a:rPr kumimoji="0" sz="2400" b="0" i="0" u="none" strike="noStrike" kern="0" cap="none" spc="0" normalizeH="0" baseline="0" noProof="0" dirty="0">
                <a:ln>
                  <a:noFill/>
                </a:ln>
                <a:solidFill>
                  <a:srgbClr val="62666A"/>
                </a:solidFill>
                <a:effectLst/>
                <a:uLnTx/>
                <a:uFillTx/>
                <a:latin typeface="Arial"/>
                <a:cs typeface="Arial"/>
              </a:rPr>
              <a:t>4,143</a:t>
            </a:r>
            <a:r>
              <a:rPr kumimoji="0" sz="2400" b="0" i="0" u="none" strike="noStrike" kern="0" cap="none" spc="-30"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a:t>
            </a:r>
            <a:r>
              <a:rPr kumimoji="0" sz="2400" b="0" i="0" u="none" strike="noStrike" kern="0" cap="none" spc="-60"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indirect</a:t>
            </a:r>
            <a:r>
              <a:rPr kumimoji="0" sz="2400" b="0" i="0" u="none" strike="noStrike" kern="0" cap="none" spc="-120"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and</a:t>
            </a:r>
            <a:r>
              <a:rPr kumimoji="0" sz="2400" b="0" i="0" u="none" strike="noStrike" kern="0" cap="none" spc="-45"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induced</a:t>
            </a:r>
            <a:r>
              <a:rPr kumimoji="0" sz="2400" b="0" i="0" u="none" strike="noStrike" kern="0" cap="none" spc="-45" normalizeH="0" baseline="0" noProof="0" dirty="0">
                <a:ln>
                  <a:noFill/>
                </a:ln>
                <a:solidFill>
                  <a:srgbClr val="62666A"/>
                </a:solidFill>
                <a:effectLst/>
                <a:uLnTx/>
                <a:uFillTx/>
                <a:latin typeface="Arial"/>
                <a:cs typeface="Arial"/>
              </a:rPr>
              <a:t> </a:t>
            </a:r>
            <a:r>
              <a:rPr kumimoji="0" sz="2400" b="0" i="0" u="none" strike="noStrike" kern="0" cap="none" spc="-20" normalizeH="0" baseline="0" noProof="0" dirty="0">
                <a:ln>
                  <a:noFill/>
                </a:ln>
                <a:solidFill>
                  <a:srgbClr val="62666A"/>
                </a:solidFill>
                <a:effectLst/>
                <a:uLnTx/>
                <a:uFillTx/>
                <a:latin typeface="Arial"/>
                <a:cs typeface="Arial"/>
              </a:rPr>
              <a:t>jobs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470"/>
              </a:spcBef>
              <a:spcAft>
                <a:spcPts val="0"/>
              </a:spcAft>
              <a:buClr>
                <a:srgbClr val="C00000"/>
              </a:buClr>
              <a:buSzTx/>
              <a:buFont typeface="Arial"/>
              <a:buChar char="•"/>
              <a:tabLst/>
              <a:defRPr/>
            </a:pPr>
            <a:endParaRPr kumimoji="0" sz="2400" b="0" i="0" u="none" strike="noStrike" kern="0" cap="none" spc="0" normalizeH="0" baseline="0" noProof="0">
              <a:ln>
                <a:noFill/>
              </a:ln>
              <a:solidFill>
                <a:sysClr val="windowText" lastClr="000000"/>
              </a:solidFill>
              <a:effectLst/>
              <a:uLnTx/>
              <a:uFillTx/>
              <a:latin typeface="Arial"/>
              <a:cs typeface="Arial"/>
            </a:endParaRPr>
          </a:p>
          <a:p>
            <a:pPr marL="358775" marR="429895" lvl="0" indent="-346710" defTabSz="914400" eaLnBrk="1" fontAlgn="auto" latinLnBrk="0" hangingPunct="1">
              <a:lnSpc>
                <a:spcPct val="78200"/>
              </a:lnSpc>
              <a:spcBef>
                <a:spcPts val="0"/>
              </a:spcBef>
              <a:spcAft>
                <a:spcPts val="0"/>
              </a:spcAft>
              <a:buClr>
                <a:srgbClr val="C00000"/>
              </a:buClr>
              <a:buSzTx/>
              <a:buFontTx/>
              <a:buChar char="•"/>
              <a:tabLst>
                <a:tab pos="358775" algn="l"/>
              </a:tabLst>
              <a:defRPr/>
            </a:pPr>
            <a:r>
              <a:rPr kumimoji="0" sz="2400" b="0" i="0" u="none" strike="noStrike" kern="0" cap="none" spc="0" normalizeH="0" baseline="0" noProof="0" dirty="0">
                <a:ln>
                  <a:noFill/>
                </a:ln>
                <a:solidFill>
                  <a:srgbClr val="62666A"/>
                </a:solidFill>
                <a:effectLst/>
                <a:uLnTx/>
                <a:uFillTx/>
                <a:latin typeface="Arial"/>
                <a:cs typeface="Arial"/>
              </a:rPr>
              <a:t>$32.2M</a:t>
            </a:r>
            <a:r>
              <a:rPr kumimoji="0" sz="2400" b="0" i="0" u="none" strike="noStrike" kern="0" cap="none" spc="-25"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in</a:t>
            </a:r>
            <a:r>
              <a:rPr kumimoji="0" sz="2400" b="0" i="0" u="none" strike="noStrike" kern="0" cap="none" spc="-35"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new</a:t>
            </a:r>
            <a:r>
              <a:rPr kumimoji="0" sz="2400" b="0" i="0" u="none" strike="noStrike" kern="0" cap="none" spc="-50"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state</a:t>
            </a:r>
            <a:r>
              <a:rPr kumimoji="0" sz="2400" b="0" i="0" u="none" strike="noStrike" kern="0" cap="none" spc="-95"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and</a:t>
            </a:r>
            <a:r>
              <a:rPr kumimoji="0" sz="2400" b="0" i="0" u="none" strike="noStrike" kern="0" cap="none" spc="-35" normalizeH="0" baseline="0" noProof="0" dirty="0">
                <a:ln>
                  <a:noFill/>
                </a:ln>
                <a:solidFill>
                  <a:srgbClr val="62666A"/>
                </a:solidFill>
                <a:effectLst/>
                <a:uLnTx/>
                <a:uFillTx/>
                <a:latin typeface="Arial"/>
                <a:cs typeface="Arial"/>
              </a:rPr>
              <a:t> </a:t>
            </a:r>
            <a:r>
              <a:rPr kumimoji="0" sz="2400" b="0" i="0" u="none" strike="noStrike" kern="0" cap="none" spc="0" normalizeH="0" baseline="0" noProof="0" dirty="0">
                <a:ln>
                  <a:noFill/>
                </a:ln>
                <a:solidFill>
                  <a:srgbClr val="62666A"/>
                </a:solidFill>
                <a:effectLst/>
                <a:uLnTx/>
                <a:uFillTx/>
                <a:latin typeface="Arial"/>
                <a:cs typeface="Arial"/>
              </a:rPr>
              <a:t>local</a:t>
            </a:r>
            <a:r>
              <a:rPr kumimoji="0" sz="2400" b="0" i="0" u="none" strike="noStrike" kern="0" cap="none" spc="-50" normalizeH="0" baseline="0" noProof="0" dirty="0">
                <a:ln>
                  <a:noFill/>
                </a:ln>
                <a:solidFill>
                  <a:srgbClr val="62666A"/>
                </a:solidFill>
                <a:effectLst/>
                <a:uLnTx/>
                <a:uFillTx/>
                <a:latin typeface="Arial"/>
                <a:cs typeface="Arial"/>
              </a:rPr>
              <a:t> </a:t>
            </a:r>
            <a:r>
              <a:rPr kumimoji="0" sz="2400" b="0" i="0" u="none" strike="noStrike" kern="0" cap="none" spc="-25" normalizeH="0" baseline="0" noProof="0" dirty="0">
                <a:ln>
                  <a:noFill/>
                </a:ln>
                <a:solidFill>
                  <a:srgbClr val="62666A"/>
                </a:solidFill>
                <a:effectLst/>
                <a:uLnTx/>
                <a:uFillTx/>
                <a:latin typeface="Arial"/>
                <a:cs typeface="Arial"/>
              </a:rPr>
              <a:t>tax </a:t>
            </a:r>
            <a:r>
              <a:rPr kumimoji="0" sz="2400" b="0" i="0" u="none" strike="noStrike" kern="0" cap="none" spc="-10" normalizeH="0" baseline="0" noProof="0" dirty="0">
                <a:ln>
                  <a:noFill/>
                </a:ln>
                <a:solidFill>
                  <a:srgbClr val="62666A"/>
                </a:solidFill>
                <a:effectLst/>
                <a:uLnTx/>
                <a:uFillTx/>
                <a:latin typeface="Arial"/>
                <a:cs typeface="Arial"/>
              </a:rPr>
              <a:t>revenue</a:t>
            </a:r>
            <a:endParaRPr kumimoji="0" sz="2400" b="0" i="0" u="none" strike="noStrike" kern="0" cap="none" spc="0" normalizeH="0" baseline="0" noProof="0">
              <a:ln>
                <a:noFill/>
              </a:ln>
              <a:solidFill>
                <a:sysClr val="windowText" lastClr="000000"/>
              </a:solidFill>
              <a:effectLst/>
              <a:uLnTx/>
              <a:uFillTx/>
              <a:latin typeface="Arial"/>
              <a:cs typeface="Arial"/>
            </a:endParaRPr>
          </a:p>
          <a:p>
            <a:pPr marL="815975" marR="0" lvl="1" indent="-346075" defTabSz="914400" eaLnBrk="1" fontAlgn="auto" latinLnBrk="0" hangingPunct="1">
              <a:lnSpc>
                <a:spcPts val="1285"/>
              </a:lnSpc>
              <a:spcBef>
                <a:spcPts val="795"/>
              </a:spcBef>
              <a:spcAft>
                <a:spcPts val="0"/>
              </a:spcAft>
              <a:buClr>
                <a:srgbClr val="C00000"/>
              </a:buClr>
              <a:buSzTx/>
              <a:buFontTx/>
              <a:buChar char="•"/>
              <a:tabLst>
                <a:tab pos="815975" algn="l"/>
              </a:tabLst>
              <a:defRPr/>
            </a:pPr>
            <a:r>
              <a:rPr kumimoji="0" sz="1200" b="0" i="0" u="none" strike="noStrike" kern="0" cap="none" spc="0" normalizeH="0" baseline="0" noProof="0" dirty="0">
                <a:ln>
                  <a:noFill/>
                </a:ln>
                <a:solidFill>
                  <a:srgbClr val="62666A"/>
                </a:solidFill>
                <a:effectLst/>
                <a:uLnTx/>
                <a:uFillTx/>
                <a:latin typeface="Arial"/>
                <a:cs typeface="Arial"/>
              </a:rPr>
              <a:t>$2.54</a:t>
            </a:r>
            <a:r>
              <a:rPr kumimoji="0" sz="1200" b="0" i="0" u="none" strike="noStrike" kern="0" cap="none" spc="-45"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in</a:t>
            </a:r>
            <a:r>
              <a:rPr kumimoji="0" sz="1200" b="0" i="0" u="none" strike="noStrike" kern="0" cap="none" spc="-4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state</a:t>
            </a:r>
            <a:r>
              <a:rPr kumimoji="0" sz="1200" b="0" i="0" u="none" strike="noStrike" kern="0" cap="none" spc="-4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and</a:t>
            </a:r>
            <a:r>
              <a:rPr kumimoji="0" sz="1200" b="0" i="0" u="none" strike="noStrike" kern="0" cap="none" spc="-4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local</a:t>
            </a:r>
            <a:r>
              <a:rPr kumimoji="0" sz="1200" b="0" i="0" u="none" strike="noStrike" kern="0" cap="none" spc="-15"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tax</a:t>
            </a:r>
            <a:r>
              <a:rPr kumimoji="0" sz="1200" b="0" i="0" u="none" strike="noStrike" kern="0" cap="none" spc="-5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revenue</a:t>
            </a:r>
            <a:r>
              <a:rPr kumimoji="0" sz="1200" b="0" i="0" u="none" strike="noStrike" kern="0" cap="none" spc="-4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for every</a:t>
            </a:r>
            <a:r>
              <a:rPr kumimoji="0" sz="1200" b="0" i="0" u="none" strike="noStrike" kern="0" cap="none" spc="-5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$1</a:t>
            </a:r>
            <a:r>
              <a:rPr kumimoji="0" sz="1200" b="0" i="0" u="none" strike="noStrike" kern="0" cap="none" spc="-4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of</a:t>
            </a:r>
            <a:r>
              <a:rPr kumimoji="0" sz="1200" b="0" i="0" u="none" strike="noStrike" kern="0" cap="none" spc="-5"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additional</a:t>
            </a:r>
            <a:r>
              <a:rPr kumimoji="0" sz="1200" b="0" i="0" u="none" strike="noStrike" kern="0" cap="none" spc="-15" normalizeH="0" baseline="0" noProof="0" dirty="0">
                <a:ln>
                  <a:noFill/>
                </a:ln>
                <a:solidFill>
                  <a:srgbClr val="62666A"/>
                </a:solidFill>
                <a:effectLst/>
                <a:uLnTx/>
                <a:uFillTx/>
                <a:latin typeface="Arial"/>
                <a:cs typeface="Arial"/>
              </a:rPr>
              <a:t> </a:t>
            </a:r>
            <a:r>
              <a:rPr kumimoji="0" sz="1200" b="0" i="0" u="none" strike="noStrike" kern="0" cap="none" spc="-10" normalizeH="0" baseline="0" noProof="0" dirty="0">
                <a:ln>
                  <a:noFill/>
                </a:ln>
                <a:solidFill>
                  <a:srgbClr val="62666A"/>
                </a:solidFill>
                <a:effectLst/>
                <a:uLnTx/>
                <a:uFillTx/>
                <a:latin typeface="Arial"/>
                <a:cs typeface="Arial"/>
              </a:rPr>
              <a:t>state</a:t>
            </a:r>
            <a:endParaRPr kumimoji="0" sz="1200" b="0" i="0" u="none" strike="noStrike" kern="0" cap="none" spc="0" normalizeH="0" baseline="0" noProof="0">
              <a:ln>
                <a:noFill/>
              </a:ln>
              <a:solidFill>
                <a:sysClr val="windowText" lastClr="000000"/>
              </a:solidFill>
              <a:effectLst/>
              <a:uLnTx/>
              <a:uFillTx/>
              <a:latin typeface="Arial"/>
              <a:cs typeface="Arial"/>
            </a:endParaRPr>
          </a:p>
          <a:p>
            <a:pPr marL="816610" marR="0" lvl="0" indent="0" defTabSz="914400" eaLnBrk="1" fontAlgn="auto" latinLnBrk="0" hangingPunct="1">
              <a:lnSpc>
                <a:spcPts val="1285"/>
              </a:lnSpc>
              <a:spcBef>
                <a:spcPts val="0"/>
              </a:spcBef>
              <a:spcAft>
                <a:spcPts val="0"/>
              </a:spcAft>
              <a:buClrTx/>
              <a:buSzTx/>
              <a:buFontTx/>
              <a:buNone/>
              <a:tabLst/>
              <a:defRPr/>
            </a:pPr>
            <a:r>
              <a:rPr kumimoji="0" sz="1200" b="0" i="0" u="none" strike="noStrike" kern="0" cap="none" spc="-10" normalizeH="0" baseline="0" noProof="0" dirty="0">
                <a:ln>
                  <a:noFill/>
                </a:ln>
                <a:solidFill>
                  <a:srgbClr val="62666A"/>
                </a:solidFill>
                <a:effectLst/>
                <a:uLnTx/>
                <a:uFillTx/>
                <a:latin typeface="Arial"/>
                <a:cs typeface="Arial"/>
              </a:rPr>
              <a:t>funding</a:t>
            </a:r>
            <a:endParaRPr kumimoji="0" sz="1200" b="0" i="0" u="none" strike="noStrike" kern="0" cap="none" spc="0" normalizeH="0" baseline="0" noProof="0">
              <a:ln>
                <a:noFill/>
              </a:ln>
              <a:solidFill>
                <a:sysClr val="windowText" lastClr="000000"/>
              </a:solidFill>
              <a:effectLst/>
              <a:uLnTx/>
              <a:uFillTx/>
              <a:latin typeface="Arial"/>
              <a:cs typeface="Arial"/>
            </a:endParaRPr>
          </a:p>
          <a:p>
            <a:pPr marL="815975" marR="0" lvl="1" indent="-346075" defTabSz="914400" eaLnBrk="1" fontAlgn="auto" latinLnBrk="0" hangingPunct="1">
              <a:lnSpc>
                <a:spcPts val="1285"/>
              </a:lnSpc>
              <a:spcBef>
                <a:spcPts val="740"/>
              </a:spcBef>
              <a:spcAft>
                <a:spcPts val="0"/>
              </a:spcAft>
              <a:buClr>
                <a:srgbClr val="C00000"/>
              </a:buClr>
              <a:buSzTx/>
              <a:buFontTx/>
              <a:buChar char="•"/>
              <a:tabLst>
                <a:tab pos="815975" algn="l"/>
              </a:tabLst>
              <a:defRPr/>
            </a:pPr>
            <a:r>
              <a:rPr kumimoji="0" sz="1200" b="0" i="0" u="none" strike="noStrike" kern="0" cap="none" spc="0" normalizeH="0" baseline="0" noProof="0" dirty="0">
                <a:ln>
                  <a:noFill/>
                </a:ln>
                <a:solidFill>
                  <a:srgbClr val="62666A"/>
                </a:solidFill>
                <a:effectLst/>
                <a:uLnTx/>
                <a:uFillTx/>
                <a:latin typeface="Arial"/>
                <a:cs typeface="Arial"/>
              </a:rPr>
              <a:t>$49.78</a:t>
            </a:r>
            <a:r>
              <a:rPr kumimoji="0" sz="1200" b="0" i="0" u="none" strike="noStrike" kern="0" cap="none" spc="-7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in</a:t>
            </a:r>
            <a:r>
              <a:rPr kumimoji="0" sz="1200" b="0" i="0" u="none" strike="noStrike" kern="0" cap="none" spc="-7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statewide</a:t>
            </a:r>
            <a:r>
              <a:rPr kumimoji="0" sz="1200" b="0" i="0" u="none" strike="noStrike" kern="0" cap="none" spc="-7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economic</a:t>
            </a:r>
            <a:r>
              <a:rPr kumimoji="0" sz="1200" b="0" i="0" u="none" strike="noStrike" kern="0" cap="none" spc="-1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impact</a:t>
            </a:r>
            <a:r>
              <a:rPr kumimoji="0" sz="1200" b="0" i="0" u="none" strike="noStrike" kern="0" cap="none" spc="-45"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for</a:t>
            </a:r>
            <a:r>
              <a:rPr kumimoji="0" sz="1200" b="0" i="0" u="none" strike="noStrike" kern="0" cap="none" spc="-35"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every</a:t>
            </a:r>
            <a:r>
              <a:rPr kumimoji="0" sz="1200" b="0" i="0" u="none" strike="noStrike" kern="0" cap="none" spc="-1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$1</a:t>
            </a:r>
            <a:r>
              <a:rPr kumimoji="0" sz="1200" b="0" i="0" u="none" strike="noStrike" kern="0" cap="none" spc="-70" normalizeH="0" baseline="0" noProof="0" dirty="0">
                <a:ln>
                  <a:noFill/>
                </a:ln>
                <a:solidFill>
                  <a:srgbClr val="62666A"/>
                </a:solidFill>
                <a:effectLst/>
                <a:uLnTx/>
                <a:uFillTx/>
                <a:latin typeface="Arial"/>
                <a:cs typeface="Arial"/>
              </a:rPr>
              <a:t> </a:t>
            </a:r>
            <a:r>
              <a:rPr kumimoji="0" sz="1200" b="0" i="0" u="none" strike="noStrike" kern="0" cap="none" spc="0" normalizeH="0" baseline="0" noProof="0" dirty="0">
                <a:ln>
                  <a:noFill/>
                </a:ln>
                <a:solidFill>
                  <a:srgbClr val="62666A"/>
                </a:solidFill>
                <a:effectLst/>
                <a:uLnTx/>
                <a:uFillTx/>
                <a:latin typeface="Arial"/>
                <a:cs typeface="Arial"/>
              </a:rPr>
              <a:t>received of</a:t>
            </a:r>
            <a:r>
              <a:rPr kumimoji="0" sz="1200" b="0" i="0" u="none" strike="noStrike" kern="0" cap="none" spc="-40" normalizeH="0" baseline="0" noProof="0" dirty="0">
                <a:ln>
                  <a:noFill/>
                </a:ln>
                <a:solidFill>
                  <a:srgbClr val="62666A"/>
                </a:solidFill>
                <a:effectLst/>
                <a:uLnTx/>
                <a:uFillTx/>
                <a:latin typeface="Arial"/>
                <a:cs typeface="Arial"/>
              </a:rPr>
              <a:t> </a:t>
            </a:r>
            <a:r>
              <a:rPr kumimoji="0" sz="1200" b="0" i="0" u="none" strike="noStrike" kern="0" cap="none" spc="-10" normalizeH="0" baseline="0" noProof="0" dirty="0">
                <a:ln>
                  <a:noFill/>
                </a:ln>
                <a:solidFill>
                  <a:srgbClr val="62666A"/>
                </a:solidFill>
                <a:effectLst/>
                <a:uLnTx/>
                <a:uFillTx/>
                <a:latin typeface="Arial"/>
                <a:cs typeface="Arial"/>
              </a:rPr>
              <a:t>state</a:t>
            </a:r>
            <a:endParaRPr kumimoji="0" sz="1200" b="0" i="0" u="none" strike="noStrike" kern="0" cap="none" spc="0" normalizeH="0" baseline="0" noProof="0">
              <a:ln>
                <a:noFill/>
              </a:ln>
              <a:solidFill>
                <a:sysClr val="windowText" lastClr="000000"/>
              </a:solidFill>
              <a:effectLst/>
              <a:uLnTx/>
              <a:uFillTx/>
              <a:latin typeface="Arial"/>
              <a:cs typeface="Arial"/>
            </a:endParaRPr>
          </a:p>
          <a:p>
            <a:pPr marL="816610" marR="0" lvl="0" indent="0" defTabSz="914400" eaLnBrk="1" fontAlgn="auto" latinLnBrk="0" hangingPunct="1">
              <a:lnSpc>
                <a:spcPts val="1285"/>
              </a:lnSpc>
              <a:spcBef>
                <a:spcPts val="0"/>
              </a:spcBef>
              <a:spcAft>
                <a:spcPts val="0"/>
              </a:spcAft>
              <a:buClrTx/>
              <a:buSzTx/>
              <a:buFontTx/>
              <a:buNone/>
              <a:tabLst/>
              <a:defRPr/>
            </a:pPr>
            <a:r>
              <a:rPr kumimoji="0" sz="1200" b="0" i="0" u="none" strike="noStrike" kern="0" cap="none" spc="-10" normalizeH="0" baseline="0" noProof="0" dirty="0">
                <a:ln>
                  <a:noFill/>
                </a:ln>
                <a:solidFill>
                  <a:srgbClr val="62666A"/>
                </a:solidFill>
                <a:effectLst/>
                <a:uLnTx/>
                <a:uFillTx/>
                <a:latin typeface="Arial"/>
                <a:cs typeface="Arial"/>
              </a:rPr>
              <a:t>funding</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6350" rIns="0" bIns="0" rtlCol="0">
            <a:spAutoFit/>
          </a:bodyPr>
          <a:lstStyle/>
          <a:p>
            <a:pPr marL="38100" marR="0" lvl="0" indent="0" defTabSz="914400" eaLnBrk="1" fontAlgn="auto" latinLnBrk="0" hangingPunct="1">
              <a:lnSpc>
                <a:spcPct val="100000"/>
              </a:lnSpc>
              <a:spcBef>
                <a:spcPts val="50"/>
              </a:spcBef>
              <a:spcAft>
                <a:spcPts val="0"/>
              </a:spcAft>
              <a:buClrTx/>
              <a:buSzTx/>
              <a:buFontTx/>
              <a:buNone/>
              <a:tabLst/>
              <a:defRPr/>
            </a:pPr>
            <a:fld id="{81D60167-4931-47E6-BA6A-407CBD079E47}" type="slidenum">
              <a:rPr kumimoji="0" sz="1050" b="0" i="0" u="none" strike="noStrike" kern="0" cap="none" spc="-25" normalizeH="0" baseline="0" noProof="0" dirty="0">
                <a:ln>
                  <a:noFill/>
                </a:ln>
                <a:solidFill>
                  <a:srgbClr val="969A9F"/>
                </a:solidFill>
                <a:effectLst/>
                <a:uLnTx/>
                <a:uFillTx/>
                <a:latin typeface="Calibri"/>
                <a:cs typeface="Calibri"/>
              </a:rPr>
              <a:pPr marL="38100" marR="0" lvl="0" indent="0" defTabSz="914400" eaLnBrk="1" fontAlgn="auto" latinLnBrk="0" hangingPunct="1">
                <a:lnSpc>
                  <a:spcPct val="100000"/>
                </a:lnSpc>
                <a:spcBef>
                  <a:spcPts val="50"/>
                </a:spcBef>
                <a:spcAft>
                  <a:spcPts val="0"/>
                </a:spcAft>
                <a:buClrTx/>
                <a:buSzTx/>
                <a:buFontTx/>
                <a:buNone/>
                <a:tabLst/>
                <a:defRPr/>
              </a:pPr>
              <a:t>14</a:t>
            </a:fld>
            <a:endParaRPr kumimoji="0" sz="1050" b="0" i="0" u="none" strike="noStrike" kern="0" cap="none" spc="-25" normalizeH="0" baseline="0" noProof="0" dirty="0">
              <a:ln>
                <a:noFill/>
              </a:ln>
              <a:solidFill>
                <a:srgbClr val="969A9F"/>
              </a:solidFill>
              <a:effectLst/>
              <a:uLnTx/>
              <a:uFillTx/>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86101" y="5491162"/>
            <a:ext cx="6296025" cy="866775"/>
          </a:xfrm>
          <a:custGeom>
            <a:avLst/>
            <a:gdLst/>
            <a:ahLst/>
            <a:cxnLst/>
            <a:rect l="l" t="t" r="r" b="b"/>
            <a:pathLst>
              <a:path w="6296025" h="866775">
                <a:moveTo>
                  <a:pt x="6296025" y="0"/>
                </a:moveTo>
                <a:lnTo>
                  <a:pt x="0" y="0"/>
                </a:lnTo>
                <a:lnTo>
                  <a:pt x="0" y="866775"/>
                </a:lnTo>
                <a:lnTo>
                  <a:pt x="6296025" y="866775"/>
                </a:lnTo>
                <a:lnTo>
                  <a:pt x="6296025" y="0"/>
                </a:lnTo>
                <a:close/>
              </a:path>
            </a:pathLst>
          </a:custGeom>
          <a:solidFill>
            <a:srgbClr val="D9D9D9"/>
          </a:solidFill>
        </p:spPr>
        <p:txBody>
          <a:bodyPr wrap="square" lIns="0" tIns="0" rIns="0" bIns="0" rtlCol="0"/>
          <a:lstStyle/>
          <a:p>
            <a:endParaRPr/>
          </a:p>
        </p:txBody>
      </p:sp>
      <p:sp>
        <p:nvSpPr>
          <p:cNvPr id="3" name="object 3"/>
          <p:cNvSpPr txBox="1"/>
          <p:nvPr/>
        </p:nvSpPr>
        <p:spPr>
          <a:xfrm>
            <a:off x="652780" y="4171632"/>
            <a:ext cx="2686050" cy="1027430"/>
          </a:xfrm>
          <a:prstGeom prst="rect">
            <a:avLst/>
          </a:prstGeom>
        </p:spPr>
        <p:txBody>
          <a:bodyPr vert="horz" wrap="square" lIns="0" tIns="90805" rIns="0" bIns="0" rtlCol="0">
            <a:spAutoFit/>
          </a:bodyPr>
          <a:lstStyle/>
          <a:p>
            <a:pPr marL="12700">
              <a:lnSpc>
                <a:spcPct val="100000"/>
              </a:lnSpc>
              <a:spcBef>
                <a:spcPts val="715"/>
              </a:spcBef>
            </a:pPr>
            <a:r>
              <a:rPr sz="1550" b="1" dirty="0">
                <a:solidFill>
                  <a:srgbClr val="007985"/>
                </a:solidFill>
                <a:latin typeface="Arial"/>
                <a:cs typeface="Arial"/>
              </a:rPr>
              <a:t>ENROLLMENT</a:t>
            </a:r>
            <a:r>
              <a:rPr sz="1550" b="1" spc="155" dirty="0">
                <a:solidFill>
                  <a:srgbClr val="007985"/>
                </a:solidFill>
                <a:latin typeface="Arial"/>
                <a:cs typeface="Arial"/>
              </a:rPr>
              <a:t> </a:t>
            </a:r>
            <a:r>
              <a:rPr sz="1550" b="1" dirty="0">
                <a:solidFill>
                  <a:srgbClr val="007985"/>
                </a:solidFill>
                <a:latin typeface="Arial"/>
                <a:cs typeface="Arial"/>
              </a:rPr>
              <a:t>FALL</a:t>
            </a:r>
            <a:r>
              <a:rPr sz="1550" b="1" spc="160" dirty="0">
                <a:solidFill>
                  <a:srgbClr val="007985"/>
                </a:solidFill>
                <a:latin typeface="Arial"/>
                <a:cs typeface="Arial"/>
              </a:rPr>
              <a:t> </a:t>
            </a:r>
            <a:r>
              <a:rPr sz="1550" b="1" dirty="0">
                <a:solidFill>
                  <a:srgbClr val="007985"/>
                </a:solidFill>
                <a:latin typeface="Arial"/>
                <a:cs typeface="Arial"/>
              </a:rPr>
              <a:t>‘24-</a:t>
            </a:r>
            <a:r>
              <a:rPr sz="1550" b="1" spc="-25" dirty="0">
                <a:solidFill>
                  <a:srgbClr val="007985"/>
                </a:solidFill>
                <a:latin typeface="Arial"/>
                <a:cs typeface="Arial"/>
              </a:rPr>
              <a:t>’25</a:t>
            </a:r>
            <a:endParaRPr sz="1550" dirty="0">
              <a:latin typeface="Arial"/>
              <a:cs typeface="Arial"/>
            </a:endParaRPr>
          </a:p>
          <a:p>
            <a:pPr marL="295910" indent="-172085">
              <a:lnSpc>
                <a:spcPct val="100000"/>
              </a:lnSpc>
              <a:spcBef>
                <a:spcPts val="620"/>
              </a:spcBef>
              <a:buClr>
                <a:srgbClr val="B90C2E"/>
              </a:buClr>
              <a:buFont typeface="Arial"/>
              <a:buChar char="•"/>
              <a:tabLst>
                <a:tab pos="295910" algn="l"/>
              </a:tabLst>
            </a:pPr>
            <a:r>
              <a:rPr sz="1550" b="1" dirty="0">
                <a:solidFill>
                  <a:srgbClr val="007985"/>
                </a:solidFill>
                <a:latin typeface="Arial"/>
                <a:cs typeface="Arial"/>
              </a:rPr>
              <a:t>32.6%</a:t>
            </a:r>
            <a:r>
              <a:rPr sz="1550" b="1" spc="165" dirty="0">
                <a:solidFill>
                  <a:srgbClr val="007985"/>
                </a:solidFill>
                <a:latin typeface="Arial"/>
                <a:cs typeface="Arial"/>
              </a:rPr>
              <a:t> </a:t>
            </a:r>
            <a:r>
              <a:rPr sz="1550" b="1" spc="-10" dirty="0">
                <a:solidFill>
                  <a:srgbClr val="007985"/>
                </a:solidFill>
                <a:latin typeface="Arial"/>
                <a:cs typeface="Arial"/>
              </a:rPr>
              <a:t>growth</a:t>
            </a:r>
            <a:endParaRPr sz="1550" dirty="0">
              <a:latin typeface="Arial"/>
              <a:cs typeface="Arial"/>
            </a:endParaRPr>
          </a:p>
          <a:p>
            <a:pPr marL="295910" indent="-172085">
              <a:lnSpc>
                <a:spcPct val="100000"/>
              </a:lnSpc>
              <a:spcBef>
                <a:spcPts val="1065"/>
              </a:spcBef>
              <a:buClr>
                <a:srgbClr val="B90C2E"/>
              </a:buClr>
              <a:buFont typeface="Arial"/>
              <a:buChar char="•"/>
              <a:tabLst>
                <a:tab pos="295910" algn="l"/>
              </a:tabLst>
            </a:pPr>
            <a:r>
              <a:rPr sz="1550" b="1" dirty="0">
                <a:solidFill>
                  <a:srgbClr val="007985"/>
                </a:solidFill>
                <a:latin typeface="Arial"/>
                <a:cs typeface="Arial"/>
              </a:rPr>
              <a:t>1,274</a:t>
            </a:r>
            <a:r>
              <a:rPr sz="1550" b="1" spc="75" dirty="0">
                <a:solidFill>
                  <a:srgbClr val="007985"/>
                </a:solidFill>
                <a:latin typeface="Arial"/>
                <a:cs typeface="Arial"/>
              </a:rPr>
              <a:t> </a:t>
            </a:r>
            <a:r>
              <a:rPr sz="1550" b="1" spc="-10" dirty="0">
                <a:solidFill>
                  <a:srgbClr val="007985"/>
                </a:solidFill>
                <a:latin typeface="Arial"/>
                <a:cs typeface="Arial"/>
              </a:rPr>
              <a:t>students</a:t>
            </a:r>
            <a:endParaRPr sz="1550" dirty="0">
              <a:latin typeface="Arial"/>
              <a:cs typeface="Arial"/>
            </a:endParaRPr>
          </a:p>
        </p:txBody>
      </p:sp>
      <p:pic>
        <p:nvPicPr>
          <p:cNvPr id="4" name="object 4"/>
          <p:cNvPicPr/>
          <p:nvPr/>
        </p:nvPicPr>
        <p:blipFill>
          <a:blip r:embed="rId2" cstate="print"/>
          <a:stretch>
            <a:fillRect/>
          </a:stretch>
        </p:blipFill>
        <p:spPr>
          <a:xfrm>
            <a:off x="4200513" y="1714354"/>
            <a:ext cx="3767224" cy="2348013"/>
          </a:xfrm>
          <a:prstGeom prst="rect">
            <a:avLst/>
          </a:prstGeom>
        </p:spPr>
      </p:pic>
      <p:sp>
        <p:nvSpPr>
          <p:cNvPr id="5" name="object 5"/>
          <p:cNvSpPr txBox="1"/>
          <p:nvPr/>
        </p:nvSpPr>
        <p:spPr>
          <a:xfrm>
            <a:off x="4672965" y="4153923"/>
            <a:ext cx="2686050" cy="1028065"/>
          </a:xfrm>
          <a:prstGeom prst="rect">
            <a:avLst/>
          </a:prstGeom>
        </p:spPr>
        <p:txBody>
          <a:bodyPr vert="horz" wrap="square" lIns="0" tIns="90805" rIns="0" bIns="0" rtlCol="0">
            <a:spAutoFit/>
          </a:bodyPr>
          <a:lstStyle/>
          <a:p>
            <a:pPr marL="12700">
              <a:lnSpc>
                <a:spcPct val="100000"/>
              </a:lnSpc>
              <a:spcBef>
                <a:spcPts val="715"/>
              </a:spcBef>
            </a:pPr>
            <a:r>
              <a:rPr sz="1550" b="1" dirty="0">
                <a:solidFill>
                  <a:srgbClr val="007985"/>
                </a:solidFill>
                <a:latin typeface="Arial"/>
                <a:cs typeface="Arial"/>
              </a:rPr>
              <a:t>ENROLLMENT</a:t>
            </a:r>
            <a:r>
              <a:rPr sz="1550" b="1" spc="155" dirty="0">
                <a:solidFill>
                  <a:srgbClr val="007985"/>
                </a:solidFill>
                <a:latin typeface="Arial"/>
                <a:cs typeface="Arial"/>
              </a:rPr>
              <a:t> </a:t>
            </a:r>
            <a:r>
              <a:rPr sz="1550" b="1" dirty="0">
                <a:solidFill>
                  <a:srgbClr val="007985"/>
                </a:solidFill>
                <a:latin typeface="Arial"/>
                <a:cs typeface="Arial"/>
              </a:rPr>
              <a:t>FALL</a:t>
            </a:r>
            <a:r>
              <a:rPr sz="1550" b="1" spc="160" dirty="0">
                <a:solidFill>
                  <a:srgbClr val="007985"/>
                </a:solidFill>
                <a:latin typeface="Arial"/>
                <a:cs typeface="Arial"/>
              </a:rPr>
              <a:t> </a:t>
            </a:r>
            <a:r>
              <a:rPr sz="1550" b="1" dirty="0">
                <a:solidFill>
                  <a:srgbClr val="007985"/>
                </a:solidFill>
                <a:latin typeface="Arial"/>
                <a:cs typeface="Arial"/>
              </a:rPr>
              <a:t>‘24-</a:t>
            </a:r>
            <a:r>
              <a:rPr sz="1550" b="1" spc="-25" dirty="0">
                <a:solidFill>
                  <a:srgbClr val="007985"/>
                </a:solidFill>
                <a:latin typeface="Arial"/>
                <a:cs typeface="Arial"/>
              </a:rPr>
              <a:t>’25</a:t>
            </a:r>
            <a:endParaRPr sz="1550">
              <a:latin typeface="Arial"/>
              <a:cs typeface="Arial"/>
            </a:endParaRPr>
          </a:p>
          <a:p>
            <a:pPr marL="295910" indent="-172085">
              <a:lnSpc>
                <a:spcPct val="100000"/>
              </a:lnSpc>
              <a:spcBef>
                <a:spcPts val="625"/>
              </a:spcBef>
              <a:buClr>
                <a:srgbClr val="B90C2E"/>
              </a:buClr>
              <a:buFont typeface="Arial"/>
              <a:buChar char="•"/>
              <a:tabLst>
                <a:tab pos="295910" algn="l"/>
              </a:tabLst>
            </a:pPr>
            <a:r>
              <a:rPr sz="1550" b="1" dirty="0">
                <a:solidFill>
                  <a:srgbClr val="007985"/>
                </a:solidFill>
                <a:latin typeface="Arial"/>
                <a:cs typeface="Arial"/>
              </a:rPr>
              <a:t>3.3%</a:t>
            </a:r>
            <a:r>
              <a:rPr sz="1550" b="1" spc="125" dirty="0">
                <a:solidFill>
                  <a:srgbClr val="007985"/>
                </a:solidFill>
                <a:latin typeface="Arial"/>
                <a:cs typeface="Arial"/>
              </a:rPr>
              <a:t> </a:t>
            </a:r>
            <a:r>
              <a:rPr sz="1550" b="1" spc="-10" dirty="0">
                <a:solidFill>
                  <a:srgbClr val="007985"/>
                </a:solidFill>
                <a:latin typeface="Arial"/>
                <a:cs typeface="Arial"/>
              </a:rPr>
              <a:t>growth</a:t>
            </a:r>
            <a:endParaRPr sz="1550">
              <a:latin typeface="Arial"/>
              <a:cs typeface="Arial"/>
            </a:endParaRPr>
          </a:p>
          <a:p>
            <a:pPr marL="295910" indent="-172085">
              <a:lnSpc>
                <a:spcPct val="100000"/>
              </a:lnSpc>
              <a:spcBef>
                <a:spcPts val="1065"/>
              </a:spcBef>
              <a:buClr>
                <a:srgbClr val="B90C2E"/>
              </a:buClr>
              <a:buFont typeface="Arial"/>
              <a:buChar char="•"/>
              <a:tabLst>
                <a:tab pos="295910" algn="l"/>
              </a:tabLst>
            </a:pPr>
            <a:r>
              <a:rPr sz="1550" b="1" dirty="0">
                <a:solidFill>
                  <a:srgbClr val="007985"/>
                </a:solidFill>
                <a:latin typeface="Arial"/>
                <a:cs typeface="Arial"/>
              </a:rPr>
              <a:t>212</a:t>
            </a:r>
            <a:r>
              <a:rPr sz="1550" b="1" spc="100" dirty="0">
                <a:solidFill>
                  <a:srgbClr val="007985"/>
                </a:solidFill>
                <a:latin typeface="Arial"/>
                <a:cs typeface="Arial"/>
              </a:rPr>
              <a:t> </a:t>
            </a:r>
            <a:r>
              <a:rPr sz="1550" b="1" spc="-10" dirty="0">
                <a:solidFill>
                  <a:srgbClr val="007985"/>
                </a:solidFill>
                <a:latin typeface="Arial"/>
                <a:cs typeface="Arial"/>
              </a:rPr>
              <a:t>students</a:t>
            </a:r>
            <a:endParaRPr sz="1550">
              <a:latin typeface="Arial"/>
              <a:cs typeface="Arial"/>
            </a:endParaRPr>
          </a:p>
        </p:txBody>
      </p:sp>
      <p:pic>
        <p:nvPicPr>
          <p:cNvPr id="6" name="object 6"/>
          <p:cNvPicPr/>
          <p:nvPr/>
        </p:nvPicPr>
        <p:blipFill>
          <a:blip r:embed="rId3" cstate="print"/>
          <a:stretch>
            <a:fillRect/>
          </a:stretch>
        </p:blipFill>
        <p:spPr>
          <a:xfrm>
            <a:off x="200025" y="1733550"/>
            <a:ext cx="3762375" cy="2343150"/>
          </a:xfrm>
          <a:prstGeom prst="rect">
            <a:avLst/>
          </a:prstGeom>
        </p:spPr>
      </p:pic>
      <p:sp>
        <p:nvSpPr>
          <p:cNvPr id="7" name="object 7" descr="$PPTXTitle"/>
          <p:cNvSpPr txBox="1">
            <a:spLocks noGrp="1"/>
          </p:cNvSpPr>
          <p:nvPr>
            <p:ph type="title"/>
          </p:nvPr>
        </p:nvSpPr>
        <p:spPr>
          <a:xfrm>
            <a:off x="284478" y="229619"/>
            <a:ext cx="5354321" cy="1424749"/>
          </a:xfrm>
          <a:prstGeom prst="rect">
            <a:avLst/>
          </a:prstGeom>
        </p:spPr>
        <p:txBody>
          <a:bodyPr vert="horz" wrap="square" lIns="0" tIns="151130" rIns="0" bIns="0" rtlCol="0">
            <a:spAutoFit/>
          </a:bodyPr>
          <a:lstStyle/>
          <a:p>
            <a:pPr marL="12700">
              <a:lnSpc>
                <a:spcPct val="100000"/>
              </a:lnSpc>
              <a:spcBef>
                <a:spcPts val="1190"/>
              </a:spcBef>
            </a:pPr>
            <a:r>
              <a:rPr sz="4400" b="1" dirty="0">
                <a:latin typeface="Calibri"/>
                <a:cs typeface="Calibri"/>
              </a:rPr>
              <a:t>UNM</a:t>
            </a:r>
            <a:r>
              <a:rPr sz="4400" b="1" spc="-70" dirty="0">
                <a:latin typeface="Calibri"/>
                <a:cs typeface="Calibri"/>
              </a:rPr>
              <a:t> </a:t>
            </a:r>
            <a:r>
              <a:rPr sz="4400" b="1" dirty="0">
                <a:latin typeface="Calibri"/>
                <a:cs typeface="Calibri"/>
              </a:rPr>
              <a:t>HSC</a:t>
            </a:r>
            <a:r>
              <a:rPr sz="4400" b="1" spc="-60" dirty="0">
                <a:latin typeface="Calibri"/>
                <a:cs typeface="Calibri"/>
              </a:rPr>
              <a:t> </a:t>
            </a:r>
            <a:r>
              <a:rPr sz="4400" b="1" spc="-10" dirty="0">
                <a:latin typeface="Calibri"/>
                <a:cs typeface="Calibri"/>
              </a:rPr>
              <a:t>C</a:t>
            </a:r>
            <a:r>
              <a:rPr lang="en-US" sz="4400" b="1" spc="-10" dirty="0">
                <a:latin typeface="Calibri"/>
                <a:cs typeface="Calibri"/>
              </a:rPr>
              <a:t>olleges</a:t>
            </a:r>
            <a:endParaRPr sz="4400" b="1" dirty="0">
              <a:latin typeface="Calibri"/>
              <a:cs typeface="Calibri"/>
            </a:endParaRPr>
          </a:p>
          <a:p>
            <a:pPr marL="859790">
              <a:lnSpc>
                <a:spcPct val="100000"/>
              </a:lnSpc>
              <a:spcBef>
                <a:spcPts val="810"/>
              </a:spcBef>
            </a:pPr>
            <a:r>
              <a:rPr sz="3200" spc="-10" dirty="0">
                <a:solidFill>
                  <a:srgbClr val="C00000"/>
                </a:solidFill>
              </a:rPr>
              <a:t>Nursing</a:t>
            </a:r>
            <a:endParaRPr sz="3200" dirty="0">
              <a:solidFill>
                <a:srgbClr val="C00000"/>
              </a:solidFill>
            </a:endParaRPr>
          </a:p>
        </p:txBody>
      </p:sp>
      <p:pic>
        <p:nvPicPr>
          <p:cNvPr id="8" name="object 8"/>
          <p:cNvPicPr/>
          <p:nvPr/>
        </p:nvPicPr>
        <p:blipFill>
          <a:blip r:embed="rId4" cstate="print"/>
          <a:stretch>
            <a:fillRect/>
          </a:stretch>
        </p:blipFill>
        <p:spPr>
          <a:xfrm>
            <a:off x="8210550" y="1714500"/>
            <a:ext cx="3771900" cy="2347178"/>
          </a:xfrm>
          <a:prstGeom prst="rect">
            <a:avLst/>
          </a:prstGeom>
        </p:spPr>
      </p:pic>
      <p:sp>
        <p:nvSpPr>
          <p:cNvPr id="9" name="object 9"/>
          <p:cNvSpPr txBox="1"/>
          <p:nvPr/>
        </p:nvSpPr>
        <p:spPr>
          <a:xfrm>
            <a:off x="8536685" y="4153923"/>
            <a:ext cx="2952115" cy="1028065"/>
          </a:xfrm>
          <a:prstGeom prst="rect">
            <a:avLst/>
          </a:prstGeom>
        </p:spPr>
        <p:txBody>
          <a:bodyPr vert="horz" wrap="square" lIns="0" tIns="90805" rIns="0" bIns="0" rtlCol="0">
            <a:spAutoFit/>
          </a:bodyPr>
          <a:lstStyle/>
          <a:p>
            <a:pPr marL="12700">
              <a:lnSpc>
                <a:spcPct val="100000"/>
              </a:lnSpc>
              <a:spcBef>
                <a:spcPts val="715"/>
              </a:spcBef>
            </a:pPr>
            <a:r>
              <a:rPr sz="1550" b="1" dirty="0">
                <a:solidFill>
                  <a:srgbClr val="007985"/>
                </a:solidFill>
                <a:latin typeface="Arial"/>
                <a:cs typeface="Arial"/>
              </a:rPr>
              <a:t>ENROLLMENT</a:t>
            </a:r>
            <a:r>
              <a:rPr sz="1550" b="1" spc="160" dirty="0">
                <a:solidFill>
                  <a:srgbClr val="007985"/>
                </a:solidFill>
                <a:latin typeface="Arial"/>
                <a:cs typeface="Arial"/>
              </a:rPr>
              <a:t> </a:t>
            </a:r>
            <a:r>
              <a:rPr sz="1550" b="1" dirty="0">
                <a:solidFill>
                  <a:srgbClr val="007985"/>
                </a:solidFill>
                <a:latin typeface="Arial"/>
                <a:cs typeface="Arial"/>
              </a:rPr>
              <a:t>FALL</a:t>
            </a:r>
            <a:r>
              <a:rPr sz="1550" b="1" spc="165" dirty="0">
                <a:solidFill>
                  <a:srgbClr val="007985"/>
                </a:solidFill>
                <a:latin typeface="Arial"/>
                <a:cs typeface="Arial"/>
              </a:rPr>
              <a:t> </a:t>
            </a:r>
            <a:r>
              <a:rPr sz="1550" b="1" dirty="0">
                <a:solidFill>
                  <a:srgbClr val="007985"/>
                </a:solidFill>
                <a:latin typeface="Arial"/>
                <a:cs typeface="Arial"/>
              </a:rPr>
              <a:t>‘24-</a:t>
            </a:r>
            <a:r>
              <a:rPr sz="1550" b="1" spc="-25" dirty="0">
                <a:solidFill>
                  <a:srgbClr val="007985"/>
                </a:solidFill>
                <a:latin typeface="Arial"/>
                <a:cs typeface="Arial"/>
              </a:rPr>
              <a:t>’25</a:t>
            </a:r>
            <a:endParaRPr sz="1550">
              <a:latin typeface="Arial"/>
              <a:cs typeface="Arial"/>
            </a:endParaRPr>
          </a:p>
          <a:p>
            <a:pPr marL="295910" indent="-172085">
              <a:lnSpc>
                <a:spcPct val="100000"/>
              </a:lnSpc>
              <a:spcBef>
                <a:spcPts val="625"/>
              </a:spcBef>
              <a:buClr>
                <a:srgbClr val="B90C2E"/>
              </a:buClr>
              <a:buFont typeface="Arial"/>
              <a:buChar char="•"/>
              <a:tabLst>
                <a:tab pos="295910" algn="l"/>
              </a:tabLst>
            </a:pPr>
            <a:r>
              <a:rPr sz="1550" b="1" dirty="0">
                <a:solidFill>
                  <a:srgbClr val="007985"/>
                </a:solidFill>
                <a:latin typeface="Arial"/>
                <a:cs typeface="Arial"/>
              </a:rPr>
              <a:t>20.3%</a:t>
            </a:r>
            <a:r>
              <a:rPr sz="1550" b="1" spc="145" dirty="0">
                <a:solidFill>
                  <a:srgbClr val="007985"/>
                </a:solidFill>
                <a:latin typeface="Arial"/>
                <a:cs typeface="Arial"/>
              </a:rPr>
              <a:t> </a:t>
            </a:r>
            <a:r>
              <a:rPr sz="1550" b="1" dirty="0">
                <a:solidFill>
                  <a:srgbClr val="007985"/>
                </a:solidFill>
                <a:latin typeface="Arial"/>
                <a:cs typeface="Arial"/>
              </a:rPr>
              <a:t>growth</a:t>
            </a:r>
            <a:r>
              <a:rPr sz="1550" b="1" spc="130" dirty="0">
                <a:solidFill>
                  <a:srgbClr val="007985"/>
                </a:solidFill>
                <a:latin typeface="Arial"/>
                <a:cs typeface="Arial"/>
              </a:rPr>
              <a:t> </a:t>
            </a:r>
            <a:r>
              <a:rPr sz="1550" b="1" dirty="0">
                <a:solidFill>
                  <a:srgbClr val="007985"/>
                </a:solidFill>
                <a:latin typeface="Arial"/>
                <a:cs typeface="Arial"/>
              </a:rPr>
              <a:t>(majors</a:t>
            </a:r>
            <a:r>
              <a:rPr sz="1550" b="1" spc="150" dirty="0">
                <a:solidFill>
                  <a:srgbClr val="007985"/>
                </a:solidFill>
                <a:latin typeface="Arial"/>
                <a:cs typeface="Arial"/>
              </a:rPr>
              <a:t> </a:t>
            </a:r>
            <a:r>
              <a:rPr sz="1550" b="1" spc="-20" dirty="0">
                <a:solidFill>
                  <a:srgbClr val="007985"/>
                </a:solidFill>
                <a:latin typeface="Arial"/>
                <a:cs typeface="Arial"/>
              </a:rPr>
              <a:t>only)</a:t>
            </a:r>
            <a:endParaRPr sz="1550">
              <a:latin typeface="Arial"/>
              <a:cs typeface="Arial"/>
            </a:endParaRPr>
          </a:p>
          <a:p>
            <a:pPr marL="295910" indent="-172085">
              <a:lnSpc>
                <a:spcPct val="100000"/>
              </a:lnSpc>
              <a:spcBef>
                <a:spcPts val="1065"/>
              </a:spcBef>
              <a:buClr>
                <a:srgbClr val="B90C2E"/>
              </a:buClr>
              <a:buFont typeface="Arial"/>
              <a:buChar char="•"/>
              <a:tabLst>
                <a:tab pos="295910" algn="l"/>
              </a:tabLst>
            </a:pPr>
            <a:r>
              <a:rPr sz="1550" b="1" dirty="0">
                <a:solidFill>
                  <a:srgbClr val="007985"/>
                </a:solidFill>
                <a:latin typeface="Arial"/>
                <a:cs typeface="Arial"/>
              </a:rPr>
              <a:t>127</a:t>
            </a:r>
            <a:r>
              <a:rPr sz="1550" b="1" spc="100" dirty="0">
                <a:solidFill>
                  <a:srgbClr val="007985"/>
                </a:solidFill>
                <a:latin typeface="Arial"/>
                <a:cs typeface="Arial"/>
              </a:rPr>
              <a:t> </a:t>
            </a:r>
            <a:r>
              <a:rPr sz="1550" b="1" spc="-10" dirty="0">
                <a:solidFill>
                  <a:srgbClr val="007985"/>
                </a:solidFill>
                <a:latin typeface="Arial"/>
                <a:cs typeface="Arial"/>
              </a:rPr>
              <a:t>students</a:t>
            </a:r>
            <a:endParaRPr sz="1550">
              <a:latin typeface="Arial"/>
              <a:cs typeface="Arial"/>
            </a:endParaRPr>
          </a:p>
        </p:txBody>
      </p:sp>
      <p:sp>
        <p:nvSpPr>
          <p:cNvPr id="10" name="object 10"/>
          <p:cNvSpPr txBox="1"/>
          <p:nvPr/>
        </p:nvSpPr>
        <p:spPr>
          <a:xfrm>
            <a:off x="5152009" y="1144269"/>
            <a:ext cx="1860550" cy="518159"/>
          </a:xfrm>
          <a:prstGeom prst="rect">
            <a:avLst/>
          </a:prstGeom>
        </p:spPr>
        <p:txBody>
          <a:bodyPr vert="horz" wrap="square" lIns="0" tIns="16510" rIns="0" bIns="0" rtlCol="0">
            <a:spAutoFit/>
          </a:bodyPr>
          <a:lstStyle/>
          <a:p>
            <a:pPr marL="12700">
              <a:lnSpc>
                <a:spcPct val="100000"/>
              </a:lnSpc>
              <a:spcBef>
                <a:spcPts val="130"/>
              </a:spcBef>
            </a:pPr>
            <a:r>
              <a:rPr sz="3200" spc="-10" dirty="0">
                <a:solidFill>
                  <a:srgbClr val="C00000"/>
                </a:solidFill>
                <a:latin typeface="Arial"/>
                <a:cs typeface="Arial"/>
              </a:rPr>
              <a:t>Pharmacy</a:t>
            </a:r>
            <a:endParaRPr sz="3200" dirty="0">
              <a:solidFill>
                <a:srgbClr val="C00000"/>
              </a:solidFill>
              <a:latin typeface="Arial"/>
              <a:cs typeface="Arial"/>
            </a:endParaRPr>
          </a:p>
        </p:txBody>
      </p:sp>
      <p:sp>
        <p:nvSpPr>
          <p:cNvPr id="11" name="object 11"/>
          <p:cNvSpPr txBox="1"/>
          <p:nvPr/>
        </p:nvSpPr>
        <p:spPr>
          <a:xfrm>
            <a:off x="8477567" y="1157853"/>
            <a:ext cx="3237865" cy="518159"/>
          </a:xfrm>
          <a:prstGeom prst="rect">
            <a:avLst/>
          </a:prstGeom>
        </p:spPr>
        <p:txBody>
          <a:bodyPr vert="horz" wrap="square" lIns="0" tIns="16510" rIns="0" bIns="0" rtlCol="0">
            <a:spAutoFit/>
          </a:bodyPr>
          <a:lstStyle/>
          <a:p>
            <a:pPr marL="12700">
              <a:lnSpc>
                <a:spcPct val="100000"/>
              </a:lnSpc>
              <a:spcBef>
                <a:spcPts val="130"/>
              </a:spcBef>
            </a:pPr>
            <a:r>
              <a:rPr sz="3200" dirty="0">
                <a:solidFill>
                  <a:srgbClr val="C00000"/>
                </a:solidFill>
                <a:latin typeface="Arial"/>
                <a:cs typeface="Arial"/>
              </a:rPr>
              <a:t>Population</a:t>
            </a:r>
            <a:r>
              <a:rPr sz="3200" spc="-75" dirty="0">
                <a:solidFill>
                  <a:srgbClr val="C00000"/>
                </a:solidFill>
                <a:latin typeface="Arial"/>
                <a:cs typeface="Arial"/>
              </a:rPr>
              <a:t> </a:t>
            </a:r>
            <a:r>
              <a:rPr sz="3200" spc="-10" dirty="0">
                <a:solidFill>
                  <a:srgbClr val="C00000"/>
                </a:solidFill>
                <a:latin typeface="Arial"/>
                <a:cs typeface="Arial"/>
              </a:rPr>
              <a:t>Health</a:t>
            </a:r>
            <a:endParaRPr sz="3200" dirty="0">
              <a:solidFill>
                <a:srgbClr val="C00000"/>
              </a:solidFill>
              <a:latin typeface="Arial"/>
              <a:cs typeface="Arial"/>
            </a:endParaRPr>
          </a:p>
        </p:txBody>
      </p:sp>
      <p:sp>
        <p:nvSpPr>
          <p:cNvPr id="12" name="object 12"/>
          <p:cNvSpPr txBox="1"/>
          <p:nvPr/>
        </p:nvSpPr>
        <p:spPr>
          <a:xfrm>
            <a:off x="2586101" y="5491162"/>
            <a:ext cx="6296025" cy="801310"/>
          </a:xfrm>
          <a:prstGeom prst="rect">
            <a:avLst/>
          </a:prstGeom>
          <a:ln w="12700">
            <a:solidFill>
              <a:srgbClr val="172C51"/>
            </a:solidFill>
          </a:ln>
        </p:spPr>
        <p:txBody>
          <a:bodyPr vert="horz" wrap="square" lIns="0" tIns="68580" rIns="0" bIns="0" rtlCol="0">
            <a:spAutoFit/>
          </a:bodyPr>
          <a:lstStyle/>
          <a:p>
            <a:pPr marL="525145" algn="ctr">
              <a:lnSpc>
                <a:spcPts val="2865"/>
              </a:lnSpc>
              <a:spcBef>
                <a:spcPts val="540"/>
              </a:spcBef>
              <a:tabLst>
                <a:tab pos="3322320" algn="l"/>
              </a:tabLst>
            </a:pPr>
            <a:r>
              <a:rPr sz="2400" b="1" dirty="0">
                <a:latin typeface="Calibri"/>
                <a:cs typeface="Calibri"/>
              </a:rPr>
              <a:t>Enrollment</a:t>
            </a:r>
            <a:r>
              <a:rPr sz="2400" b="1" spc="-135" dirty="0">
                <a:latin typeface="Calibri"/>
                <a:cs typeface="Calibri"/>
              </a:rPr>
              <a:t> </a:t>
            </a:r>
            <a:r>
              <a:rPr sz="2400" b="1" spc="-10" dirty="0">
                <a:latin typeface="Calibri"/>
                <a:cs typeface="Calibri"/>
              </a:rPr>
              <a:t>Increase</a:t>
            </a:r>
            <a:r>
              <a:rPr sz="2400" b="1" dirty="0">
                <a:latin typeface="Calibri"/>
                <a:cs typeface="Calibri"/>
              </a:rPr>
              <a:t>	</a:t>
            </a:r>
            <a:r>
              <a:rPr sz="2400" b="1" spc="-10" dirty="0">
                <a:latin typeface="Calibri"/>
                <a:cs typeface="Calibri"/>
              </a:rPr>
              <a:t>15.</a:t>
            </a:r>
            <a:r>
              <a:rPr lang="en-US" sz="2400" b="1" spc="-10" dirty="0">
                <a:latin typeface="Calibri"/>
                <a:cs typeface="Calibri"/>
              </a:rPr>
              <a:t>6</a:t>
            </a:r>
            <a:r>
              <a:rPr sz="2400" b="1" spc="-10" dirty="0">
                <a:latin typeface="Calibri"/>
                <a:cs typeface="Calibri"/>
              </a:rPr>
              <a:t>%</a:t>
            </a:r>
            <a:endParaRPr sz="2400" dirty="0">
              <a:latin typeface="Calibri"/>
              <a:cs typeface="Calibri"/>
            </a:endParaRPr>
          </a:p>
          <a:p>
            <a:pPr marL="554355" algn="ctr">
              <a:lnSpc>
                <a:spcPts val="2865"/>
              </a:lnSpc>
              <a:tabLst>
                <a:tab pos="3381375" algn="l"/>
              </a:tabLst>
            </a:pPr>
            <a:r>
              <a:rPr sz="2400" b="1" spc="-10" dirty="0">
                <a:latin typeface="Calibri"/>
                <a:cs typeface="Calibri"/>
              </a:rPr>
              <a:t>Graduation</a:t>
            </a:r>
            <a:r>
              <a:rPr sz="2400" b="1" spc="-65" dirty="0">
                <a:latin typeface="Calibri"/>
                <a:cs typeface="Calibri"/>
              </a:rPr>
              <a:t> </a:t>
            </a:r>
            <a:r>
              <a:rPr sz="2400" b="1" spc="-10" dirty="0">
                <a:latin typeface="Calibri"/>
                <a:cs typeface="Calibri"/>
              </a:rPr>
              <a:t>Increase</a:t>
            </a:r>
            <a:r>
              <a:rPr sz="2400" b="1" dirty="0">
                <a:latin typeface="Calibri"/>
                <a:cs typeface="Calibri"/>
              </a:rPr>
              <a:t>	</a:t>
            </a:r>
            <a:r>
              <a:rPr sz="2400" b="1" spc="-10" dirty="0">
                <a:latin typeface="Calibri"/>
                <a:cs typeface="Calibri"/>
              </a:rPr>
              <a:t>16.3%</a:t>
            </a:r>
            <a:endParaRPr sz="2400" dirty="0">
              <a:latin typeface="Calibri"/>
              <a:cs typeface="Calibri"/>
            </a:endParaRPr>
          </a:p>
        </p:txBody>
      </p:sp>
      <p:grpSp>
        <p:nvGrpSpPr>
          <p:cNvPr id="13" name="object 13"/>
          <p:cNvGrpSpPr/>
          <p:nvPr/>
        </p:nvGrpSpPr>
        <p:grpSpPr>
          <a:xfrm>
            <a:off x="3313176" y="5608637"/>
            <a:ext cx="660400" cy="650875"/>
            <a:chOff x="3313176" y="5608637"/>
            <a:chExt cx="660400" cy="650875"/>
          </a:xfrm>
        </p:grpSpPr>
        <p:sp>
          <p:nvSpPr>
            <p:cNvPr id="14" name="object 14"/>
            <p:cNvSpPr/>
            <p:nvPr/>
          </p:nvSpPr>
          <p:spPr>
            <a:xfrm>
              <a:off x="3319526" y="5614987"/>
              <a:ext cx="647700" cy="638175"/>
            </a:xfrm>
            <a:custGeom>
              <a:avLst/>
              <a:gdLst/>
              <a:ahLst/>
              <a:cxnLst/>
              <a:rect l="l" t="t" r="r" b="b"/>
              <a:pathLst>
                <a:path w="647700" h="638175">
                  <a:moveTo>
                    <a:pt x="323850" y="0"/>
                  </a:moveTo>
                  <a:lnTo>
                    <a:pt x="0" y="319087"/>
                  </a:lnTo>
                  <a:lnTo>
                    <a:pt x="161925" y="319087"/>
                  </a:lnTo>
                  <a:lnTo>
                    <a:pt x="161925" y="638175"/>
                  </a:lnTo>
                  <a:lnTo>
                    <a:pt x="485775" y="638175"/>
                  </a:lnTo>
                  <a:lnTo>
                    <a:pt x="485775" y="319087"/>
                  </a:lnTo>
                  <a:lnTo>
                    <a:pt x="647700" y="319087"/>
                  </a:lnTo>
                  <a:lnTo>
                    <a:pt x="323850" y="0"/>
                  </a:lnTo>
                  <a:close/>
                </a:path>
              </a:pathLst>
            </a:custGeom>
            <a:solidFill>
              <a:srgbClr val="007985"/>
            </a:solidFill>
          </p:spPr>
          <p:txBody>
            <a:bodyPr wrap="square" lIns="0" tIns="0" rIns="0" bIns="0" rtlCol="0"/>
            <a:lstStyle/>
            <a:p>
              <a:endParaRPr/>
            </a:p>
          </p:txBody>
        </p:sp>
        <p:sp>
          <p:nvSpPr>
            <p:cNvPr id="15" name="object 15"/>
            <p:cNvSpPr/>
            <p:nvPr/>
          </p:nvSpPr>
          <p:spPr>
            <a:xfrm>
              <a:off x="3319526" y="5614987"/>
              <a:ext cx="647700" cy="638175"/>
            </a:xfrm>
            <a:custGeom>
              <a:avLst/>
              <a:gdLst/>
              <a:ahLst/>
              <a:cxnLst/>
              <a:rect l="l" t="t" r="r" b="b"/>
              <a:pathLst>
                <a:path w="647700" h="638175">
                  <a:moveTo>
                    <a:pt x="647700" y="319087"/>
                  </a:moveTo>
                  <a:lnTo>
                    <a:pt x="485775" y="319087"/>
                  </a:lnTo>
                  <a:lnTo>
                    <a:pt x="485775" y="638175"/>
                  </a:lnTo>
                  <a:lnTo>
                    <a:pt x="161925" y="638175"/>
                  </a:lnTo>
                  <a:lnTo>
                    <a:pt x="161925" y="319087"/>
                  </a:lnTo>
                  <a:lnTo>
                    <a:pt x="0" y="319087"/>
                  </a:lnTo>
                  <a:lnTo>
                    <a:pt x="323850" y="0"/>
                  </a:lnTo>
                  <a:lnTo>
                    <a:pt x="647700" y="319087"/>
                  </a:lnTo>
                  <a:close/>
                </a:path>
              </a:pathLst>
            </a:custGeom>
            <a:ln w="12700">
              <a:solidFill>
                <a:srgbClr val="172C51"/>
              </a:solidFill>
            </a:ln>
          </p:spPr>
          <p:txBody>
            <a:bodyPr wrap="square" lIns="0" tIns="0" rIns="0" bIns="0" rtlCol="0"/>
            <a:lstStyle/>
            <a:p>
              <a:endParaRPr/>
            </a:p>
          </p:txBody>
        </p:sp>
      </p:grpSp>
      <p:sp>
        <p:nvSpPr>
          <p:cNvPr id="16" name="object 16"/>
          <p:cNvSpPr txBox="1"/>
          <p:nvPr/>
        </p:nvSpPr>
        <p:spPr>
          <a:xfrm>
            <a:off x="11153775" y="6441747"/>
            <a:ext cx="166370" cy="211454"/>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spc="-50" dirty="0">
                <a:solidFill>
                  <a:srgbClr val="888888"/>
                </a:solidFill>
                <a:latin typeface="Calibri"/>
                <a:cs typeface="Calibri"/>
              </a:rPr>
              <a:t>15</a:t>
            </a:fld>
            <a:endParaRPr sz="12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50536" y="1792924"/>
          <a:ext cx="8894064" cy="1801524"/>
        </p:xfrm>
        <a:graphic>
          <a:graphicData uri="http://schemas.openxmlformats.org/drawingml/2006/table">
            <a:tbl>
              <a:tblPr firstRow="1" bandRow="1">
                <a:tableStyleId>{2D5ABB26-0587-4C30-8999-92F81FD0307C}</a:tableStyleId>
              </a:tblPr>
              <a:tblGrid>
                <a:gridCol w="140823">
                  <a:extLst>
                    <a:ext uri="{9D8B030D-6E8A-4147-A177-3AD203B41FA5}">
                      <a16:colId xmlns:a16="http://schemas.microsoft.com/office/drawing/2014/main" val="20000"/>
                    </a:ext>
                  </a:extLst>
                </a:gridCol>
                <a:gridCol w="1515436">
                  <a:extLst>
                    <a:ext uri="{9D8B030D-6E8A-4147-A177-3AD203B41FA5}">
                      <a16:colId xmlns:a16="http://schemas.microsoft.com/office/drawing/2014/main" val="20001"/>
                    </a:ext>
                  </a:extLst>
                </a:gridCol>
                <a:gridCol w="582323">
                  <a:extLst>
                    <a:ext uri="{9D8B030D-6E8A-4147-A177-3AD203B41FA5}">
                      <a16:colId xmlns:a16="http://schemas.microsoft.com/office/drawing/2014/main" val="20002"/>
                    </a:ext>
                  </a:extLst>
                </a:gridCol>
                <a:gridCol w="686355">
                  <a:extLst>
                    <a:ext uri="{9D8B030D-6E8A-4147-A177-3AD203B41FA5}">
                      <a16:colId xmlns:a16="http://schemas.microsoft.com/office/drawing/2014/main" val="20003"/>
                    </a:ext>
                  </a:extLst>
                </a:gridCol>
                <a:gridCol w="1153862">
                  <a:extLst>
                    <a:ext uri="{9D8B030D-6E8A-4147-A177-3AD203B41FA5}">
                      <a16:colId xmlns:a16="http://schemas.microsoft.com/office/drawing/2014/main" val="20004"/>
                    </a:ext>
                  </a:extLst>
                </a:gridCol>
                <a:gridCol w="1090428">
                  <a:extLst>
                    <a:ext uri="{9D8B030D-6E8A-4147-A177-3AD203B41FA5}">
                      <a16:colId xmlns:a16="http://schemas.microsoft.com/office/drawing/2014/main" val="20005"/>
                    </a:ext>
                  </a:extLst>
                </a:gridCol>
                <a:gridCol w="1136736">
                  <a:extLst>
                    <a:ext uri="{9D8B030D-6E8A-4147-A177-3AD203B41FA5}">
                      <a16:colId xmlns:a16="http://schemas.microsoft.com/office/drawing/2014/main" val="20006"/>
                    </a:ext>
                  </a:extLst>
                </a:gridCol>
                <a:gridCol w="965464">
                  <a:extLst>
                    <a:ext uri="{9D8B030D-6E8A-4147-A177-3AD203B41FA5}">
                      <a16:colId xmlns:a16="http://schemas.microsoft.com/office/drawing/2014/main" val="20007"/>
                    </a:ext>
                  </a:extLst>
                </a:gridCol>
                <a:gridCol w="481463">
                  <a:extLst>
                    <a:ext uri="{9D8B030D-6E8A-4147-A177-3AD203B41FA5}">
                      <a16:colId xmlns:a16="http://schemas.microsoft.com/office/drawing/2014/main" val="20008"/>
                    </a:ext>
                  </a:extLst>
                </a:gridCol>
                <a:gridCol w="130673">
                  <a:extLst>
                    <a:ext uri="{9D8B030D-6E8A-4147-A177-3AD203B41FA5}">
                      <a16:colId xmlns:a16="http://schemas.microsoft.com/office/drawing/2014/main" val="20009"/>
                    </a:ext>
                  </a:extLst>
                </a:gridCol>
                <a:gridCol w="1010501">
                  <a:extLst>
                    <a:ext uri="{9D8B030D-6E8A-4147-A177-3AD203B41FA5}">
                      <a16:colId xmlns:a16="http://schemas.microsoft.com/office/drawing/2014/main" val="20010"/>
                    </a:ext>
                  </a:extLst>
                </a:gridCol>
              </a:tblGrid>
              <a:tr h="900762">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L w="12700">
                      <a:solidFill>
                        <a:srgbClr val="EDEBE0"/>
                      </a:solidFill>
                      <a:prstDash val="solid"/>
                    </a:lnL>
                    <a:lnT w="12700">
                      <a:solidFill>
                        <a:srgbClr val="EDEBE0"/>
                      </a:solidFill>
                      <a:prstDash val="solid"/>
                    </a:lnT>
                    <a:lnB w="12700">
                      <a:solidFill>
                        <a:srgbClr val="EDEBE0"/>
                      </a:solidFill>
                      <a:prstDash val="solid"/>
                    </a:lnB>
                    <a:solidFill>
                      <a:srgbClr val="007985"/>
                    </a:solidFill>
                  </a:tcPr>
                </a:tc>
                <a:tc>
                  <a:txBody>
                    <a:bodyPr/>
                    <a:lstStyle/>
                    <a:p>
                      <a:pPr marL="897890" algn="ctr">
                        <a:lnSpc>
                          <a:spcPts val="1430"/>
                        </a:lnSpc>
                      </a:pPr>
                      <a:r>
                        <a:rPr sz="1200" b="1" spc="-25">
                          <a:solidFill>
                            <a:srgbClr val="B90B2E"/>
                          </a:solidFill>
                          <a:latin typeface="Arial" panose="020B0604020202020204" pitchFamily="34" charset="0"/>
                          <a:cs typeface="Arial" panose="020B0604020202020204" pitchFamily="34" charset="0"/>
                        </a:rPr>
                        <a:t>12</a:t>
                      </a:r>
                      <a:endParaRPr sz="1200">
                        <a:latin typeface="Arial" panose="020B0604020202020204" pitchFamily="34" charset="0"/>
                        <a:cs typeface="Arial" panose="020B0604020202020204" pitchFamily="34" charset="0"/>
                      </a:endParaRPr>
                    </a:p>
                    <a:p>
                      <a:pPr>
                        <a:lnSpc>
                          <a:spcPct val="100000"/>
                        </a:lnSpc>
                        <a:spcBef>
                          <a:spcPts val="30"/>
                        </a:spcBef>
                      </a:pPr>
                      <a:endParaRPr sz="1200">
                        <a:latin typeface="Arial" panose="020B0604020202020204" pitchFamily="34" charset="0"/>
                        <a:cs typeface="Arial" panose="020B0604020202020204" pitchFamily="34" charset="0"/>
                      </a:endParaRPr>
                    </a:p>
                    <a:p>
                      <a:pPr marL="896619" algn="ctr">
                        <a:lnSpc>
                          <a:spcPct val="100000"/>
                        </a:lnSpc>
                      </a:pPr>
                      <a:r>
                        <a:rPr sz="800" spc="-10">
                          <a:latin typeface="Arial" panose="020B0604020202020204" pitchFamily="34" charset="0"/>
                          <a:cs typeface="Arial" panose="020B0604020202020204" pitchFamily="34" charset="0"/>
                        </a:rPr>
                        <a:t>Programs</a:t>
                      </a:r>
                      <a:endParaRPr sz="800">
                        <a:latin typeface="Arial" panose="020B0604020202020204" pitchFamily="34" charset="0"/>
                        <a:cs typeface="Arial" panose="020B0604020202020204" pitchFamily="34" charset="0"/>
                      </a:endParaRPr>
                    </a:p>
                  </a:txBody>
                  <a:tcPr marL="0" marR="0" marT="0" marB="0">
                    <a:lnT w="12700">
                      <a:solidFill>
                        <a:srgbClr val="EDEBE0"/>
                      </a:solidFill>
                      <a:prstDash val="solid"/>
                    </a:lnT>
                    <a:lnB w="12700">
                      <a:solidFill>
                        <a:srgbClr val="EDEBE0"/>
                      </a:solidFill>
                      <a:prstDash val="solid"/>
                    </a:lnB>
                  </a:tcPr>
                </a:tc>
                <a:tc>
                  <a:txBody>
                    <a:bodyPr/>
                    <a:lstStyle/>
                    <a:p>
                      <a:pPr marR="17145" algn="ctr">
                        <a:lnSpc>
                          <a:spcPts val="1345"/>
                        </a:lnSpc>
                      </a:pPr>
                      <a:r>
                        <a:rPr sz="1200" b="1" spc="-25">
                          <a:solidFill>
                            <a:srgbClr val="B90B2E"/>
                          </a:solidFill>
                          <a:latin typeface="Arial" panose="020B0604020202020204" pitchFamily="34" charset="0"/>
                          <a:cs typeface="Arial" panose="020B0604020202020204" pitchFamily="34" charset="0"/>
                        </a:rPr>
                        <a:t>45</a:t>
                      </a:r>
                      <a:endParaRPr sz="1200">
                        <a:latin typeface="Arial" panose="020B0604020202020204" pitchFamily="34" charset="0"/>
                        <a:cs typeface="Arial" panose="020B0604020202020204" pitchFamily="34" charset="0"/>
                      </a:endParaRPr>
                    </a:p>
                    <a:p>
                      <a:pPr>
                        <a:lnSpc>
                          <a:spcPct val="100000"/>
                        </a:lnSpc>
                        <a:spcBef>
                          <a:spcPts val="30"/>
                        </a:spcBef>
                      </a:pPr>
                      <a:endParaRPr sz="1200">
                        <a:latin typeface="Arial" panose="020B0604020202020204" pitchFamily="34" charset="0"/>
                        <a:cs typeface="Arial" panose="020B0604020202020204" pitchFamily="34" charset="0"/>
                      </a:endParaRPr>
                    </a:p>
                    <a:p>
                      <a:pPr marL="26670" algn="ctr">
                        <a:lnSpc>
                          <a:spcPct val="100000"/>
                        </a:lnSpc>
                      </a:pPr>
                      <a:r>
                        <a:rPr sz="800" spc="-10">
                          <a:latin typeface="Arial" panose="020B0604020202020204" pitchFamily="34" charset="0"/>
                          <a:cs typeface="Arial" panose="020B0604020202020204" pitchFamily="34" charset="0"/>
                        </a:rPr>
                        <a:t>Locations</a:t>
                      </a:r>
                      <a:endParaRPr sz="800">
                        <a:latin typeface="Arial" panose="020B0604020202020204" pitchFamily="34" charset="0"/>
                        <a:cs typeface="Arial" panose="020B0604020202020204" pitchFamily="34" charset="0"/>
                      </a:endParaRPr>
                    </a:p>
                  </a:txBody>
                  <a:tcPr marL="0" marR="0" marT="0" marB="0">
                    <a:lnT w="12700">
                      <a:solidFill>
                        <a:srgbClr val="EDEBE0"/>
                      </a:solidFill>
                      <a:prstDash val="solid"/>
                    </a:lnT>
                    <a:lnB w="12700">
                      <a:solidFill>
                        <a:srgbClr val="EDEBE0"/>
                      </a:solidFill>
                      <a:prstDash val="solid"/>
                    </a:lnB>
                  </a:tcPr>
                </a:tc>
                <a:tc>
                  <a:txBody>
                    <a:bodyPr/>
                    <a:lstStyle/>
                    <a:p>
                      <a:pPr marL="369570" marR="12065">
                        <a:lnSpc>
                          <a:spcPts val="1220"/>
                        </a:lnSpc>
                      </a:pPr>
                      <a:r>
                        <a:rPr sz="1200" b="1" spc="-25">
                          <a:solidFill>
                            <a:srgbClr val="B90B2E"/>
                          </a:solidFill>
                          <a:latin typeface="Arial" panose="020B0604020202020204" pitchFamily="34" charset="0"/>
                          <a:cs typeface="Arial" panose="020B0604020202020204" pitchFamily="34" charset="0"/>
                        </a:rPr>
                        <a:t>19</a:t>
                      </a:r>
                      <a:endParaRPr sz="1200">
                        <a:latin typeface="Arial" panose="020B0604020202020204" pitchFamily="34" charset="0"/>
                        <a:cs typeface="Arial" panose="020B0604020202020204" pitchFamily="34" charset="0"/>
                      </a:endParaRPr>
                    </a:p>
                    <a:p>
                      <a:pPr marR="12065">
                        <a:lnSpc>
                          <a:spcPct val="100000"/>
                        </a:lnSpc>
                        <a:spcBef>
                          <a:spcPts val="30"/>
                        </a:spcBef>
                      </a:pPr>
                      <a:endParaRPr sz="1200">
                        <a:latin typeface="Arial" panose="020B0604020202020204" pitchFamily="34" charset="0"/>
                        <a:cs typeface="Arial" panose="020B0604020202020204" pitchFamily="34" charset="0"/>
                      </a:endParaRPr>
                    </a:p>
                    <a:p>
                      <a:pPr marL="125730" indent="16510">
                        <a:lnSpc>
                          <a:spcPct val="100000"/>
                        </a:lnSpc>
                      </a:pPr>
                      <a:r>
                        <a:rPr sz="800">
                          <a:latin typeface="Arial" panose="020B0604020202020204" pitchFamily="34" charset="0"/>
                          <a:cs typeface="Arial" panose="020B0604020202020204" pitchFamily="34" charset="0"/>
                        </a:rPr>
                        <a:t>Counties</a:t>
                      </a:r>
                      <a:r>
                        <a:rPr sz="800" spc="-40">
                          <a:latin typeface="Arial" panose="020B0604020202020204" pitchFamily="34" charset="0"/>
                          <a:cs typeface="Arial" panose="020B0604020202020204" pitchFamily="34" charset="0"/>
                        </a:rPr>
                        <a:t> </a:t>
                      </a:r>
                      <a:r>
                        <a:rPr sz="800" spc="-50">
                          <a:latin typeface="Arial" panose="020B0604020202020204" pitchFamily="34" charset="0"/>
                          <a:cs typeface="Arial" panose="020B0604020202020204" pitchFamily="34" charset="0"/>
                        </a:rPr>
                        <a:t>a </a:t>
                      </a:r>
                      <a:r>
                        <a:rPr sz="800">
                          <a:latin typeface="Arial" panose="020B0604020202020204" pitchFamily="34" charset="0"/>
                          <a:cs typeface="Arial" panose="020B0604020202020204" pitchFamily="34" charset="0"/>
                        </a:rPr>
                        <a:t>Tribal</a:t>
                      </a:r>
                      <a:r>
                        <a:rPr sz="800" spc="-25">
                          <a:latin typeface="Arial" panose="020B0604020202020204" pitchFamily="34" charset="0"/>
                          <a:cs typeface="Arial" panose="020B0604020202020204" pitchFamily="34" charset="0"/>
                        </a:rPr>
                        <a:t> </a:t>
                      </a:r>
                      <a:r>
                        <a:rPr sz="800" spc="-20">
                          <a:latin typeface="Arial" panose="020B0604020202020204" pitchFamily="34" charset="0"/>
                          <a:cs typeface="Arial" panose="020B0604020202020204" pitchFamily="34" charset="0"/>
                        </a:rPr>
                        <a:t>Nati</a:t>
                      </a:r>
                      <a:endParaRPr sz="800">
                        <a:latin typeface="Arial" panose="020B0604020202020204" pitchFamily="34" charset="0"/>
                        <a:cs typeface="Arial" panose="020B0604020202020204" pitchFamily="34" charset="0"/>
                      </a:endParaRPr>
                    </a:p>
                  </a:txBody>
                  <a:tcPr marL="0" marR="0" marT="0" marB="0">
                    <a:lnT w="12700">
                      <a:solidFill>
                        <a:srgbClr val="EDEBE0"/>
                      </a:solidFill>
                      <a:prstDash val="solid"/>
                    </a:lnT>
                    <a:lnB w="12700">
                      <a:solidFill>
                        <a:srgbClr val="EDEBE0"/>
                      </a:solidFill>
                      <a:prstDash val="solid"/>
                    </a:lnB>
                  </a:tcPr>
                </a:tc>
                <a:tc>
                  <a:txBody>
                    <a:bodyPr/>
                    <a:lstStyle/>
                    <a:p>
                      <a:pPr marL="195580" algn="ctr">
                        <a:lnSpc>
                          <a:spcPts val="1420"/>
                        </a:lnSpc>
                      </a:pPr>
                      <a:r>
                        <a:rPr sz="1200" b="1" spc="-50">
                          <a:solidFill>
                            <a:srgbClr val="B90B2E"/>
                          </a:solidFill>
                          <a:latin typeface="Arial" panose="020B0604020202020204" pitchFamily="34" charset="0"/>
                          <a:cs typeface="Arial" panose="020B0604020202020204" pitchFamily="34" charset="0"/>
                        </a:rPr>
                        <a:t>6</a:t>
                      </a:r>
                      <a:endParaRPr sz="1200">
                        <a:latin typeface="Arial" panose="020B0604020202020204" pitchFamily="34" charset="0"/>
                        <a:cs typeface="Arial" panose="020B0604020202020204" pitchFamily="34" charset="0"/>
                      </a:endParaRPr>
                    </a:p>
                    <a:p>
                      <a:pPr>
                        <a:lnSpc>
                          <a:spcPct val="100000"/>
                        </a:lnSpc>
                        <a:spcBef>
                          <a:spcPts val="30"/>
                        </a:spcBef>
                      </a:pPr>
                      <a:endParaRPr sz="1200">
                        <a:latin typeface="Arial" panose="020B0604020202020204" pitchFamily="34" charset="0"/>
                        <a:cs typeface="Arial" panose="020B0604020202020204" pitchFamily="34" charset="0"/>
                      </a:endParaRPr>
                    </a:p>
                    <a:p>
                      <a:pPr marL="15240">
                        <a:lnSpc>
                          <a:spcPct val="100000"/>
                        </a:lnSpc>
                        <a:tabLst>
                          <a:tab pos="456565" algn="l"/>
                        </a:tabLst>
                      </a:pPr>
                      <a:r>
                        <a:rPr sz="1200" spc="-37" baseline="13888">
                          <a:latin typeface="Arial" panose="020B0604020202020204" pitchFamily="34" charset="0"/>
                          <a:cs typeface="Arial" panose="020B0604020202020204" pitchFamily="34" charset="0"/>
                        </a:rPr>
                        <a:t>nd</a:t>
                      </a:r>
                      <a:r>
                        <a:rPr sz="1200" baseline="13888">
                          <a:latin typeface="Arial" panose="020B0604020202020204" pitchFamily="34" charset="0"/>
                          <a:cs typeface="Arial" panose="020B0604020202020204" pitchFamily="34" charset="0"/>
                        </a:rPr>
                        <a:t>	</a:t>
                      </a:r>
                      <a:r>
                        <a:rPr sz="800" spc="-10">
                          <a:latin typeface="Arial" panose="020B0604020202020204" pitchFamily="34" charset="0"/>
                          <a:cs typeface="Arial" panose="020B0604020202020204" pitchFamily="34" charset="0"/>
                        </a:rPr>
                        <a:t>Regional</a:t>
                      </a:r>
                      <a:endParaRPr sz="800">
                        <a:latin typeface="Arial" panose="020B0604020202020204" pitchFamily="34" charset="0"/>
                        <a:cs typeface="Arial" panose="020B0604020202020204" pitchFamily="34" charset="0"/>
                      </a:endParaRPr>
                    </a:p>
                    <a:p>
                      <a:pPr>
                        <a:lnSpc>
                          <a:spcPct val="100000"/>
                        </a:lnSpc>
                        <a:tabLst>
                          <a:tab pos="546735" algn="l"/>
                        </a:tabLst>
                      </a:pPr>
                      <a:r>
                        <a:rPr sz="1200" spc="-37" baseline="13888">
                          <a:latin typeface="Arial" panose="020B0604020202020204" pitchFamily="34" charset="0"/>
                          <a:cs typeface="Arial" panose="020B0604020202020204" pitchFamily="34" charset="0"/>
                        </a:rPr>
                        <a:t>ons</a:t>
                      </a:r>
                      <a:r>
                        <a:rPr sz="1200" baseline="13888">
                          <a:latin typeface="Arial" panose="020B0604020202020204" pitchFamily="34" charset="0"/>
                          <a:cs typeface="Arial" panose="020B0604020202020204" pitchFamily="34" charset="0"/>
                        </a:rPr>
                        <a:t>	</a:t>
                      </a:r>
                      <a:r>
                        <a:rPr sz="800" spc="-20">
                          <a:latin typeface="Arial" panose="020B0604020202020204" pitchFamily="34" charset="0"/>
                          <a:cs typeface="Arial" panose="020B0604020202020204" pitchFamily="34" charset="0"/>
                        </a:rPr>
                        <a:t>Hubs</a:t>
                      </a:r>
                      <a:endParaRPr sz="800">
                        <a:latin typeface="Arial" panose="020B0604020202020204" pitchFamily="34" charset="0"/>
                        <a:cs typeface="Arial" panose="020B0604020202020204" pitchFamily="34" charset="0"/>
                      </a:endParaRPr>
                    </a:p>
                  </a:txBody>
                  <a:tcPr marL="0" marR="0" marT="0" marB="0">
                    <a:lnT w="12700">
                      <a:solidFill>
                        <a:srgbClr val="EDEBE0"/>
                      </a:solidFill>
                      <a:prstDash val="solid"/>
                    </a:lnT>
                    <a:lnB w="12700">
                      <a:solidFill>
                        <a:srgbClr val="EDEBE0"/>
                      </a:solidFill>
                      <a:prstDash val="solid"/>
                    </a:lnB>
                  </a:tcPr>
                </a:tc>
                <a:tc>
                  <a:txBody>
                    <a:bodyPr/>
                    <a:lstStyle/>
                    <a:p>
                      <a:pPr marR="207645" algn="ctr">
                        <a:lnSpc>
                          <a:spcPts val="1365"/>
                        </a:lnSpc>
                      </a:pPr>
                      <a:r>
                        <a:rPr sz="1200" b="1" spc="-10">
                          <a:solidFill>
                            <a:srgbClr val="B90B2E"/>
                          </a:solidFill>
                          <a:latin typeface="Arial" panose="020B0604020202020204" pitchFamily="34" charset="0"/>
                          <a:cs typeface="Arial" panose="020B0604020202020204" pitchFamily="34" charset="0"/>
                        </a:rPr>
                        <a:t>700K+</a:t>
                      </a:r>
                      <a:endParaRPr sz="1200">
                        <a:latin typeface="Arial" panose="020B0604020202020204" pitchFamily="34" charset="0"/>
                        <a:cs typeface="Arial" panose="020B0604020202020204" pitchFamily="34" charset="0"/>
                      </a:endParaRPr>
                    </a:p>
                    <a:p>
                      <a:pPr>
                        <a:lnSpc>
                          <a:spcPct val="100000"/>
                        </a:lnSpc>
                        <a:spcBef>
                          <a:spcPts val="30"/>
                        </a:spcBef>
                      </a:pPr>
                      <a:endParaRPr sz="1200">
                        <a:latin typeface="Arial" panose="020B0604020202020204" pitchFamily="34" charset="0"/>
                        <a:cs typeface="Arial" panose="020B0604020202020204" pitchFamily="34" charset="0"/>
                      </a:endParaRPr>
                    </a:p>
                    <a:p>
                      <a:pPr marR="207645" algn="ctr">
                        <a:lnSpc>
                          <a:spcPct val="100000"/>
                        </a:lnSpc>
                      </a:pPr>
                      <a:r>
                        <a:rPr sz="800" spc="-10">
                          <a:latin typeface="Arial" panose="020B0604020202020204" pitchFamily="34" charset="0"/>
                          <a:cs typeface="Arial" panose="020B0604020202020204" pitchFamily="34" charset="0"/>
                        </a:rPr>
                        <a:t>K-</a:t>
                      </a:r>
                      <a:r>
                        <a:rPr sz="800" spc="-25">
                          <a:latin typeface="Arial" panose="020B0604020202020204" pitchFamily="34" charset="0"/>
                          <a:cs typeface="Arial" panose="020B0604020202020204" pitchFamily="34" charset="0"/>
                        </a:rPr>
                        <a:t>20+</a:t>
                      </a:r>
                      <a:endParaRPr sz="800">
                        <a:latin typeface="Arial" panose="020B0604020202020204" pitchFamily="34" charset="0"/>
                        <a:cs typeface="Arial" panose="020B0604020202020204" pitchFamily="34" charset="0"/>
                      </a:endParaRPr>
                    </a:p>
                    <a:p>
                      <a:pPr marR="208279" algn="ctr">
                        <a:lnSpc>
                          <a:spcPct val="100000"/>
                        </a:lnSpc>
                      </a:pPr>
                      <a:r>
                        <a:rPr sz="800" spc="-10">
                          <a:latin typeface="Arial" panose="020B0604020202020204" pitchFamily="34" charset="0"/>
                          <a:cs typeface="Arial" panose="020B0604020202020204" pitchFamily="34" charset="0"/>
                        </a:rPr>
                        <a:t>Students/Year</a:t>
                      </a:r>
                      <a:endParaRPr sz="800">
                        <a:latin typeface="Arial" panose="020B0604020202020204" pitchFamily="34" charset="0"/>
                        <a:cs typeface="Arial" panose="020B0604020202020204" pitchFamily="34" charset="0"/>
                      </a:endParaRPr>
                    </a:p>
                  </a:txBody>
                  <a:tcPr marL="0" marR="0" marT="0" marB="0">
                    <a:lnT w="12700">
                      <a:solidFill>
                        <a:srgbClr val="EDEBE0"/>
                      </a:solidFill>
                      <a:prstDash val="solid"/>
                    </a:lnT>
                    <a:lnB w="12700">
                      <a:solidFill>
                        <a:srgbClr val="EDEBE0"/>
                      </a:solidFill>
                      <a:prstDash val="solid"/>
                    </a:lnB>
                  </a:tcPr>
                </a:tc>
                <a:tc gridSpan="2">
                  <a:txBody>
                    <a:bodyPr/>
                    <a:lstStyle/>
                    <a:p>
                      <a:pPr marL="86360">
                        <a:lnSpc>
                          <a:spcPts val="1245"/>
                        </a:lnSpc>
                        <a:tabLst>
                          <a:tab pos="1155065" algn="l"/>
                        </a:tabLst>
                      </a:pPr>
                      <a:r>
                        <a:rPr sz="1800" b="1" spc="-15" baseline="2314">
                          <a:solidFill>
                            <a:srgbClr val="B90B2E"/>
                          </a:solidFill>
                          <a:latin typeface="Arial" panose="020B0604020202020204" pitchFamily="34" charset="0"/>
                          <a:cs typeface="Arial" panose="020B0604020202020204" pitchFamily="34" charset="0"/>
                        </a:rPr>
                        <a:t>3300+</a:t>
                      </a:r>
                      <a:r>
                        <a:rPr sz="1800" b="1" baseline="2314">
                          <a:solidFill>
                            <a:srgbClr val="B90B2E"/>
                          </a:solidFill>
                          <a:latin typeface="Arial" panose="020B0604020202020204" pitchFamily="34" charset="0"/>
                          <a:cs typeface="Arial" panose="020B0604020202020204" pitchFamily="34" charset="0"/>
                        </a:rPr>
                        <a:t>	</a:t>
                      </a:r>
                      <a:r>
                        <a:rPr sz="1200" b="1" spc="-25">
                          <a:solidFill>
                            <a:srgbClr val="B90B2E"/>
                          </a:solidFill>
                          <a:latin typeface="Arial" panose="020B0604020202020204" pitchFamily="34" charset="0"/>
                          <a:cs typeface="Arial" panose="020B0604020202020204" pitchFamily="34" charset="0"/>
                        </a:rPr>
                        <a:t>50%</a:t>
                      </a:r>
                      <a:endParaRPr sz="1200">
                        <a:latin typeface="Arial" panose="020B0604020202020204" pitchFamily="34" charset="0"/>
                        <a:cs typeface="Arial" panose="020B0604020202020204" pitchFamily="34" charset="0"/>
                      </a:endParaRPr>
                    </a:p>
                    <a:p>
                      <a:pPr>
                        <a:lnSpc>
                          <a:spcPct val="100000"/>
                        </a:lnSpc>
                        <a:spcBef>
                          <a:spcPts val="30"/>
                        </a:spcBef>
                      </a:pPr>
                      <a:endParaRPr sz="1200">
                        <a:latin typeface="Arial" panose="020B0604020202020204" pitchFamily="34" charset="0"/>
                        <a:cs typeface="Arial" panose="020B0604020202020204" pitchFamily="34" charset="0"/>
                      </a:endParaRPr>
                    </a:p>
                    <a:p>
                      <a:pPr marL="71120">
                        <a:lnSpc>
                          <a:spcPct val="100000"/>
                        </a:lnSpc>
                        <a:tabLst>
                          <a:tab pos="948690" algn="l"/>
                        </a:tabLst>
                      </a:pPr>
                      <a:r>
                        <a:rPr sz="1200" spc="-15" baseline="3472">
                          <a:latin typeface="Arial" panose="020B0604020202020204" pitchFamily="34" charset="0"/>
                          <a:cs typeface="Arial" panose="020B0604020202020204" pitchFamily="34" charset="0"/>
                        </a:rPr>
                        <a:t>Participants</a:t>
                      </a:r>
                      <a:r>
                        <a:rPr sz="1200" baseline="3472">
                          <a:latin typeface="Arial" panose="020B0604020202020204" pitchFamily="34" charset="0"/>
                          <a:cs typeface="Arial" panose="020B0604020202020204" pitchFamily="34" charset="0"/>
                        </a:rPr>
                        <a:t>	</a:t>
                      </a:r>
                      <a:r>
                        <a:rPr sz="800">
                          <a:latin typeface="Arial" panose="020B0604020202020204" pitchFamily="34" charset="0"/>
                          <a:cs typeface="Arial" panose="020B0604020202020204" pitchFamily="34" charset="0"/>
                        </a:rPr>
                        <a:t>First</a:t>
                      </a:r>
                      <a:r>
                        <a:rPr sz="800" spc="-15">
                          <a:latin typeface="Arial" panose="020B0604020202020204" pitchFamily="34" charset="0"/>
                          <a:cs typeface="Arial" panose="020B0604020202020204" pitchFamily="34" charset="0"/>
                        </a:rPr>
                        <a:t> </a:t>
                      </a:r>
                      <a:r>
                        <a:rPr sz="800" spc="-10">
                          <a:latin typeface="Arial" panose="020B0604020202020204" pitchFamily="34" charset="0"/>
                          <a:cs typeface="Arial" panose="020B0604020202020204" pitchFamily="34" charset="0"/>
                        </a:rPr>
                        <a:t>Generation</a:t>
                      </a:r>
                      <a:endParaRPr sz="800">
                        <a:latin typeface="Arial" panose="020B0604020202020204" pitchFamily="34" charset="0"/>
                        <a:cs typeface="Arial" panose="020B0604020202020204" pitchFamily="34" charset="0"/>
                      </a:endParaRPr>
                    </a:p>
                    <a:p>
                      <a:pPr marL="1131570">
                        <a:lnSpc>
                          <a:spcPct val="100000"/>
                        </a:lnSpc>
                      </a:pPr>
                      <a:r>
                        <a:rPr sz="800" spc="-10">
                          <a:latin typeface="Arial" panose="020B0604020202020204" pitchFamily="34" charset="0"/>
                          <a:cs typeface="Arial" panose="020B0604020202020204" pitchFamily="34" charset="0"/>
                        </a:rPr>
                        <a:t>Students</a:t>
                      </a:r>
                      <a:endParaRPr sz="800">
                        <a:latin typeface="Arial" panose="020B0604020202020204" pitchFamily="34" charset="0"/>
                        <a:cs typeface="Arial" panose="020B0604020202020204" pitchFamily="34" charset="0"/>
                      </a:endParaRPr>
                    </a:p>
                  </a:txBody>
                  <a:tcPr marL="0" marR="0" marT="0" marB="0">
                    <a:lnT w="12700">
                      <a:solidFill>
                        <a:srgbClr val="EDEBE0"/>
                      </a:solidFill>
                      <a:prstDash val="solid"/>
                    </a:lnT>
                    <a:lnB w="12700">
                      <a:solidFill>
                        <a:srgbClr val="EDEBE0"/>
                      </a:solidFill>
                      <a:prstDash val="solid"/>
                    </a:lnB>
                  </a:tcPr>
                </a:tc>
                <a:tc hMerge="1">
                  <a:txBody>
                    <a:bodyPr/>
                    <a:lstStyle/>
                    <a:p>
                      <a:endParaRPr/>
                    </a:p>
                  </a:txBody>
                  <a:tcPr marL="0" marR="0" marT="0" marB="0"/>
                </a:tc>
                <a:tc>
                  <a:txBody>
                    <a:bodyPr/>
                    <a:lstStyle/>
                    <a:p>
                      <a:pPr marR="16510" algn="ctr">
                        <a:lnSpc>
                          <a:spcPts val="1335"/>
                        </a:lnSpc>
                      </a:pPr>
                      <a:r>
                        <a:rPr sz="1200" b="1" spc="-25">
                          <a:solidFill>
                            <a:srgbClr val="B90B2E"/>
                          </a:solidFill>
                          <a:latin typeface="Arial" panose="020B0604020202020204" pitchFamily="34" charset="0"/>
                          <a:cs typeface="Arial" panose="020B0604020202020204" pitchFamily="34" charset="0"/>
                        </a:rPr>
                        <a:t>72%</a:t>
                      </a:r>
                      <a:endParaRPr sz="1200">
                        <a:latin typeface="Arial" panose="020B0604020202020204" pitchFamily="34" charset="0"/>
                        <a:cs typeface="Arial" panose="020B0604020202020204" pitchFamily="34" charset="0"/>
                      </a:endParaRPr>
                    </a:p>
                    <a:p>
                      <a:pPr>
                        <a:lnSpc>
                          <a:spcPct val="100000"/>
                        </a:lnSpc>
                        <a:spcBef>
                          <a:spcPts val="25"/>
                        </a:spcBef>
                      </a:pPr>
                      <a:endParaRPr sz="1200">
                        <a:latin typeface="Arial" panose="020B0604020202020204" pitchFamily="34" charset="0"/>
                        <a:cs typeface="Arial" panose="020B0604020202020204" pitchFamily="34" charset="0"/>
                      </a:endParaRPr>
                    </a:p>
                    <a:p>
                      <a:pPr marR="15240" algn="ctr">
                        <a:lnSpc>
                          <a:spcPct val="100000"/>
                        </a:lnSpc>
                        <a:spcBef>
                          <a:spcPts val="5"/>
                        </a:spcBef>
                      </a:pPr>
                      <a:r>
                        <a:rPr sz="800" spc="-10">
                          <a:latin typeface="Arial" panose="020B0604020202020204" pitchFamily="34" charset="0"/>
                          <a:cs typeface="Arial" panose="020B0604020202020204" pitchFamily="34" charset="0"/>
                        </a:rPr>
                        <a:t>Rural</a:t>
                      </a:r>
                      <a:endParaRPr sz="800">
                        <a:latin typeface="Arial" panose="020B0604020202020204" pitchFamily="34" charset="0"/>
                        <a:cs typeface="Arial" panose="020B0604020202020204" pitchFamily="34" charset="0"/>
                      </a:endParaRPr>
                    </a:p>
                  </a:txBody>
                  <a:tcPr marL="0" marR="0" marT="0" marB="0">
                    <a:lnT w="12700">
                      <a:solidFill>
                        <a:srgbClr val="EDEBE0"/>
                      </a:solidFill>
                      <a:prstDash val="solid"/>
                    </a:lnT>
                    <a:lnB w="12700">
                      <a:solidFill>
                        <a:srgbClr val="EDEBE0"/>
                      </a:solidFill>
                      <a:prstDash val="solid"/>
                    </a:lnB>
                  </a:tcPr>
                </a:tc>
                <a:tc gridSpan="2">
                  <a:txBody>
                    <a:bodyPr/>
                    <a:lstStyle/>
                    <a:p>
                      <a:pPr algn="ctr">
                        <a:lnSpc>
                          <a:spcPct val="100000"/>
                        </a:lnSpc>
                      </a:pPr>
                      <a:r>
                        <a:rPr sz="1200" b="1" spc="-25">
                          <a:solidFill>
                            <a:srgbClr val="B90B2E"/>
                          </a:solidFill>
                          <a:latin typeface="Arial" panose="020B0604020202020204" pitchFamily="34" charset="0"/>
                          <a:cs typeface="Arial" panose="020B0604020202020204" pitchFamily="34" charset="0"/>
                        </a:rPr>
                        <a:t>74%</a:t>
                      </a:r>
                      <a:endParaRPr sz="1200">
                        <a:latin typeface="Arial" panose="020B0604020202020204" pitchFamily="34" charset="0"/>
                        <a:cs typeface="Arial" panose="020B0604020202020204" pitchFamily="34" charset="0"/>
                      </a:endParaRPr>
                    </a:p>
                    <a:p>
                      <a:pPr>
                        <a:lnSpc>
                          <a:spcPct val="100000"/>
                        </a:lnSpc>
                        <a:spcBef>
                          <a:spcPts val="30"/>
                        </a:spcBef>
                      </a:pPr>
                      <a:endParaRPr sz="1200">
                        <a:latin typeface="Arial" panose="020B0604020202020204" pitchFamily="34" charset="0"/>
                        <a:cs typeface="Arial" panose="020B0604020202020204" pitchFamily="34" charset="0"/>
                      </a:endParaRPr>
                    </a:p>
                    <a:p>
                      <a:pPr marL="48260" marR="41910" algn="ctr">
                        <a:lnSpc>
                          <a:spcPct val="100000"/>
                        </a:lnSpc>
                      </a:pPr>
                      <a:r>
                        <a:rPr sz="800" spc="-10">
                          <a:latin typeface="Arial" panose="020B0604020202020204" pitchFamily="34" charset="0"/>
                          <a:cs typeface="Arial" panose="020B0604020202020204" pitchFamily="34" charset="0"/>
                        </a:rPr>
                        <a:t>Underrepresented</a:t>
                      </a:r>
                      <a:r>
                        <a:rPr sz="800" spc="80">
                          <a:latin typeface="Arial" panose="020B0604020202020204" pitchFamily="34" charset="0"/>
                          <a:cs typeface="Arial" panose="020B0604020202020204" pitchFamily="34" charset="0"/>
                        </a:rPr>
                        <a:t> </a:t>
                      </a:r>
                      <a:r>
                        <a:rPr sz="800" spc="-25">
                          <a:latin typeface="Arial" panose="020B0604020202020204" pitchFamily="34" charset="0"/>
                          <a:cs typeface="Arial" panose="020B0604020202020204" pitchFamily="34" charset="0"/>
                        </a:rPr>
                        <a:t>in </a:t>
                      </a:r>
                      <a:r>
                        <a:rPr sz="800">
                          <a:latin typeface="Arial" panose="020B0604020202020204" pitchFamily="34" charset="0"/>
                          <a:cs typeface="Arial" panose="020B0604020202020204" pitchFamily="34" charset="0"/>
                        </a:rPr>
                        <a:t>Health</a:t>
                      </a:r>
                      <a:r>
                        <a:rPr sz="800" spc="-10">
                          <a:latin typeface="Arial" panose="020B0604020202020204" pitchFamily="34" charset="0"/>
                          <a:cs typeface="Arial" panose="020B0604020202020204" pitchFamily="34" charset="0"/>
                        </a:rPr>
                        <a:t> </a:t>
                      </a:r>
                      <a:r>
                        <a:rPr sz="800" spc="-20">
                          <a:latin typeface="Arial" panose="020B0604020202020204" pitchFamily="34" charset="0"/>
                          <a:cs typeface="Arial" panose="020B0604020202020204" pitchFamily="34" charset="0"/>
                        </a:rPr>
                        <a:t>Care</a:t>
                      </a:r>
                      <a:endParaRPr sz="800">
                        <a:latin typeface="Arial" panose="020B0604020202020204" pitchFamily="34" charset="0"/>
                        <a:cs typeface="Arial" panose="020B0604020202020204" pitchFamily="34" charset="0"/>
                      </a:endParaRPr>
                    </a:p>
                  </a:txBody>
                  <a:tcPr marL="0" marR="0" marT="0" marB="0">
                    <a:lnR w="12700">
                      <a:solidFill>
                        <a:srgbClr val="EDEBE0"/>
                      </a:solidFill>
                      <a:prstDash val="solid"/>
                    </a:lnR>
                    <a:lnT w="12700">
                      <a:solidFill>
                        <a:srgbClr val="EDEBE0"/>
                      </a:solidFill>
                      <a:prstDash val="solid"/>
                    </a:lnT>
                    <a:lnB w="12700">
                      <a:solidFill>
                        <a:srgbClr val="EDEBE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327319">
                <a:tc rowSpan="2">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L w="12700">
                      <a:solidFill>
                        <a:srgbClr val="EDEBE0"/>
                      </a:solidFill>
                      <a:prstDash val="solid"/>
                    </a:lnL>
                    <a:lnT w="12700">
                      <a:solidFill>
                        <a:srgbClr val="EDEBE0"/>
                      </a:solidFill>
                      <a:prstDash val="solid"/>
                    </a:lnT>
                    <a:lnB w="12700">
                      <a:solidFill>
                        <a:srgbClr val="EDEBE0"/>
                      </a:solidFill>
                      <a:prstDash val="solid"/>
                    </a:lnB>
                    <a:solidFill>
                      <a:srgbClr val="007985"/>
                    </a:solidFill>
                  </a:tcPr>
                </a:tc>
                <a:tc gridSpan="3">
                  <a:txBody>
                    <a:bodyPr/>
                    <a:lstStyle/>
                    <a:p>
                      <a:pPr marR="270510" algn="r">
                        <a:lnSpc>
                          <a:spcPct val="100000"/>
                        </a:lnSpc>
                        <a:spcBef>
                          <a:spcPts val="455"/>
                        </a:spcBef>
                      </a:pPr>
                      <a:r>
                        <a:rPr sz="1200" b="1" spc="-25">
                          <a:solidFill>
                            <a:srgbClr val="B90B2E"/>
                          </a:solidFill>
                          <a:latin typeface="Arial" panose="020B0604020202020204" pitchFamily="34" charset="0"/>
                          <a:cs typeface="Arial" panose="020B0604020202020204" pitchFamily="34" charset="0"/>
                        </a:rPr>
                        <a:t>81</a:t>
                      </a:r>
                      <a:endParaRPr sz="1200">
                        <a:latin typeface="Arial" panose="020B0604020202020204" pitchFamily="34" charset="0"/>
                        <a:cs typeface="Arial" panose="020B0604020202020204" pitchFamily="34" charset="0"/>
                      </a:endParaRPr>
                    </a:p>
                  </a:txBody>
                  <a:tcPr marL="0" marR="0" marT="57725" marB="0">
                    <a:lnT w="12700">
                      <a:solidFill>
                        <a:srgbClr val="EDEBE0"/>
                      </a:solidFill>
                      <a:prstDash val="solid"/>
                    </a:lnT>
                  </a:tcPr>
                </a:tc>
                <a:tc hMerge="1">
                  <a:txBody>
                    <a:bodyPr/>
                    <a:lstStyle/>
                    <a:p>
                      <a:endParaRPr/>
                    </a:p>
                  </a:txBody>
                  <a:tcPr marL="0" marR="0" marT="0" marB="0"/>
                </a:tc>
                <a:tc hMerge="1">
                  <a:txBody>
                    <a:bodyPr/>
                    <a:lstStyle/>
                    <a:p>
                      <a:endParaRPr/>
                    </a:p>
                  </a:txBody>
                  <a:tcPr marL="0" marR="0" marT="0" marB="0"/>
                </a:tc>
                <a:tc>
                  <a:txBody>
                    <a:bodyPr/>
                    <a:lstStyle/>
                    <a:p>
                      <a:pPr marL="387350">
                        <a:lnSpc>
                          <a:spcPct val="100000"/>
                        </a:lnSpc>
                        <a:spcBef>
                          <a:spcPts val="455"/>
                        </a:spcBef>
                      </a:pPr>
                      <a:r>
                        <a:rPr sz="1200" b="1" spc="-25">
                          <a:solidFill>
                            <a:srgbClr val="B90B2E"/>
                          </a:solidFill>
                          <a:latin typeface="Arial" panose="020B0604020202020204" pitchFamily="34" charset="0"/>
                          <a:cs typeface="Arial" panose="020B0604020202020204" pitchFamily="34" charset="0"/>
                        </a:rPr>
                        <a:t>65%</a:t>
                      </a:r>
                      <a:endParaRPr sz="1200">
                        <a:latin typeface="Arial" panose="020B0604020202020204" pitchFamily="34" charset="0"/>
                        <a:cs typeface="Arial" panose="020B0604020202020204" pitchFamily="34" charset="0"/>
                      </a:endParaRPr>
                    </a:p>
                  </a:txBody>
                  <a:tcPr marL="0" marR="0" marT="57725" marB="0">
                    <a:lnT w="12700">
                      <a:solidFill>
                        <a:srgbClr val="EDEBE0"/>
                      </a:solidFill>
                      <a:prstDash val="solid"/>
                    </a:lnT>
                  </a:tcPr>
                </a:tc>
                <a:tc>
                  <a:txBody>
                    <a:bodyPr/>
                    <a:lstStyle/>
                    <a:p>
                      <a:pPr marL="102235" algn="ctr">
                        <a:lnSpc>
                          <a:spcPct val="100000"/>
                        </a:lnSpc>
                        <a:spcBef>
                          <a:spcPts val="455"/>
                        </a:spcBef>
                      </a:pPr>
                      <a:r>
                        <a:rPr sz="1200" b="1" spc="-25">
                          <a:solidFill>
                            <a:srgbClr val="B90B2E"/>
                          </a:solidFill>
                          <a:latin typeface="Arial" panose="020B0604020202020204" pitchFamily="34" charset="0"/>
                          <a:cs typeface="Arial" panose="020B0604020202020204" pitchFamily="34" charset="0"/>
                        </a:rPr>
                        <a:t>23</a:t>
                      </a:r>
                      <a:endParaRPr sz="1200">
                        <a:latin typeface="Arial" panose="020B0604020202020204" pitchFamily="34" charset="0"/>
                        <a:cs typeface="Arial" panose="020B0604020202020204" pitchFamily="34" charset="0"/>
                      </a:endParaRPr>
                    </a:p>
                  </a:txBody>
                  <a:tcPr marL="0" marR="0" marT="57725" marB="0">
                    <a:lnT w="12700">
                      <a:solidFill>
                        <a:srgbClr val="EDEBE0"/>
                      </a:solidFill>
                      <a:prstDash val="solid"/>
                    </a:lnT>
                  </a:tcPr>
                </a:tc>
                <a:tc>
                  <a:txBody>
                    <a:bodyPr/>
                    <a:lstStyle/>
                    <a:p>
                      <a:pPr marL="414020">
                        <a:lnSpc>
                          <a:spcPct val="100000"/>
                        </a:lnSpc>
                        <a:spcBef>
                          <a:spcPts val="414"/>
                        </a:spcBef>
                      </a:pPr>
                      <a:r>
                        <a:rPr sz="1200" b="1" spc="-25">
                          <a:solidFill>
                            <a:srgbClr val="B90B2E"/>
                          </a:solidFill>
                          <a:latin typeface="Arial" panose="020B0604020202020204" pitchFamily="34" charset="0"/>
                          <a:cs typeface="Arial" panose="020B0604020202020204" pitchFamily="34" charset="0"/>
                        </a:rPr>
                        <a:t>62%</a:t>
                      </a:r>
                      <a:endParaRPr sz="1200">
                        <a:latin typeface="Arial" panose="020B0604020202020204" pitchFamily="34" charset="0"/>
                        <a:cs typeface="Arial" panose="020B0604020202020204" pitchFamily="34" charset="0"/>
                      </a:endParaRPr>
                    </a:p>
                  </a:txBody>
                  <a:tcPr marL="0" marR="0" marT="52649" marB="0">
                    <a:lnT w="12700">
                      <a:solidFill>
                        <a:srgbClr val="EDEBE0"/>
                      </a:solidFill>
                      <a:prstDash val="solid"/>
                    </a:lnT>
                  </a:tcPr>
                </a:tc>
                <a:tc gridSpan="3">
                  <a:txBody>
                    <a:bodyPr/>
                    <a:lstStyle/>
                    <a:p>
                      <a:pPr marL="294005">
                        <a:lnSpc>
                          <a:spcPct val="100000"/>
                        </a:lnSpc>
                        <a:spcBef>
                          <a:spcPts val="414"/>
                        </a:spcBef>
                      </a:pPr>
                      <a:r>
                        <a:rPr sz="1200" b="1" spc="-25">
                          <a:solidFill>
                            <a:srgbClr val="B90B2E"/>
                          </a:solidFill>
                          <a:latin typeface="Arial" panose="020B0604020202020204" pitchFamily="34" charset="0"/>
                          <a:cs typeface="Arial" panose="020B0604020202020204" pitchFamily="34" charset="0"/>
                        </a:rPr>
                        <a:t>67%</a:t>
                      </a:r>
                      <a:endParaRPr sz="1200">
                        <a:latin typeface="Arial" panose="020B0604020202020204" pitchFamily="34" charset="0"/>
                        <a:cs typeface="Arial" panose="020B0604020202020204" pitchFamily="34" charset="0"/>
                      </a:endParaRPr>
                    </a:p>
                  </a:txBody>
                  <a:tcPr marL="0" marR="0" marT="52649" marB="0">
                    <a:lnR w="12700">
                      <a:solidFill>
                        <a:srgbClr val="EDEBE0"/>
                      </a:solidFill>
                      <a:prstDash val="solid"/>
                    </a:lnR>
                    <a:lnT w="12700">
                      <a:solidFill>
                        <a:srgbClr val="EDEBE0"/>
                      </a:solidFill>
                      <a:prstDash val="solid"/>
                    </a:lnT>
                  </a:tcPr>
                </a:tc>
                <a:tc hMerge="1">
                  <a:txBody>
                    <a:bodyPr/>
                    <a:lstStyle/>
                    <a:p>
                      <a:endParaRPr/>
                    </a:p>
                  </a:txBody>
                  <a:tcPr marL="0" marR="0" marT="0" marB="0"/>
                </a:tc>
                <a:tc hMerge="1">
                  <a:txBody>
                    <a:bodyPr/>
                    <a:lstStyle/>
                    <a:p>
                      <a:endParaRPr/>
                    </a:p>
                  </a:txBody>
                  <a:tcPr marL="0" marR="0" marT="0" marB="0"/>
                </a:tc>
                <a:tc rowSpan="2">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L w="12700">
                      <a:solidFill>
                        <a:srgbClr val="EDEBE0"/>
                      </a:solidFill>
                      <a:prstDash val="solid"/>
                    </a:lnL>
                    <a:lnT w="12700">
                      <a:solidFill>
                        <a:srgbClr val="EDEBE0"/>
                      </a:solidFill>
                      <a:prstDash val="solid"/>
                    </a:lnT>
                  </a:tcPr>
                </a:tc>
                <a:extLst>
                  <a:ext uri="{0D108BD9-81ED-4DB2-BD59-A6C34878D82A}">
                    <a16:rowId xmlns:a16="http://schemas.microsoft.com/office/drawing/2014/main" val="10001"/>
                  </a:ext>
                </a:extLst>
              </a:tr>
              <a:tr h="573443">
                <a:tc vMerge="1">
                  <a:txBody>
                    <a:bodyPr/>
                    <a:lstStyle/>
                    <a:p>
                      <a:endParaRPr/>
                    </a:p>
                  </a:txBody>
                  <a:tcPr marL="0" marR="0" marT="0" marB="0">
                    <a:lnL w="12700">
                      <a:solidFill>
                        <a:srgbClr val="EDEBE0"/>
                      </a:solidFill>
                      <a:prstDash val="solid"/>
                    </a:lnL>
                    <a:lnT w="12700">
                      <a:solidFill>
                        <a:srgbClr val="EDEBE0"/>
                      </a:solidFill>
                      <a:prstDash val="solid"/>
                    </a:lnT>
                    <a:lnB w="12700">
                      <a:solidFill>
                        <a:srgbClr val="EDEBE0"/>
                      </a:solidFill>
                      <a:prstDash val="solid"/>
                    </a:lnB>
                    <a:solidFill>
                      <a:srgbClr val="007985"/>
                    </a:solidFill>
                  </a:tcPr>
                </a:tc>
                <a:tc gridSpan="3">
                  <a:txBody>
                    <a:bodyPr/>
                    <a:lstStyle/>
                    <a:p>
                      <a:pPr marL="2138045" marR="116839" indent="14604" algn="r">
                        <a:lnSpc>
                          <a:spcPct val="100000"/>
                        </a:lnSpc>
                        <a:spcBef>
                          <a:spcPts val="720"/>
                        </a:spcBef>
                      </a:pPr>
                      <a:r>
                        <a:rPr sz="800" spc="-10">
                          <a:latin typeface="Arial" panose="020B0604020202020204" pitchFamily="34" charset="0"/>
                          <a:cs typeface="Arial" panose="020B0604020202020204" pitchFamily="34" charset="0"/>
                        </a:rPr>
                        <a:t>Practicing Physicians</a:t>
                      </a:r>
                      <a:endParaRPr sz="800">
                        <a:latin typeface="Arial" panose="020B0604020202020204" pitchFamily="34" charset="0"/>
                        <a:cs typeface="Arial" panose="020B0604020202020204" pitchFamily="34" charset="0"/>
                      </a:endParaRPr>
                    </a:p>
                  </a:txBody>
                  <a:tcPr marL="0" marR="0" marT="91345" marB="0">
                    <a:lnB w="12700">
                      <a:solidFill>
                        <a:srgbClr val="EDEBE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L="105410" marR="66040" indent="12065">
                        <a:lnSpc>
                          <a:spcPct val="100000"/>
                        </a:lnSpc>
                        <a:spcBef>
                          <a:spcPts val="720"/>
                        </a:spcBef>
                      </a:pPr>
                      <a:r>
                        <a:rPr sz="800">
                          <a:latin typeface="Arial" panose="020B0604020202020204" pitchFamily="34" charset="0"/>
                          <a:cs typeface="Arial" panose="020B0604020202020204" pitchFamily="34" charset="0"/>
                        </a:rPr>
                        <a:t>Practicing</a:t>
                      </a:r>
                      <a:r>
                        <a:rPr sz="800" spc="-20">
                          <a:latin typeface="Arial" panose="020B0604020202020204" pitchFamily="34" charset="0"/>
                          <a:cs typeface="Arial" panose="020B0604020202020204" pitchFamily="34" charset="0"/>
                        </a:rPr>
                        <a:t> </a:t>
                      </a:r>
                      <a:r>
                        <a:rPr sz="800">
                          <a:latin typeface="Arial" panose="020B0604020202020204" pitchFamily="34" charset="0"/>
                          <a:cs typeface="Arial" panose="020B0604020202020204" pitchFamily="34" charset="0"/>
                        </a:rPr>
                        <a:t>in</a:t>
                      </a:r>
                      <a:r>
                        <a:rPr sz="800" spc="-10">
                          <a:latin typeface="Arial" panose="020B0604020202020204" pitchFamily="34" charset="0"/>
                          <a:cs typeface="Arial" panose="020B0604020202020204" pitchFamily="34" charset="0"/>
                        </a:rPr>
                        <a:t> </a:t>
                      </a:r>
                      <a:r>
                        <a:rPr sz="800">
                          <a:latin typeface="Arial" panose="020B0604020202020204" pitchFamily="34" charset="0"/>
                          <a:cs typeface="Arial" panose="020B0604020202020204" pitchFamily="34" charset="0"/>
                        </a:rPr>
                        <a:t>NM</a:t>
                      </a:r>
                      <a:r>
                        <a:rPr sz="800" spc="-10">
                          <a:latin typeface="Arial" panose="020B0604020202020204" pitchFamily="34" charset="0"/>
                          <a:cs typeface="Arial" panose="020B0604020202020204" pitchFamily="34" charset="0"/>
                        </a:rPr>
                        <a:t> </a:t>
                      </a:r>
                      <a:r>
                        <a:rPr sz="800" spc="-25">
                          <a:latin typeface="Arial" panose="020B0604020202020204" pitchFamily="34" charset="0"/>
                          <a:cs typeface="Arial" panose="020B0604020202020204" pitchFamily="34" charset="0"/>
                        </a:rPr>
                        <a:t>in </a:t>
                      </a:r>
                      <a:r>
                        <a:rPr sz="800">
                          <a:latin typeface="Arial" panose="020B0604020202020204" pitchFamily="34" charset="0"/>
                          <a:cs typeface="Arial" panose="020B0604020202020204" pitchFamily="34" charset="0"/>
                        </a:rPr>
                        <a:t>10</a:t>
                      </a:r>
                      <a:r>
                        <a:rPr sz="800" spc="-15">
                          <a:latin typeface="Arial" panose="020B0604020202020204" pitchFamily="34" charset="0"/>
                          <a:cs typeface="Arial" panose="020B0604020202020204" pitchFamily="34" charset="0"/>
                        </a:rPr>
                        <a:t> </a:t>
                      </a:r>
                      <a:r>
                        <a:rPr sz="800">
                          <a:latin typeface="Arial" panose="020B0604020202020204" pitchFamily="34" charset="0"/>
                          <a:cs typeface="Arial" panose="020B0604020202020204" pitchFamily="34" charset="0"/>
                        </a:rPr>
                        <a:t>Different</a:t>
                      </a:r>
                      <a:r>
                        <a:rPr sz="800" spc="-25">
                          <a:latin typeface="Arial" panose="020B0604020202020204" pitchFamily="34" charset="0"/>
                          <a:cs typeface="Arial" panose="020B0604020202020204" pitchFamily="34" charset="0"/>
                        </a:rPr>
                        <a:t> </a:t>
                      </a:r>
                      <a:r>
                        <a:rPr sz="800" spc="-10">
                          <a:latin typeface="Arial" panose="020B0604020202020204" pitchFamily="34" charset="0"/>
                          <a:cs typeface="Arial" panose="020B0604020202020204" pitchFamily="34" charset="0"/>
                        </a:rPr>
                        <a:t>Towns</a:t>
                      </a:r>
                      <a:endParaRPr sz="800">
                        <a:latin typeface="Arial" panose="020B0604020202020204" pitchFamily="34" charset="0"/>
                        <a:cs typeface="Arial" panose="020B0604020202020204" pitchFamily="34" charset="0"/>
                      </a:endParaRPr>
                    </a:p>
                  </a:txBody>
                  <a:tcPr marL="0" marR="0" marT="91345" marB="0">
                    <a:lnB w="12700">
                      <a:solidFill>
                        <a:srgbClr val="EDEBE0"/>
                      </a:solidFill>
                      <a:prstDash val="solid"/>
                    </a:lnB>
                  </a:tcPr>
                </a:tc>
                <a:tc>
                  <a:txBody>
                    <a:bodyPr/>
                    <a:lstStyle/>
                    <a:p>
                      <a:pPr marL="172085" marR="63500" algn="ctr">
                        <a:lnSpc>
                          <a:spcPct val="100000"/>
                        </a:lnSpc>
                        <a:spcBef>
                          <a:spcPts val="720"/>
                        </a:spcBef>
                      </a:pPr>
                      <a:r>
                        <a:rPr sz="800">
                          <a:latin typeface="Arial" panose="020B0604020202020204" pitchFamily="34" charset="0"/>
                          <a:cs typeface="Arial" panose="020B0604020202020204" pitchFamily="34" charset="0"/>
                        </a:rPr>
                        <a:t>Doctors</a:t>
                      </a:r>
                      <a:r>
                        <a:rPr sz="800" spc="-45">
                          <a:latin typeface="Arial" panose="020B0604020202020204" pitchFamily="34" charset="0"/>
                          <a:cs typeface="Arial" panose="020B0604020202020204" pitchFamily="34" charset="0"/>
                        </a:rPr>
                        <a:t> </a:t>
                      </a:r>
                      <a:r>
                        <a:rPr sz="800" spc="-10">
                          <a:latin typeface="Arial" panose="020B0604020202020204" pitchFamily="34" charset="0"/>
                          <a:cs typeface="Arial" panose="020B0604020202020204" pitchFamily="34" charset="0"/>
                        </a:rPr>
                        <a:t>Working </a:t>
                      </a:r>
                      <a:r>
                        <a:rPr sz="800">
                          <a:latin typeface="Arial" panose="020B0604020202020204" pitchFamily="34" charset="0"/>
                          <a:cs typeface="Arial" panose="020B0604020202020204" pitchFamily="34" charset="0"/>
                        </a:rPr>
                        <a:t>in</a:t>
                      </a:r>
                      <a:r>
                        <a:rPr sz="800" spc="-5">
                          <a:latin typeface="Arial" panose="020B0604020202020204" pitchFamily="34" charset="0"/>
                          <a:cs typeface="Arial" panose="020B0604020202020204" pitchFamily="34" charset="0"/>
                        </a:rPr>
                        <a:t> </a:t>
                      </a:r>
                      <a:r>
                        <a:rPr sz="800" spc="-10">
                          <a:latin typeface="Arial" panose="020B0604020202020204" pitchFamily="34" charset="0"/>
                          <a:cs typeface="Arial" panose="020B0604020202020204" pitchFamily="34" charset="0"/>
                        </a:rPr>
                        <a:t>Their Hometowns</a:t>
                      </a:r>
                      <a:endParaRPr sz="800">
                        <a:latin typeface="Arial" panose="020B0604020202020204" pitchFamily="34" charset="0"/>
                        <a:cs typeface="Arial" panose="020B0604020202020204" pitchFamily="34" charset="0"/>
                      </a:endParaRPr>
                    </a:p>
                  </a:txBody>
                  <a:tcPr marL="0" marR="0" marT="91345" marB="0">
                    <a:lnB w="12700">
                      <a:solidFill>
                        <a:srgbClr val="EDEBE0"/>
                      </a:solidFill>
                      <a:prstDash val="solid"/>
                    </a:lnB>
                  </a:tcPr>
                </a:tc>
                <a:tc>
                  <a:txBody>
                    <a:bodyPr/>
                    <a:lstStyle/>
                    <a:p>
                      <a:pPr marL="158115" marR="50165" indent="635" algn="ctr">
                        <a:lnSpc>
                          <a:spcPct val="100000"/>
                        </a:lnSpc>
                        <a:spcBef>
                          <a:spcPts val="580"/>
                        </a:spcBef>
                      </a:pPr>
                      <a:r>
                        <a:rPr sz="800">
                          <a:latin typeface="Arial" panose="020B0604020202020204" pitchFamily="34" charset="0"/>
                          <a:cs typeface="Arial" panose="020B0604020202020204" pitchFamily="34" charset="0"/>
                        </a:rPr>
                        <a:t>From</a:t>
                      </a:r>
                      <a:r>
                        <a:rPr sz="800" spc="-20">
                          <a:latin typeface="Arial" panose="020B0604020202020204" pitchFamily="34" charset="0"/>
                          <a:cs typeface="Arial" panose="020B0604020202020204" pitchFamily="34" charset="0"/>
                        </a:rPr>
                        <a:t> </a:t>
                      </a:r>
                      <a:r>
                        <a:rPr sz="800" spc="-10">
                          <a:latin typeface="Arial" panose="020B0604020202020204" pitchFamily="34" charset="0"/>
                          <a:cs typeface="Arial" panose="020B0604020202020204" pitchFamily="34" charset="0"/>
                        </a:rPr>
                        <a:t>Minority Groups Underrepresented </a:t>
                      </a:r>
                      <a:r>
                        <a:rPr sz="800">
                          <a:latin typeface="Arial" panose="020B0604020202020204" pitchFamily="34" charset="0"/>
                          <a:cs typeface="Arial" panose="020B0604020202020204" pitchFamily="34" charset="0"/>
                        </a:rPr>
                        <a:t>in</a:t>
                      </a:r>
                      <a:r>
                        <a:rPr sz="800" spc="-5">
                          <a:latin typeface="Arial" panose="020B0604020202020204" pitchFamily="34" charset="0"/>
                          <a:cs typeface="Arial" panose="020B0604020202020204" pitchFamily="34" charset="0"/>
                        </a:rPr>
                        <a:t> </a:t>
                      </a:r>
                      <a:r>
                        <a:rPr sz="800" spc="-10">
                          <a:latin typeface="Arial" panose="020B0604020202020204" pitchFamily="34" charset="0"/>
                          <a:cs typeface="Arial" panose="020B0604020202020204" pitchFamily="34" charset="0"/>
                        </a:rPr>
                        <a:t>Medicine</a:t>
                      </a:r>
                      <a:endParaRPr sz="800">
                        <a:latin typeface="Arial" panose="020B0604020202020204" pitchFamily="34" charset="0"/>
                        <a:cs typeface="Arial" panose="020B0604020202020204" pitchFamily="34" charset="0"/>
                      </a:endParaRPr>
                    </a:p>
                  </a:txBody>
                  <a:tcPr marL="0" marR="0" marT="73583" marB="0">
                    <a:lnB w="12700">
                      <a:solidFill>
                        <a:srgbClr val="EDEBE0"/>
                      </a:solidFill>
                      <a:prstDash val="solid"/>
                    </a:lnB>
                  </a:tcPr>
                </a:tc>
                <a:tc gridSpan="3">
                  <a:txBody>
                    <a:bodyPr/>
                    <a:lstStyle/>
                    <a:p>
                      <a:pPr marL="58419" marR="631190" algn="ctr">
                        <a:lnSpc>
                          <a:spcPct val="100000"/>
                        </a:lnSpc>
                        <a:spcBef>
                          <a:spcPts val="680"/>
                        </a:spcBef>
                      </a:pPr>
                      <a:r>
                        <a:rPr sz="800">
                          <a:latin typeface="Arial" panose="020B0604020202020204" pitchFamily="34" charset="0"/>
                          <a:cs typeface="Arial" panose="020B0604020202020204" pitchFamily="34" charset="0"/>
                        </a:rPr>
                        <a:t>Practicing</a:t>
                      </a:r>
                      <a:r>
                        <a:rPr sz="800" spc="-40">
                          <a:latin typeface="Arial" panose="020B0604020202020204" pitchFamily="34" charset="0"/>
                          <a:cs typeface="Arial" panose="020B0604020202020204" pitchFamily="34" charset="0"/>
                        </a:rPr>
                        <a:t> </a:t>
                      </a:r>
                      <a:r>
                        <a:rPr sz="800" spc="-10">
                          <a:latin typeface="Arial" panose="020B0604020202020204" pitchFamily="34" charset="0"/>
                          <a:cs typeface="Arial" panose="020B0604020202020204" pitchFamily="34" charset="0"/>
                        </a:rPr>
                        <a:t>Alumni </a:t>
                      </a:r>
                      <a:r>
                        <a:rPr sz="800">
                          <a:latin typeface="Arial" panose="020B0604020202020204" pitchFamily="34" charset="0"/>
                          <a:cs typeface="Arial" panose="020B0604020202020204" pitchFamily="34" charset="0"/>
                        </a:rPr>
                        <a:t>are</a:t>
                      </a:r>
                      <a:r>
                        <a:rPr sz="800" spc="-30">
                          <a:latin typeface="Arial" panose="020B0604020202020204" pitchFamily="34" charset="0"/>
                          <a:cs typeface="Arial" panose="020B0604020202020204" pitchFamily="34" charset="0"/>
                        </a:rPr>
                        <a:t> </a:t>
                      </a:r>
                      <a:r>
                        <a:rPr sz="800">
                          <a:latin typeface="Arial" panose="020B0604020202020204" pitchFamily="34" charset="0"/>
                          <a:cs typeface="Arial" panose="020B0604020202020204" pitchFamily="34" charset="0"/>
                        </a:rPr>
                        <a:t>in</a:t>
                      </a:r>
                      <a:r>
                        <a:rPr sz="800" spc="20">
                          <a:latin typeface="Arial" panose="020B0604020202020204" pitchFamily="34" charset="0"/>
                          <a:cs typeface="Arial" panose="020B0604020202020204" pitchFamily="34" charset="0"/>
                        </a:rPr>
                        <a:t> </a:t>
                      </a:r>
                      <a:r>
                        <a:rPr sz="800" spc="-10">
                          <a:latin typeface="Arial" panose="020B0604020202020204" pitchFamily="34" charset="0"/>
                          <a:cs typeface="Arial" panose="020B0604020202020204" pitchFamily="34" charset="0"/>
                        </a:rPr>
                        <a:t>Primary </a:t>
                      </a:r>
                      <a:r>
                        <a:rPr sz="800" spc="-20">
                          <a:latin typeface="Arial" panose="020B0604020202020204" pitchFamily="34" charset="0"/>
                          <a:cs typeface="Arial" panose="020B0604020202020204" pitchFamily="34" charset="0"/>
                        </a:rPr>
                        <a:t>Care</a:t>
                      </a:r>
                      <a:endParaRPr sz="800">
                        <a:latin typeface="Arial" panose="020B0604020202020204" pitchFamily="34" charset="0"/>
                        <a:cs typeface="Arial" panose="020B0604020202020204" pitchFamily="34" charset="0"/>
                      </a:endParaRPr>
                    </a:p>
                  </a:txBody>
                  <a:tcPr marL="0" marR="0" marT="86270" marB="0">
                    <a:lnR w="12700">
                      <a:solidFill>
                        <a:srgbClr val="EDEBE0"/>
                      </a:solidFill>
                      <a:prstDash val="solid"/>
                    </a:lnR>
                    <a:lnB w="12700">
                      <a:solidFill>
                        <a:srgbClr val="EDEBE0"/>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EDEBE0"/>
                      </a:solidFill>
                      <a:prstDash val="solid"/>
                    </a:lnL>
                    <a:lnT w="12700">
                      <a:solidFill>
                        <a:srgbClr val="EDEBE0"/>
                      </a:solidFill>
                      <a:prstDash val="solid"/>
                    </a:lnT>
                  </a:tcPr>
                </a:tc>
                <a:extLst>
                  <a:ext uri="{0D108BD9-81ED-4DB2-BD59-A6C34878D82A}">
                    <a16:rowId xmlns:a16="http://schemas.microsoft.com/office/drawing/2014/main" val="10002"/>
                  </a:ext>
                </a:extLst>
              </a:tr>
            </a:tbl>
          </a:graphicData>
        </a:graphic>
      </p:graphicFrame>
      <p:sp>
        <p:nvSpPr>
          <p:cNvPr id="3" name="object 3"/>
          <p:cNvSpPr txBox="1">
            <a:spLocks noGrp="1"/>
          </p:cNvSpPr>
          <p:nvPr>
            <p:ph type="title" idx="4294967295"/>
          </p:nvPr>
        </p:nvSpPr>
        <p:spPr>
          <a:xfrm>
            <a:off x="200335" y="111981"/>
            <a:ext cx="5454650" cy="509588"/>
          </a:xfrm>
          <a:prstGeom prst="rect">
            <a:avLst/>
          </a:prstGeom>
        </p:spPr>
        <p:txBody>
          <a:bodyPr vert="horz" wrap="square" lIns="0" tIns="12687" rIns="0" bIns="0" rtlCol="0">
            <a:spAutoFit/>
          </a:bodyPr>
          <a:lstStyle/>
          <a:p>
            <a:pPr marL="12687">
              <a:spcBef>
                <a:spcPts val="100"/>
              </a:spcBef>
            </a:pPr>
            <a:r>
              <a:rPr sz="3596" spc="0" dirty="0">
                <a:solidFill>
                  <a:srgbClr val="C00000"/>
                </a:solidFill>
                <a:latin typeface="Arial" panose="020B0604020202020204" pitchFamily="34" charset="0"/>
                <a:cs typeface="Arial" panose="020B0604020202020204" pitchFamily="34" charset="0"/>
              </a:rPr>
              <a:t>Healthcare Pathways</a:t>
            </a:r>
            <a:endParaRPr sz="3596" spc="0" dirty="0">
              <a:latin typeface="Arial" panose="020B0604020202020204" pitchFamily="34" charset="0"/>
              <a:cs typeface="Arial" panose="020B0604020202020204" pitchFamily="34" charset="0"/>
            </a:endParaRPr>
          </a:p>
        </p:txBody>
      </p:sp>
      <p:sp>
        <p:nvSpPr>
          <p:cNvPr id="4" name="object 4"/>
          <p:cNvSpPr txBox="1"/>
          <p:nvPr/>
        </p:nvSpPr>
        <p:spPr>
          <a:xfrm>
            <a:off x="200335" y="620620"/>
            <a:ext cx="6486753" cy="1008599"/>
          </a:xfrm>
          <a:prstGeom prst="rect">
            <a:avLst/>
          </a:prstGeom>
        </p:spPr>
        <p:txBody>
          <a:bodyPr vert="horz" wrap="square" lIns="0" tIns="13321" rIns="0" bIns="0" rtlCol="0">
            <a:spAutoFit/>
          </a:bodyPr>
          <a:lstStyle/>
          <a:p>
            <a:pPr marL="12687" marR="0" lvl="0" indent="0" algn="l" defTabSz="913486" rtl="0" eaLnBrk="1" fontAlgn="auto" latinLnBrk="0" hangingPunct="1">
              <a:lnSpc>
                <a:spcPct val="100000"/>
              </a:lnSpc>
              <a:spcBef>
                <a:spcPts val="105"/>
              </a:spcBef>
              <a:spcAft>
                <a:spcPts val="0"/>
              </a:spcAft>
              <a:buClrTx/>
              <a:buSzTx/>
              <a:buFontTx/>
              <a:buNone/>
              <a:tabLst/>
              <a:defRPr/>
            </a:pPr>
            <a:r>
              <a:rPr kumimoji="0" sz="1998" b="1" i="0" u="none" strike="noStrike" kern="1200" cap="none" spc="0" normalizeH="0" baseline="0" noProof="0">
                <a:ln>
                  <a:noFill/>
                </a:ln>
                <a:solidFill>
                  <a:srgbClr val="007985"/>
                </a:solidFill>
                <a:effectLst/>
                <a:uLnTx/>
                <a:uFillTx/>
                <a:latin typeface="Arial" panose="020B0604020202020204" pitchFamily="34" charset="0"/>
                <a:ea typeface="+mn-ea"/>
                <a:cs typeface="Arial" panose="020B0604020202020204" pitchFamily="34" charset="0"/>
              </a:rPr>
              <a:t>Communities to Careers and BA/MD Program</a:t>
            </a:r>
            <a:endParaRPr kumimoji="0" sz="199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2687" marR="0" lvl="0" indent="0" algn="l" defTabSz="913486" rtl="0" eaLnBrk="1" fontAlgn="auto" latinLnBrk="0" hangingPunct="1">
              <a:lnSpc>
                <a:spcPct val="100000"/>
              </a:lnSpc>
              <a:spcBef>
                <a:spcPts val="0"/>
              </a:spcBef>
              <a:spcAft>
                <a:spcPts val="0"/>
              </a:spcAft>
              <a:buClrTx/>
              <a:buSzTx/>
              <a:buFontTx/>
              <a:buNone/>
              <a:tabLst/>
              <a:defRPr/>
            </a:pPr>
            <a:r>
              <a:rPr kumimoji="0" sz="1998" b="0" i="1" u="none" strike="noStrike" kern="1200" cap="none" spc="0" normalizeH="0" baseline="0" noProof="0">
                <a:ln>
                  <a:noFill/>
                </a:ln>
                <a:solidFill>
                  <a:srgbClr val="007985"/>
                </a:solidFill>
                <a:effectLst/>
                <a:uLnTx/>
                <a:uFillTx/>
                <a:latin typeface="Arial" panose="020B0604020202020204" pitchFamily="34" charset="0"/>
                <a:ea typeface="+mn-ea"/>
                <a:cs typeface="Arial" panose="020B0604020202020204" pitchFamily="34" charset="0"/>
              </a:rPr>
              <a:t>Growing Our Own </a:t>
            </a:r>
            <a:r>
              <a:rPr kumimoji="0" sz="1998" b="0" i="0" u="none" strike="noStrike" kern="1200" cap="none" spc="0" normalizeH="0" baseline="0" noProof="0">
                <a:ln>
                  <a:noFill/>
                </a:ln>
                <a:solidFill>
                  <a:srgbClr val="007985"/>
                </a:solidFill>
                <a:effectLst/>
                <a:uLnTx/>
                <a:uFillTx/>
                <a:latin typeface="Arial" panose="020B0604020202020204" pitchFamily="34" charset="0"/>
                <a:ea typeface="+mn-ea"/>
                <a:cs typeface="Arial" panose="020B0604020202020204" pitchFamily="34" charset="0"/>
              </a:rPr>
              <a:t>Diverse Health Care Workforce</a:t>
            </a:r>
            <a:endParaRPr kumimoji="0" sz="199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3182" marR="0" lvl="0" indent="0" algn="l" defTabSz="913486" rtl="0" eaLnBrk="1" fontAlgn="auto" latinLnBrk="0" hangingPunct="1">
              <a:lnSpc>
                <a:spcPct val="100000"/>
              </a:lnSpc>
              <a:spcBef>
                <a:spcPts val="1618"/>
              </a:spcBef>
              <a:spcAft>
                <a:spcPts val="0"/>
              </a:spcAft>
              <a:buClrTx/>
              <a:buSzTx/>
              <a:buFontTx/>
              <a:buNone/>
              <a:tabLst/>
              <a:defRPr/>
            </a:pPr>
            <a:r>
              <a:rPr kumimoji="0" sz="1099" b="1" i="1"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Facts and Figures</a:t>
            </a:r>
            <a:endParaRPr kumimoji="0" sz="10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object 5"/>
          <p:cNvSpPr txBox="1"/>
          <p:nvPr/>
        </p:nvSpPr>
        <p:spPr>
          <a:xfrm>
            <a:off x="477453" y="4284862"/>
            <a:ext cx="4266326" cy="874072"/>
          </a:xfrm>
          <a:prstGeom prst="rect">
            <a:avLst/>
          </a:prstGeom>
        </p:spPr>
        <p:txBody>
          <a:bodyPr vert="horz" wrap="square" lIns="0" tIns="12687" rIns="0" bIns="0" rtlCol="0">
            <a:spAutoFit/>
          </a:bodyPr>
          <a:lstStyle/>
          <a:p>
            <a:pPr marL="298786" marR="372372" lvl="0" indent="-286733" algn="l" defTabSz="913486" rtl="0" eaLnBrk="1" fontAlgn="auto" latinLnBrk="0" hangingPunct="1">
              <a:lnSpc>
                <a:spcPct val="100000"/>
              </a:lnSpc>
              <a:spcBef>
                <a:spcPts val="100"/>
              </a:spcBef>
              <a:spcAft>
                <a:spcPts val="0"/>
              </a:spcAft>
              <a:buClr>
                <a:srgbClr val="007985"/>
              </a:buClr>
              <a:buSzTx/>
              <a:buFont typeface="Arial"/>
              <a:buChar char="•"/>
              <a:tabLst>
                <a:tab pos="298786" algn="l"/>
              </a:tabLst>
              <a:defRPr/>
            </a:pP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Increasing</a:t>
            </a:r>
            <a:r>
              <a:rPr kumimoji="0" sz="1399" b="0" i="0" u="none" strike="noStrike" kern="1200" cap="none" spc="-5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Access</a:t>
            </a:r>
            <a:r>
              <a:rPr kumimoji="0" sz="1399" b="0" i="0" u="none" strike="noStrike" kern="1200" cap="none" spc="-4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a:t>
            </a:r>
            <a:r>
              <a:rPr kumimoji="0" sz="1399"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Health</a:t>
            </a:r>
            <a:r>
              <a:rPr kumimoji="0" sz="1399" b="0" i="0" u="none" strike="noStrike" kern="1200" cap="none" spc="-3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1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Career Pathways</a:t>
            </a:r>
            <a:endPar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98786" marR="5075" lvl="0" indent="-286733" algn="l" defTabSz="913486" rtl="0" eaLnBrk="1" fontAlgn="auto" latinLnBrk="0" hangingPunct="1">
              <a:lnSpc>
                <a:spcPct val="100000"/>
              </a:lnSpc>
              <a:spcBef>
                <a:spcPts val="5"/>
              </a:spcBef>
              <a:spcAft>
                <a:spcPts val="0"/>
              </a:spcAft>
              <a:buClr>
                <a:srgbClr val="007985"/>
              </a:buClr>
              <a:buSzTx/>
              <a:buFont typeface="Arial"/>
              <a:buChar char="•"/>
              <a:tabLst>
                <a:tab pos="298786" algn="l"/>
              </a:tabLst>
              <a:defRPr/>
            </a:pP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Centering</a:t>
            </a:r>
            <a:r>
              <a:rPr kumimoji="0" sz="1399" b="0" i="0" u="none" strike="noStrike" kern="1200" cap="none" spc="-5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Identity</a:t>
            </a:r>
            <a:r>
              <a:rPr kumimoji="0" sz="1399" b="0" i="0" u="none" strike="noStrike" kern="1200" cap="none" spc="-3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&amp;</a:t>
            </a:r>
            <a:r>
              <a:rPr kumimoji="0" sz="1399" b="0" i="0" u="none" strike="noStrike" kern="1200" cap="none" spc="-4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1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Cultural/Linguistic Strengths</a:t>
            </a:r>
            <a:endPar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98786" marR="215050" lvl="0" indent="-286733" algn="l" defTabSz="913486" rtl="0" eaLnBrk="1" fontAlgn="auto" latinLnBrk="0" hangingPunct="1">
              <a:lnSpc>
                <a:spcPct val="100000"/>
              </a:lnSpc>
              <a:spcBef>
                <a:spcPts val="0"/>
              </a:spcBef>
              <a:spcAft>
                <a:spcPts val="0"/>
              </a:spcAft>
              <a:buClr>
                <a:srgbClr val="007985"/>
              </a:buClr>
              <a:buSzTx/>
              <a:buFont typeface="Arial"/>
              <a:buChar char="•"/>
              <a:tabLst>
                <a:tab pos="298786" algn="l"/>
              </a:tabLst>
              <a:defRPr/>
            </a:pP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Improving</a:t>
            </a:r>
            <a:r>
              <a:rPr kumimoji="0" sz="1399" b="0" i="0" u="none" strike="noStrike" kern="1200" cap="none" spc="-7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Distribution</a:t>
            </a:r>
            <a:r>
              <a:rPr kumimoji="0" sz="1399" b="0" i="0" u="none" strike="noStrike" kern="1200" cap="none" spc="-7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&amp;</a:t>
            </a:r>
            <a:r>
              <a:rPr kumimoji="0" sz="1399" b="0" i="0" u="none" strike="noStrike" kern="1200" cap="none" spc="-4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Diversity</a:t>
            </a:r>
            <a:r>
              <a:rPr kumimoji="0" sz="1399" b="0" i="0" u="none" strike="noStrike" kern="1200" cap="none" spc="-8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2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 the</a:t>
            </a:r>
            <a:endPar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98786" marR="0" lvl="0" indent="0" algn="l" defTabSz="913486" rtl="0" eaLnBrk="1" fontAlgn="auto" latinLnBrk="0" hangingPunct="1">
              <a:lnSpc>
                <a:spcPct val="100000"/>
              </a:lnSpc>
              <a:spcBef>
                <a:spcPts val="0"/>
              </a:spcBef>
              <a:spcAft>
                <a:spcPts val="0"/>
              </a:spcAft>
              <a:buClrTx/>
              <a:buSzTx/>
              <a:buFontTx/>
              <a:buNone/>
              <a:tabLst/>
              <a:defRPr/>
            </a:pPr>
            <a:r>
              <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Healthcare</a:t>
            </a:r>
            <a:r>
              <a:rPr kumimoji="0" sz="1399" b="0" i="0" u="none" strike="noStrike" kern="1200" cap="none" spc="-7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sz="1399" b="0" i="0" u="none" strike="noStrike" kern="1200" cap="none" spc="-1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Workforce</a:t>
            </a:r>
            <a:endParaRPr kumimoji="0" sz="13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object 6"/>
          <p:cNvSpPr txBox="1"/>
          <p:nvPr/>
        </p:nvSpPr>
        <p:spPr>
          <a:xfrm>
            <a:off x="7161690" y="4252981"/>
            <a:ext cx="4706797" cy="1274983"/>
          </a:xfrm>
          <a:prstGeom prst="rect">
            <a:avLst/>
          </a:prstGeom>
          <a:solidFill>
            <a:srgbClr val="EDEBE0"/>
          </a:solidFill>
        </p:spPr>
        <p:txBody>
          <a:bodyPr vert="horz" wrap="square" lIns="0" tIns="166197" rIns="0" bIns="0" rtlCol="0">
            <a:spAutoFit/>
          </a:bodyPr>
          <a:lstStyle/>
          <a:p>
            <a:pPr marL="171913" marR="161763" lvl="0" indent="0" algn="l" defTabSz="913486" rtl="0" eaLnBrk="1" fontAlgn="auto" latinLnBrk="0" hangingPunct="1">
              <a:lnSpc>
                <a:spcPct val="100000"/>
              </a:lnSpc>
              <a:spcBef>
                <a:spcPts val="1309"/>
              </a:spcBef>
              <a:spcAft>
                <a:spcPts val="0"/>
              </a:spcAft>
              <a:buClrTx/>
              <a:buSzTx/>
              <a:buFontTx/>
              <a:buNone/>
              <a:tabLst/>
              <a:defRPr/>
            </a:pPr>
            <a:r>
              <a:rPr kumimoji="0" sz="1399" b="1" i="0" u="none" strike="noStrike" kern="1200" cap="none" spc="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To</a:t>
            </a:r>
            <a:r>
              <a:rPr kumimoji="0" sz="1399" b="1" i="0" u="none" strike="noStrike" kern="1200" cap="none" spc="-85" normalizeH="0" baseline="0" noProof="0">
                <a:ln>
                  <a:noFill/>
                </a:ln>
                <a:solidFill>
                  <a:srgbClr val="B90B2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5" normalizeH="0" baseline="0" noProof="0">
                <a:ln>
                  <a:noFill/>
                </a:ln>
                <a:solidFill>
                  <a:srgbClr val="B90B2E"/>
                </a:solidFill>
                <a:effectLst/>
                <a:uLnTx/>
                <a:uFillTx/>
                <a:latin typeface="Arial" panose="020B0604020202020204" pitchFamily="34" charset="0"/>
                <a:ea typeface="+mn-ea"/>
                <a:cs typeface="Arial" panose="020B0604020202020204" pitchFamily="34" charset="0"/>
              </a:rPr>
              <a:t>improve</a:t>
            </a:r>
            <a:r>
              <a:rPr kumimoji="0" sz="1399" b="1" i="0" u="none" strike="noStrike" kern="1200" cap="none" spc="-9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1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the</a:t>
            </a:r>
            <a:r>
              <a:rPr kumimoji="0" sz="1399" b="1" i="0" u="none" strike="noStrike" kern="1200" cap="none" spc="-65" normalizeH="0" baseline="0" noProof="0">
                <a:ln>
                  <a:noFill/>
                </a:ln>
                <a:solidFill>
                  <a:srgbClr val="B90B2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5" normalizeH="0" baseline="0" noProof="0">
                <a:ln>
                  <a:noFill/>
                </a:ln>
                <a:solidFill>
                  <a:srgbClr val="B90B2E"/>
                </a:solidFill>
                <a:effectLst/>
                <a:uLnTx/>
                <a:uFillTx/>
                <a:latin typeface="Arial" panose="020B0604020202020204" pitchFamily="34" charset="0"/>
                <a:ea typeface="+mn-ea"/>
                <a:cs typeface="Arial" panose="020B0604020202020204" pitchFamily="34" charset="0"/>
              </a:rPr>
              <a:t>health</a:t>
            </a:r>
            <a:r>
              <a:rPr kumimoji="0" sz="1399" b="1" i="0" u="none" strike="noStrike" kern="1200" cap="none" spc="-9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1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and</a:t>
            </a:r>
            <a:r>
              <a:rPr kumimoji="0" sz="1399" b="1" i="0" u="none" strike="noStrike" kern="1200" cap="none" spc="-7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3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well-</a:t>
            </a:r>
            <a:r>
              <a:rPr kumimoji="0" sz="1399" b="1" i="0" u="none" strike="noStrike" kern="1200" cap="none" spc="-25" normalizeH="0" baseline="0" noProof="0">
                <a:ln>
                  <a:noFill/>
                </a:ln>
                <a:solidFill>
                  <a:srgbClr val="B90B2E"/>
                </a:solidFill>
                <a:effectLst/>
                <a:uLnTx/>
                <a:uFillTx/>
                <a:latin typeface="Arial" panose="020B0604020202020204" pitchFamily="34" charset="0"/>
                <a:ea typeface="+mn-ea"/>
                <a:cs typeface="Arial" panose="020B0604020202020204" pitchFamily="34" charset="0"/>
              </a:rPr>
              <a:t>being</a:t>
            </a:r>
            <a:r>
              <a:rPr kumimoji="0" sz="1399" b="1" i="0" u="none" strike="noStrike" kern="1200" cap="none" spc="-95" normalizeH="0" baseline="0" noProof="0">
                <a:ln>
                  <a:noFill/>
                </a:ln>
                <a:solidFill>
                  <a:srgbClr val="B90B2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of</a:t>
            </a:r>
            <a:r>
              <a:rPr kumimoji="0" sz="1399" b="1" i="0" u="none" strike="noStrike" kern="1200" cap="none" spc="-7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5" normalizeH="0" baseline="0" noProof="0">
                <a:ln>
                  <a:noFill/>
                </a:ln>
                <a:solidFill>
                  <a:srgbClr val="B90B2E"/>
                </a:solidFill>
                <a:effectLst/>
                <a:uLnTx/>
                <a:uFillTx/>
                <a:latin typeface="Arial" panose="020B0604020202020204" pitchFamily="34" charset="0"/>
                <a:ea typeface="+mn-ea"/>
                <a:cs typeface="Arial" panose="020B0604020202020204" pitchFamily="34" charset="0"/>
              </a:rPr>
              <a:t>New </a:t>
            </a:r>
            <a:r>
              <a:rPr kumimoji="0" sz="1399" b="1" i="0" u="none" strike="noStrike" kern="1200" cap="none" spc="-3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Mexicans:</a:t>
            </a:r>
            <a:r>
              <a:rPr kumimoji="0" sz="1399" b="1" i="0" u="none" strike="noStrike" kern="1200" cap="none" spc="-50" normalizeH="0" baseline="0" noProof="0">
                <a:ln>
                  <a:noFill/>
                </a:ln>
                <a:solidFill>
                  <a:srgbClr val="B90B2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30" normalizeH="0" baseline="0" noProof="0">
                <a:ln>
                  <a:noFill/>
                </a:ln>
                <a:solidFill>
                  <a:srgbClr val="6B6C6E"/>
                </a:solidFill>
                <a:effectLst/>
                <a:uLnTx/>
                <a:uFillTx/>
                <a:latin typeface="Arial" panose="020B0604020202020204" pitchFamily="34" charset="0"/>
                <a:ea typeface="+mn-ea"/>
                <a:cs typeface="Arial" panose="020B0604020202020204" pitchFamily="34" charset="0"/>
              </a:rPr>
              <a:t>Designed</a:t>
            </a:r>
            <a:r>
              <a:rPr kumimoji="0" sz="1399" b="1" i="0" u="none" strike="noStrike" kern="1200" cap="none" spc="-60" normalizeH="0" baseline="0" noProof="0">
                <a:ln>
                  <a:noFill/>
                </a:ln>
                <a:solidFill>
                  <a:srgbClr val="6B6C6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0" normalizeH="0" baseline="0" noProof="0">
                <a:ln>
                  <a:noFill/>
                </a:ln>
                <a:solidFill>
                  <a:srgbClr val="6B6C6E"/>
                </a:solidFill>
                <a:effectLst/>
                <a:uLnTx/>
                <a:uFillTx/>
                <a:latin typeface="Arial" panose="020B0604020202020204" pitchFamily="34" charset="0"/>
                <a:ea typeface="+mn-ea"/>
                <a:cs typeface="Arial" panose="020B0604020202020204" pitchFamily="34" charset="0"/>
              </a:rPr>
              <a:t>to</a:t>
            </a:r>
            <a:r>
              <a:rPr kumimoji="0" sz="1399" b="1" i="0" u="none" strike="noStrike" kern="1200" cap="none" spc="-85" normalizeH="0" baseline="0" noProof="0">
                <a:ln>
                  <a:noFill/>
                </a:ln>
                <a:solidFill>
                  <a:srgbClr val="6B6C6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35" normalizeH="0" baseline="0" noProof="0">
                <a:ln>
                  <a:noFill/>
                </a:ln>
                <a:solidFill>
                  <a:srgbClr val="6B6C6E"/>
                </a:solidFill>
                <a:effectLst/>
                <a:uLnTx/>
                <a:uFillTx/>
                <a:latin typeface="Arial" panose="020B0604020202020204" pitchFamily="34" charset="0"/>
                <a:ea typeface="+mn-ea"/>
                <a:cs typeface="Arial" panose="020B0604020202020204" pitchFamily="34" charset="0"/>
              </a:rPr>
              <a:t>address</a:t>
            </a:r>
            <a:r>
              <a:rPr kumimoji="0" sz="1399" b="1" i="0" u="none" strike="noStrike" kern="1200" cap="none" spc="-105" normalizeH="0" baseline="0" noProof="0">
                <a:ln>
                  <a:noFill/>
                </a:ln>
                <a:solidFill>
                  <a:srgbClr val="6B6C6E"/>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3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the</a:t>
            </a:r>
            <a:r>
              <a:rPr kumimoji="0" sz="1399" b="1" i="0" u="none" strike="noStrike" kern="1200" cap="none" spc="-95" normalizeH="0" baseline="0" noProof="0">
                <a:ln>
                  <a:noFill/>
                </a:ln>
                <a:solidFill>
                  <a:srgbClr val="62666A"/>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1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critical </a:t>
            </a:r>
            <a:r>
              <a:rPr kumimoji="0" sz="1399" b="1" i="0" u="none" strike="noStrike" kern="1200" cap="none" spc="-25" normalizeH="0" baseline="0" noProof="0">
                <a:ln>
                  <a:noFill/>
                </a:ln>
                <a:solidFill>
                  <a:srgbClr val="62666A"/>
                </a:solidFill>
                <a:effectLst/>
                <a:uLnTx/>
                <a:uFillTx/>
                <a:latin typeface="Arial" panose="020B0604020202020204" pitchFamily="34" charset="0"/>
                <a:ea typeface="+mn-ea"/>
                <a:cs typeface="Arial" panose="020B0604020202020204" pitchFamily="34" charset="0"/>
              </a:rPr>
              <a:t>physician shortage</a:t>
            </a:r>
            <a:r>
              <a:rPr kumimoji="0" sz="1399" b="1" i="0" u="none" strike="noStrike" kern="1200" cap="none" spc="-125" normalizeH="0" baseline="0" noProof="0">
                <a:ln>
                  <a:noFill/>
                </a:ln>
                <a:solidFill>
                  <a:srgbClr val="62666A"/>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in</a:t>
            </a:r>
            <a:r>
              <a:rPr kumimoji="0" sz="1399" b="1" i="0" u="none" strike="noStrike" kern="1200" cap="none" spc="-10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1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New</a:t>
            </a:r>
            <a:r>
              <a:rPr kumimoji="0" sz="1399" b="1" i="0" u="none" strike="noStrike" kern="1200" cap="none" spc="-9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Mexico</a:t>
            </a:r>
            <a:r>
              <a:rPr kumimoji="0" sz="1399" b="1" i="0" u="none" strike="noStrike" kern="1200" cap="none" spc="-10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5" normalizeH="0" baseline="0" noProof="0">
                <a:ln>
                  <a:noFill/>
                </a:ln>
                <a:solidFill>
                  <a:srgbClr val="62666A"/>
                </a:solidFill>
                <a:effectLst/>
                <a:uLnTx/>
                <a:uFillTx/>
                <a:latin typeface="Arial" panose="020B0604020202020204" pitchFamily="34" charset="0"/>
                <a:ea typeface="+mn-ea"/>
                <a:cs typeface="Arial" panose="020B0604020202020204" pitchFamily="34" charset="0"/>
              </a:rPr>
              <a:t>by </a:t>
            </a:r>
            <a:r>
              <a:rPr kumimoji="0" sz="1399" b="1" i="0" u="none" strike="noStrike" kern="1200" cap="none" spc="-1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providing</a:t>
            </a:r>
            <a:r>
              <a:rPr kumimoji="0" sz="1399" b="1" i="0" u="none" strike="noStrike" kern="1200" cap="none" spc="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35" normalizeH="0" baseline="0" noProof="0">
                <a:ln>
                  <a:noFill/>
                </a:ln>
                <a:solidFill>
                  <a:srgbClr val="62666A"/>
                </a:solidFill>
                <a:effectLst/>
                <a:uLnTx/>
                <a:uFillTx/>
                <a:latin typeface="Arial" panose="020B0604020202020204" pitchFamily="34" charset="0"/>
                <a:ea typeface="+mn-ea"/>
                <a:cs typeface="Arial" panose="020B0604020202020204" pitchFamily="34" charset="0"/>
              </a:rPr>
              <a:t>educational</a:t>
            </a:r>
            <a:r>
              <a:rPr kumimoji="0" sz="1399" b="1" i="0" u="none" strike="noStrike" kern="1200" cap="none" spc="-9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3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opportunities</a:t>
            </a:r>
            <a:r>
              <a:rPr kumimoji="0" sz="1399" b="1" i="0" u="none" strike="noStrike" kern="1200" cap="none" spc="-145" normalizeH="0" baseline="0" noProof="0">
                <a:ln>
                  <a:noFill/>
                </a:ln>
                <a:solidFill>
                  <a:srgbClr val="62666A"/>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45" normalizeH="0" baseline="0" noProof="0">
                <a:ln>
                  <a:noFill/>
                </a:ln>
                <a:solidFill>
                  <a:srgbClr val="62666A"/>
                </a:solidFill>
                <a:effectLst/>
                <a:uLnTx/>
                <a:uFillTx/>
                <a:latin typeface="Arial" panose="020B0604020202020204" pitchFamily="34" charset="0"/>
                <a:ea typeface="+mn-ea"/>
                <a:cs typeface="Arial" panose="020B0604020202020204" pitchFamily="34" charset="0"/>
              </a:rPr>
              <a:t>to</a:t>
            </a:r>
            <a:r>
              <a:rPr kumimoji="0" sz="1399" b="1" i="0" u="none" strike="noStrike" kern="1200" cap="none" spc="-55" normalizeH="0" baseline="0" noProof="0">
                <a:ln>
                  <a:noFill/>
                </a:ln>
                <a:solidFill>
                  <a:srgbClr val="62666A"/>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50" normalizeH="0" baseline="0" noProof="0">
                <a:ln>
                  <a:noFill/>
                </a:ln>
                <a:solidFill>
                  <a:srgbClr val="62666A"/>
                </a:solidFill>
                <a:effectLst/>
                <a:uLnTx/>
                <a:uFillTx/>
                <a:latin typeface="Arial" panose="020B0604020202020204" pitchFamily="34" charset="0"/>
                <a:ea typeface="+mn-ea"/>
                <a:cs typeface="Arial" panose="020B0604020202020204" pitchFamily="34" charset="0"/>
              </a:rPr>
              <a:t>a </a:t>
            </a:r>
            <a:r>
              <a:rPr kumimoji="0" sz="1399" b="1" i="0" u="none" strike="noStrike" kern="1200" cap="none" spc="-3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diverse</a:t>
            </a:r>
            <a:r>
              <a:rPr kumimoji="0" sz="1399" b="1" i="0" u="none" strike="noStrike" kern="1200" cap="none" spc="-7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1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group</a:t>
            </a:r>
            <a:r>
              <a:rPr kumimoji="0" sz="1399" b="1" i="0" u="none" strike="noStrike" kern="1200" cap="none" spc="-3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of</a:t>
            </a:r>
            <a:r>
              <a:rPr kumimoji="0" sz="1399" b="1" i="0" u="none" strike="noStrike" kern="1200" cap="none" spc="-9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students</a:t>
            </a:r>
            <a:r>
              <a:rPr kumimoji="0" sz="1399" b="1" i="0" u="none" strike="noStrike" kern="1200" cap="none" spc="-14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4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committed</a:t>
            </a:r>
            <a:r>
              <a:rPr kumimoji="0" sz="1399" b="1" i="0" u="none" strike="noStrike" kern="1200" cap="none" spc="-6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2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to </a:t>
            </a:r>
            <a:r>
              <a:rPr kumimoji="0" sz="1399"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serving</a:t>
            </a:r>
            <a:r>
              <a:rPr kumimoji="0" sz="1399" b="1" i="0" u="none" strike="noStrike" kern="1200" cap="none" spc="33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1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New</a:t>
            </a:r>
            <a:r>
              <a:rPr kumimoji="0" sz="1399" b="1" i="0" u="none" strike="noStrike" kern="1200" cap="none" spc="-11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1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Mexico</a:t>
            </a:r>
            <a:r>
              <a:rPr kumimoji="0" sz="1399" b="1" i="0" u="none" strike="noStrike" kern="1200" cap="none" spc="-125"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sz="1399" b="1" i="0" u="none" strike="noStrike" kern="1200" cap="none" spc="-1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communities</a:t>
            </a:r>
            <a:r>
              <a:rPr kumimoji="0" sz="1598" b="1" i="0" u="none" strike="noStrike" kern="1200" cap="none" spc="-1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sz="159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object 7"/>
          <p:cNvSpPr/>
          <p:nvPr/>
        </p:nvSpPr>
        <p:spPr>
          <a:xfrm>
            <a:off x="373872" y="1756134"/>
            <a:ext cx="7107137" cy="0"/>
          </a:xfrm>
          <a:custGeom>
            <a:avLst/>
            <a:gdLst/>
            <a:ahLst/>
            <a:cxnLst/>
            <a:rect l="l" t="t" r="r" b="b"/>
            <a:pathLst>
              <a:path w="7114540">
                <a:moveTo>
                  <a:pt x="0" y="0"/>
                </a:moveTo>
                <a:lnTo>
                  <a:pt x="7114032" y="0"/>
                </a:lnTo>
              </a:path>
            </a:pathLst>
          </a:custGeom>
          <a:ln w="19050">
            <a:solidFill>
              <a:srgbClr val="497DBA"/>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000000"/>
              </a:solidFill>
              <a:effectLst/>
              <a:uLnTx/>
              <a:uFillTx/>
              <a:latin typeface="Corbel"/>
              <a:ea typeface="+mn-ea"/>
              <a:cs typeface="+mn-cs"/>
            </a:endParaRPr>
          </a:p>
        </p:txBody>
      </p:sp>
      <p:sp>
        <p:nvSpPr>
          <p:cNvPr id="8" name="object 8"/>
          <p:cNvSpPr txBox="1"/>
          <p:nvPr/>
        </p:nvSpPr>
        <p:spPr>
          <a:xfrm>
            <a:off x="361186" y="3855314"/>
            <a:ext cx="4139063" cy="181784"/>
          </a:xfrm>
          <a:prstGeom prst="rect">
            <a:avLst/>
          </a:prstGeom>
        </p:spPr>
        <p:txBody>
          <a:bodyPr vert="horz" wrap="square" lIns="0" tIns="12687" rIns="0" bIns="0" rtlCol="0">
            <a:spAutoFit/>
          </a:bodyPr>
          <a:lstStyle/>
          <a:p>
            <a:pPr marL="12687" marR="0" lvl="0" indent="0" algn="l" defTabSz="913486" rtl="0" eaLnBrk="1" fontAlgn="auto" latinLnBrk="0" hangingPunct="1">
              <a:lnSpc>
                <a:spcPct val="100000"/>
              </a:lnSpc>
              <a:spcBef>
                <a:spcPts val="100"/>
              </a:spcBef>
              <a:spcAft>
                <a:spcPts val="0"/>
              </a:spcAft>
              <a:buClrTx/>
              <a:buSzTx/>
              <a:buFontTx/>
              <a:buNone/>
              <a:tabLst/>
              <a:defRPr/>
            </a:pPr>
            <a:r>
              <a:rPr kumimoji="0" sz="1099" b="1" i="1" u="none" strike="noStrike" kern="1200" cap="none" spc="0" normalizeH="0" baseline="0" noProof="0">
                <a:ln>
                  <a:noFill/>
                </a:ln>
                <a:solidFill>
                  <a:srgbClr val="C0504D"/>
                </a:solidFill>
                <a:effectLst/>
                <a:uLnTx/>
                <a:uFillTx/>
                <a:latin typeface="Verdana"/>
                <a:ea typeface="+mn-ea"/>
                <a:cs typeface="Verdana"/>
              </a:rPr>
              <a:t>Communities</a:t>
            </a:r>
            <a:r>
              <a:rPr kumimoji="0" sz="1099" b="1" i="1" u="none" strike="noStrike" kern="1200" cap="none" spc="-60" normalizeH="0" baseline="0" noProof="0">
                <a:ln>
                  <a:noFill/>
                </a:ln>
                <a:solidFill>
                  <a:srgbClr val="C0504D"/>
                </a:solidFill>
                <a:effectLst/>
                <a:uLnTx/>
                <a:uFillTx/>
                <a:latin typeface="Verdana"/>
                <a:ea typeface="+mn-ea"/>
                <a:cs typeface="Verdana"/>
              </a:rPr>
              <a:t> </a:t>
            </a:r>
            <a:r>
              <a:rPr kumimoji="0" sz="1099" b="1" i="1" u="none" strike="noStrike" kern="1200" cap="none" spc="0" normalizeH="0" baseline="0" noProof="0">
                <a:ln>
                  <a:noFill/>
                </a:ln>
                <a:solidFill>
                  <a:srgbClr val="C0504D"/>
                </a:solidFill>
                <a:effectLst/>
                <a:uLnTx/>
                <a:uFillTx/>
                <a:latin typeface="Verdana"/>
                <a:ea typeface="+mn-ea"/>
                <a:cs typeface="Verdana"/>
              </a:rPr>
              <a:t>to</a:t>
            </a:r>
            <a:r>
              <a:rPr kumimoji="0" sz="1099" b="1" i="1" u="none" strike="noStrike" kern="1200" cap="none" spc="-35" normalizeH="0" baseline="0" noProof="0">
                <a:ln>
                  <a:noFill/>
                </a:ln>
                <a:solidFill>
                  <a:srgbClr val="C0504D"/>
                </a:solidFill>
                <a:effectLst/>
                <a:uLnTx/>
                <a:uFillTx/>
                <a:latin typeface="Verdana"/>
                <a:ea typeface="+mn-ea"/>
                <a:cs typeface="Verdana"/>
              </a:rPr>
              <a:t> </a:t>
            </a:r>
            <a:r>
              <a:rPr kumimoji="0" sz="1099" b="1" i="1" u="none" strike="noStrike" kern="1200" cap="none" spc="0" normalizeH="0" baseline="0" noProof="0">
                <a:ln>
                  <a:noFill/>
                </a:ln>
                <a:solidFill>
                  <a:srgbClr val="C0504D"/>
                </a:solidFill>
                <a:effectLst/>
                <a:uLnTx/>
                <a:uFillTx/>
                <a:latin typeface="Verdana"/>
                <a:ea typeface="+mn-ea"/>
                <a:cs typeface="Verdana"/>
              </a:rPr>
              <a:t>Careers</a:t>
            </a:r>
            <a:r>
              <a:rPr kumimoji="0" sz="1099" b="1" i="1" u="none" strike="noStrike" kern="1200" cap="none" spc="-45" normalizeH="0" baseline="0" noProof="0">
                <a:ln>
                  <a:noFill/>
                </a:ln>
                <a:solidFill>
                  <a:srgbClr val="C0504D"/>
                </a:solidFill>
                <a:effectLst/>
                <a:uLnTx/>
                <a:uFillTx/>
                <a:latin typeface="Verdana"/>
                <a:ea typeface="+mn-ea"/>
                <a:cs typeface="Verdana"/>
              </a:rPr>
              <a:t> </a:t>
            </a:r>
            <a:r>
              <a:rPr kumimoji="0" sz="1099" b="1" i="1" u="none" strike="noStrike" kern="1200" cap="none" spc="0" normalizeH="0" baseline="0" noProof="0">
                <a:ln>
                  <a:noFill/>
                </a:ln>
                <a:solidFill>
                  <a:srgbClr val="C0504D"/>
                </a:solidFill>
                <a:effectLst/>
                <a:uLnTx/>
                <a:uFillTx/>
                <a:latin typeface="Verdana"/>
                <a:ea typeface="+mn-ea"/>
                <a:cs typeface="Verdana"/>
              </a:rPr>
              <a:t>Cultivates</a:t>
            </a:r>
            <a:r>
              <a:rPr kumimoji="0" sz="1099" b="1" i="1" u="none" strike="noStrike" kern="1200" cap="none" spc="-60" normalizeH="0" baseline="0" noProof="0">
                <a:ln>
                  <a:noFill/>
                </a:ln>
                <a:solidFill>
                  <a:srgbClr val="C0504D"/>
                </a:solidFill>
                <a:effectLst/>
                <a:uLnTx/>
                <a:uFillTx/>
                <a:latin typeface="Verdana"/>
                <a:ea typeface="+mn-ea"/>
                <a:cs typeface="Verdana"/>
              </a:rPr>
              <a:t> </a:t>
            </a:r>
            <a:r>
              <a:rPr kumimoji="0" sz="1099" b="1" i="1" u="none" strike="noStrike" kern="1200" cap="none" spc="0" normalizeH="0" baseline="0" noProof="0">
                <a:ln>
                  <a:noFill/>
                </a:ln>
                <a:solidFill>
                  <a:srgbClr val="C0504D"/>
                </a:solidFill>
                <a:effectLst/>
                <a:uLnTx/>
                <a:uFillTx/>
                <a:latin typeface="Verdana"/>
                <a:ea typeface="+mn-ea"/>
                <a:cs typeface="Verdana"/>
              </a:rPr>
              <a:t>Health</a:t>
            </a:r>
            <a:r>
              <a:rPr kumimoji="0" sz="1099" b="1" i="1" u="none" strike="noStrike" kern="1200" cap="none" spc="-30" normalizeH="0" baseline="0" noProof="0">
                <a:ln>
                  <a:noFill/>
                </a:ln>
                <a:solidFill>
                  <a:srgbClr val="C0504D"/>
                </a:solidFill>
                <a:effectLst/>
                <a:uLnTx/>
                <a:uFillTx/>
                <a:latin typeface="Verdana"/>
                <a:ea typeface="+mn-ea"/>
                <a:cs typeface="Verdana"/>
              </a:rPr>
              <a:t> </a:t>
            </a:r>
            <a:r>
              <a:rPr kumimoji="0" sz="1099" b="1" i="1" u="none" strike="noStrike" kern="1200" cap="none" spc="0" normalizeH="0" baseline="0" noProof="0">
                <a:ln>
                  <a:noFill/>
                </a:ln>
                <a:solidFill>
                  <a:srgbClr val="C0504D"/>
                </a:solidFill>
                <a:effectLst/>
                <a:uLnTx/>
                <a:uFillTx/>
                <a:latin typeface="Verdana"/>
                <a:ea typeface="+mn-ea"/>
                <a:cs typeface="Verdana"/>
              </a:rPr>
              <a:t>Equity</a:t>
            </a:r>
            <a:r>
              <a:rPr kumimoji="0" sz="1099" b="1" i="1" u="none" strike="noStrike" kern="1200" cap="none" spc="-40" normalizeH="0" baseline="0" noProof="0">
                <a:ln>
                  <a:noFill/>
                </a:ln>
                <a:solidFill>
                  <a:srgbClr val="C0504D"/>
                </a:solidFill>
                <a:effectLst/>
                <a:uLnTx/>
                <a:uFillTx/>
                <a:latin typeface="Verdana"/>
                <a:ea typeface="+mn-ea"/>
                <a:cs typeface="Verdana"/>
              </a:rPr>
              <a:t> </a:t>
            </a:r>
            <a:r>
              <a:rPr kumimoji="0" sz="1099" b="1" i="1" u="none" strike="noStrike" kern="1200" cap="none" spc="-25" normalizeH="0" baseline="0" noProof="0">
                <a:ln>
                  <a:noFill/>
                </a:ln>
                <a:solidFill>
                  <a:srgbClr val="C0504D"/>
                </a:solidFill>
                <a:effectLst/>
                <a:uLnTx/>
                <a:uFillTx/>
                <a:latin typeface="Verdana"/>
                <a:ea typeface="+mn-ea"/>
                <a:cs typeface="Verdana"/>
              </a:rPr>
              <a:t>By:</a:t>
            </a:r>
            <a:endParaRPr kumimoji="0" sz="1099" b="0" i="0" u="none" strike="noStrike" kern="1200" cap="none" spc="0" normalizeH="0" baseline="0" noProof="0">
              <a:ln>
                <a:noFill/>
              </a:ln>
              <a:solidFill>
                <a:srgbClr val="000000"/>
              </a:solidFill>
              <a:effectLst/>
              <a:uLnTx/>
              <a:uFillTx/>
              <a:latin typeface="Verdana"/>
              <a:ea typeface="+mn-ea"/>
              <a:cs typeface="Verdana"/>
            </a:endParaRPr>
          </a:p>
        </p:txBody>
      </p:sp>
      <p:sp>
        <p:nvSpPr>
          <p:cNvPr id="9" name="object 9"/>
          <p:cNvSpPr/>
          <p:nvPr/>
        </p:nvSpPr>
        <p:spPr>
          <a:xfrm>
            <a:off x="373872" y="4175796"/>
            <a:ext cx="4137794" cy="0"/>
          </a:xfrm>
          <a:custGeom>
            <a:avLst/>
            <a:gdLst/>
            <a:ahLst/>
            <a:cxnLst/>
            <a:rect l="l" t="t" r="r" b="b"/>
            <a:pathLst>
              <a:path w="4142104">
                <a:moveTo>
                  <a:pt x="0" y="0"/>
                </a:moveTo>
                <a:lnTo>
                  <a:pt x="4141990" y="0"/>
                </a:lnTo>
              </a:path>
            </a:pathLst>
          </a:custGeom>
          <a:ln w="19050">
            <a:solidFill>
              <a:srgbClr val="497DBA"/>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000000"/>
              </a:solidFill>
              <a:effectLst/>
              <a:uLnTx/>
              <a:uFillTx/>
              <a:latin typeface="Corbel"/>
              <a:ea typeface="+mn-ea"/>
              <a:cs typeface="+mn-cs"/>
            </a:endParaRPr>
          </a:p>
        </p:txBody>
      </p:sp>
      <p:sp>
        <p:nvSpPr>
          <p:cNvPr id="10" name="object 10"/>
          <p:cNvSpPr txBox="1"/>
          <p:nvPr/>
        </p:nvSpPr>
        <p:spPr>
          <a:xfrm>
            <a:off x="7149001" y="3855314"/>
            <a:ext cx="1944884" cy="181784"/>
          </a:xfrm>
          <a:prstGeom prst="rect">
            <a:avLst/>
          </a:prstGeom>
        </p:spPr>
        <p:txBody>
          <a:bodyPr vert="horz" wrap="square" lIns="0" tIns="12687" rIns="0" bIns="0" rtlCol="0">
            <a:spAutoFit/>
          </a:bodyPr>
          <a:lstStyle/>
          <a:p>
            <a:pPr marL="12687" marR="0" lvl="0" indent="0" algn="l" defTabSz="913486" rtl="0" eaLnBrk="1" fontAlgn="auto" latinLnBrk="0" hangingPunct="1">
              <a:lnSpc>
                <a:spcPct val="100000"/>
              </a:lnSpc>
              <a:spcBef>
                <a:spcPts val="100"/>
              </a:spcBef>
              <a:spcAft>
                <a:spcPts val="0"/>
              </a:spcAft>
              <a:buClrTx/>
              <a:buSzTx/>
              <a:buFontTx/>
              <a:buNone/>
              <a:tabLst/>
              <a:defRPr/>
            </a:pPr>
            <a:r>
              <a:rPr kumimoji="0" sz="1099" b="1" i="1" u="none" strike="noStrike" kern="1200" cap="none" spc="0" normalizeH="0" baseline="0" noProof="0">
                <a:ln>
                  <a:noFill/>
                </a:ln>
                <a:solidFill>
                  <a:srgbClr val="C0504D"/>
                </a:solidFill>
                <a:effectLst/>
                <a:uLnTx/>
                <a:uFillTx/>
                <a:latin typeface="Verdana"/>
                <a:ea typeface="+mn-ea"/>
                <a:cs typeface="Verdana"/>
              </a:rPr>
              <a:t>BA/MD</a:t>
            </a:r>
            <a:r>
              <a:rPr kumimoji="0" sz="1099" b="1" i="1" u="none" strike="noStrike" kern="1200" cap="none" spc="-55" normalizeH="0" baseline="0" noProof="0">
                <a:ln>
                  <a:noFill/>
                </a:ln>
                <a:solidFill>
                  <a:srgbClr val="C0504D"/>
                </a:solidFill>
                <a:effectLst/>
                <a:uLnTx/>
                <a:uFillTx/>
                <a:latin typeface="Verdana"/>
                <a:ea typeface="+mn-ea"/>
                <a:cs typeface="Verdana"/>
              </a:rPr>
              <a:t> </a:t>
            </a:r>
            <a:r>
              <a:rPr kumimoji="0" sz="1099" b="1" i="1" u="none" strike="noStrike" kern="1200" cap="none" spc="0" normalizeH="0" baseline="0" noProof="0">
                <a:ln>
                  <a:noFill/>
                </a:ln>
                <a:solidFill>
                  <a:srgbClr val="C0504D"/>
                </a:solidFill>
                <a:effectLst/>
                <a:uLnTx/>
                <a:uFillTx/>
                <a:latin typeface="Verdana"/>
                <a:ea typeface="+mn-ea"/>
                <a:cs typeface="Verdana"/>
              </a:rPr>
              <a:t>Program</a:t>
            </a:r>
            <a:r>
              <a:rPr kumimoji="0" sz="1099" b="1" i="1" u="none" strike="noStrike" kern="1200" cap="none" spc="-50" normalizeH="0" baseline="0" noProof="0">
                <a:ln>
                  <a:noFill/>
                </a:ln>
                <a:solidFill>
                  <a:srgbClr val="C0504D"/>
                </a:solidFill>
                <a:effectLst/>
                <a:uLnTx/>
                <a:uFillTx/>
                <a:latin typeface="Verdana"/>
                <a:ea typeface="+mn-ea"/>
                <a:cs typeface="Verdana"/>
              </a:rPr>
              <a:t> </a:t>
            </a:r>
            <a:r>
              <a:rPr kumimoji="0" sz="1099" b="1" i="1" u="none" strike="noStrike" kern="1200" cap="none" spc="-10" normalizeH="0" baseline="0" noProof="0">
                <a:ln>
                  <a:noFill/>
                </a:ln>
                <a:solidFill>
                  <a:srgbClr val="C0504D"/>
                </a:solidFill>
                <a:effectLst/>
                <a:uLnTx/>
                <a:uFillTx/>
                <a:latin typeface="Verdana"/>
                <a:ea typeface="+mn-ea"/>
                <a:cs typeface="Verdana"/>
              </a:rPr>
              <a:t>Mission</a:t>
            </a:r>
            <a:endParaRPr kumimoji="0" sz="1099" b="0" i="0" u="none" strike="noStrike" kern="1200" cap="none" spc="0" normalizeH="0" baseline="0" noProof="0">
              <a:ln>
                <a:noFill/>
              </a:ln>
              <a:solidFill>
                <a:srgbClr val="000000"/>
              </a:solidFill>
              <a:effectLst/>
              <a:uLnTx/>
              <a:uFillTx/>
              <a:latin typeface="Verdana"/>
              <a:ea typeface="+mn-ea"/>
              <a:cs typeface="Verdana"/>
            </a:endParaRPr>
          </a:p>
        </p:txBody>
      </p:sp>
      <p:sp>
        <p:nvSpPr>
          <p:cNvPr id="11" name="object 11"/>
          <p:cNvSpPr/>
          <p:nvPr/>
        </p:nvSpPr>
        <p:spPr>
          <a:xfrm>
            <a:off x="7161688" y="4175796"/>
            <a:ext cx="4737245" cy="0"/>
          </a:xfrm>
          <a:custGeom>
            <a:avLst/>
            <a:gdLst/>
            <a:ahLst/>
            <a:cxnLst/>
            <a:rect l="l" t="t" r="r" b="b"/>
            <a:pathLst>
              <a:path w="4742180">
                <a:moveTo>
                  <a:pt x="0" y="0"/>
                </a:moveTo>
                <a:lnTo>
                  <a:pt x="4741887" y="0"/>
                </a:lnTo>
              </a:path>
            </a:pathLst>
          </a:custGeom>
          <a:ln w="19050">
            <a:solidFill>
              <a:srgbClr val="497DBA"/>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000000"/>
              </a:solidFill>
              <a:effectLst/>
              <a:uLnTx/>
              <a:uFillTx/>
              <a:latin typeface="Corbel"/>
              <a:ea typeface="+mn-ea"/>
              <a:cs typeface="+mn-cs"/>
            </a:endParaRPr>
          </a:p>
        </p:txBody>
      </p:sp>
      <p:pic>
        <p:nvPicPr>
          <p:cNvPr id="12" name="object 12"/>
          <p:cNvPicPr/>
          <p:nvPr/>
        </p:nvPicPr>
        <p:blipFill>
          <a:blip r:embed="rId2" cstate="print"/>
          <a:stretch>
            <a:fillRect/>
          </a:stretch>
        </p:blipFill>
        <p:spPr>
          <a:xfrm>
            <a:off x="488391" y="1811617"/>
            <a:ext cx="808198" cy="808198"/>
          </a:xfrm>
          <a:prstGeom prst="rect">
            <a:avLst/>
          </a:prstGeom>
        </p:spPr>
      </p:pic>
      <p:pic>
        <p:nvPicPr>
          <p:cNvPr id="13" name="object 13"/>
          <p:cNvPicPr/>
          <p:nvPr/>
        </p:nvPicPr>
        <p:blipFill>
          <a:blip r:embed="rId3" cstate="print"/>
          <a:stretch>
            <a:fillRect/>
          </a:stretch>
        </p:blipFill>
        <p:spPr>
          <a:xfrm>
            <a:off x="595177" y="3015899"/>
            <a:ext cx="1772035" cy="278658"/>
          </a:xfrm>
          <a:prstGeom prst="rect">
            <a:avLst/>
          </a:prstGeom>
        </p:spPr>
      </p:pic>
      <p:grpSp>
        <p:nvGrpSpPr>
          <p:cNvPr id="14" name="object 14"/>
          <p:cNvGrpSpPr/>
          <p:nvPr/>
        </p:nvGrpSpPr>
        <p:grpSpPr>
          <a:xfrm>
            <a:off x="4269103" y="3709428"/>
            <a:ext cx="2815198" cy="2555118"/>
            <a:chOff x="4273550" y="3709720"/>
            <a:chExt cx="2818130" cy="2557780"/>
          </a:xfrm>
        </p:grpSpPr>
        <p:pic>
          <p:nvPicPr>
            <p:cNvPr id="15" name="object 15"/>
            <p:cNvPicPr/>
            <p:nvPr/>
          </p:nvPicPr>
          <p:blipFill>
            <a:blip r:embed="rId4" cstate="print"/>
            <a:stretch>
              <a:fillRect/>
            </a:stretch>
          </p:blipFill>
          <p:spPr>
            <a:xfrm>
              <a:off x="4748720" y="3709720"/>
              <a:ext cx="2001647" cy="2237462"/>
            </a:xfrm>
            <a:prstGeom prst="rect">
              <a:avLst/>
            </a:prstGeom>
          </p:spPr>
        </p:pic>
        <p:pic>
          <p:nvPicPr>
            <p:cNvPr id="16" name="object 16"/>
            <p:cNvPicPr/>
            <p:nvPr/>
          </p:nvPicPr>
          <p:blipFill>
            <a:blip r:embed="rId5" cstate="print"/>
            <a:stretch>
              <a:fillRect/>
            </a:stretch>
          </p:blipFill>
          <p:spPr>
            <a:xfrm>
              <a:off x="4273550" y="5986031"/>
              <a:ext cx="2817950" cy="281443"/>
            </a:xfrm>
            <a:prstGeom prst="rect">
              <a:avLst/>
            </a:prstGeom>
          </p:spPr>
        </p:pic>
      </p:grpSp>
      <p:grpSp>
        <p:nvGrpSpPr>
          <p:cNvPr id="17" name="object 17"/>
          <p:cNvGrpSpPr/>
          <p:nvPr/>
        </p:nvGrpSpPr>
        <p:grpSpPr>
          <a:xfrm>
            <a:off x="9071696" y="159641"/>
            <a:ext cx="2764605" cy="3299779"/>
            <a:chOff x="9272107" y="156235"/>
            <a:chExt cx="2767485" cy="3303216"/>
          </a:xfrm>
        </p:grpSpPr>
        <p:pic>
          <p:nvPicPr>
            <p:cNvPr id="18" name="object 18"/>
            <p:cNvPicPr/>
            <p:nvPr/>
          </p:nvPicPr>
          <p:blipFill>
            <a:blip r:embed="rId6" cstate="print"/>
            <a:stretch>
              <a:fillRect/>
            </a:stretch>
          </p:blipFill>
          <p:spPr>
            <a:xfrm>
              <a:off x="9272107" y="595993"/>
              <a:ext cx="2767485" cy="2863458"/>
            </a:xfrm>
            <a:prstGeom prst="rect">
              <a:avLst/>
            </a:prstGeom>
          </p:spPr>
        </p:pic>
        <p:sp>
          <p:nvSpPr>
            <p:cNvPr id="19" name="object 19"/>
            <p:cNvSpPr/>
            <p:nvPr/>
          </p:nvSpPr>
          <p:spPr>
            <a:xfrm>
              <a:off x="9579837" y="156235"/>
              <a:ext cx="2331720" cy="417830"/>
            </a:xfrm>
            <a:custGeom>
              <a:avLst/>
              <a:gdLst/>
              <a:ahLst/>
              <a:cxnLst/>
              <a:rect l="l" t="t" r="r" b="b"/>
              <a:pathLst>
                <a:path w="2331720" h="417830">
                  <a:moveTo>
                    <a:pt x="2261577" y="0"/>
                  </a:moveTo>
                  <a:lnTo>
                    <a:pt x="69621" y="0"/>
                  </a:lnTo>
                  <a:lnTo>
                    <a:pt x="42524" y="5470"/>
                  </a:lnTo>
                  <a:lnTo>
                    <a:pt x="20394" y="20389"/>
                  </a:lnTo>
                  <a:lnTo>
                    <a:pt x="5472" y="42519"/>
                  </a:lnTo>
                  <a:lnTo>
                    <a:pt x="0" y="69621"/>
                  </a:lnTo>
                  <a:lnTo>
                    <a:pt x="0" y="348132"/>
                  </a:lnTo>
                  <a:lnTo>
                    <a:pt x="5472" y="375234"/>
                  </a:lnTo>
                  <a:lnTo>
                    <a:pt x="20394" y="397363"/>
                  </a:lnTo>
                  <a:lnTo>
                    <a:pt x="42524" y="412283"/>
                  </a:lnTo>
                  <a:lnTo>
                    <a:pt x="69621" y="417753"/>
                  </a:lnTo>
                  <a:lnTo>
                    <a:pt x="2261577" y="417753"/>
                  </a:lnTo>
                  <a:lnTo>
                    <a:pt x="2288679" y="412283"/>
                  </a:lnTo>
                  <a:lnTo>
                    <a:pt x="2310809" y="397363"/>
                  </a:lnTo>
                  <a:lnTo>
                    <a:pt x="2325728" y="375234"/>
                  </a:lnTo>
                  <a:lnTo>
                    <a:pt x="2331199" y="348132"/>
                  </a:lnTo>
                  <a:lnTo>
                    <a:pt x="2331199" y="69621"/>
                  </a:lnTo>
                  <a:lnTo>
                    <a:pt x="2325728" y="42519"/>
                  </a:lnTo>
                  <a:lnTo>
                    <a:pt x="2310809" y="20389"/>
                  </a:lnTo>
                  <a:lnTo>
                    <a:pt x="2288679" y="5470"/>
                  </a:lnTo>
                  <a:lnTo>
                    <a:pt x="2261577" y="0"/>
                  </a:lnTo>
                  <a:close/>
                </a:path>
              </a:pathLst>
            </a:custGeom>
            <a:solidFill>
              <a:srgbClr val="007985"/>
            </a:solidFill>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000000"/>
                </a:solidFill>
                <a:effectLst/>
                <a:uLnTx/>
                <a:uFillTx/>
                <a:latin typeface="Corbel"/>
                <a:ea typeface="+mn-ea"/>
                <a:cs typeface="+mn-cs"/>
              </a:endParaRPr>
            </a:p>
          </p:txBody>
        </p:sp>
      </p:grpSp>
      <p:sp>
        <p:nvSpPr>
          <p:cNvPr id="20" name="object 20"/>
          <p:cNvSpPr txBox="1"/>
          <p:nvPr/>
        </p:nvSpPr>
        <p:spPr>
          <a:xfrm>
            <a:off x="9718107" y="171399"/>
            <a:ext cx="2031789" cy="390753"/>
          </a:xfrm>
          <a:prstGeom prst="rect">
            <a:avLst/>
          </a:prstGeom>
        </p:spPr>
        <p:txBody>
          <a:bodyPr vert="horz" wrap="square" lIns="0" tIns="12687" rIns="0" bIns="0" rtlCol="0">
            <a:spAutoFit/>
          </a:bodyPr>
          <a:lstStyle/>
          <a:p>
            <a:pPr marL="591228" marR="5075" lvl="0" indent="-578541" algn="l" defTabSz="913486" rtl="0" eaLnBrk="1" fontAlgn="auto" latinLnBrk="0" hangingPunct="1">
              <a:lnSpc>
                <a:spcPct val="100000"/>
              </a:lnSpc>
              <a:spcBef>
                <a:spcPts val="100"/>
              </a:spcBef>
              <a:spcAft>
                <a:spcPts val="0"/>
              </a:spcAft>
              <a:buClrTx/>
              <a:buSzTx/>
              <a:buFontTx/>
              <a:buNone/>
              <a:tabLst/>
              <a:defRPr/>
            </a:pPr>
            <a:r>
              <a:rPr kumimoji="0" sz="1199" b="0" i="0" u="none" strike="noStrike" kern="1200" cap="none" spc="0" normalizeH="0" baseline="0" noProof="0">
                <a:ln>
                  <a:noFill/>
                </a:ln>
                <a:solidFill>
                  <a:srgbClr val="FFFFFF"/>
                </a:solidFill>
                <a:effectLst/>
                <a:uLnTx/>
                <a:uFillTx/>
                <a:latin typeface="Verdana"/>
                <a:ea typeface="+mn-ea"/>
                <a:cs typeface="Verdana"/>
              </a:rPr>
              <a:t>Admitted</a:t>
            </a:r>
            <a:r>
              <a:rPr kumimoji="0" sz="1199" b="0" i="0" u="none" strike="noStrike" kern="1200" cap="none" spc="-25" normalizeH="0" baseline="0" noProof="0">
                <a:ln>
                  <a:noFill/>
                </a:ln>
                <a:solidFill>
                  <a:srgbClr val="FFFFFF"/>
                </a:solidFill>
                <a:effectLst/>
                <a:uLnTx/>
                <a:uFillTx/>
                <a:latin typeface="Verdana"/>
                <a:ea typeface="+mn-ea"/>
                <a:cs typeface="Verdana"/>
              </a:rPr>
              <a:t> </a:t>
            </a:r>
            <a:r>
              <a:rPr kumimoji="0" sz="1199" b="0" i="0" u="none" strike="noStrike" kern="1200" cap="none" spc="0" normalizeH="0" baseline="0" noProof="0">
                <a:ln>
                  <a:noFill/>
                </a:ln>
                <a:solidFill>
                  <a:srgbClr val="FFFFFF"/>
                </a:solidFill>
                <a:effectLst/>
                <a:uLnTx/>
                <a:uFillTx/>
                <a:latin typeface="Verdana"/>
                <a:ea typeface="+mn-ea"/>
                <a:cs typeface="Verdana"/>
              </a:rPr>
              <a:t>BA/MD</a:t>
            </a:r>
            <a:r>
              <a:rPr kumimoji="0" sz="1199" b="0" i="0" u="none" strike="noStrike" kern="1200" cap="none" spc="-25" normalizeH="0" baseline="0" noProof="0">
                <a:ln>
                  <a:noFill/>
                </a:ln>
                <a:solidFill>
                  <a:srgbClr val="FFFFFF"/>
                </a:solidFill>
                <a:effectLst/>
                <a:uLnTx/>
                <a:uFillTx/>
                <a:latin typeface="Verdana"/>
                <a:ea typeface="+mn-ea"/>
                <a:cs typeface="Verdana"/>
              </a:rPr>
              <a:t> </a:t>
            </a:r>
            <a:r>
              <a:rPr kumimoji="0" sz="1199" b="0" i="0" u="none" strike="noStrike" kern="1200" cap="none" spc="-10" normalizeH="0" baseline="0" noProof="0">
                <a:ln>
                  <a:noFill/>
                </a:ln>
                <a:solidFill>
                  <a:srgbClr val="FFFFFF"/>
                </a:solidFill>
                <a:effectLst/>
                <a:uLnTx/>
                <a:uFillTx/>
                <a:latin typeface="Verdana"/>
                <a:ea typeface="+mn-ea"/>
                <a:cs typeface="Verdana"/>
              </a:rPr>
              <a:t>Students </a:t>
            </a:r>
            <a:r>
              <a:rPr kumimoji="0" sz="1199" b="0" i="0" u="none" strike="noStrike" kern="1200" cap="none" spc="0" normalizeH="0" baseline="0" noProof="0">
                <a:ln>
                  <a:noFill/>
                </a:ln>
                <a:solidFill>
                  <a:srgbClr val="FFFFFF"/>
                </a:solidFill>
                <a:effectLst/>
                <a:uLnTx/>
                <a:uFillTx/>
                <a:latin typeface="Verdana"/>
                <a:ea typeface="+mn-ea"/>
                <a:cs typeface="Verdana"/>
              </a:rPr>
              <a:t>2006-</a:t>
            </a:r>
            <a:r>
              <a:rPr kumimoji="0" sz="1199" b="0" i="0" u="none" strike="noStrike" kern="1200" cap="none" spc="-20" normalizeH="0" baseline="0" noProof="0">
                <a:ln>
                  <a:noFill/>
                </a:ln>
                <a:solidFill>
                  <a:srgbClr val="FFFFFF"/>
                </a:solidFill>
                <a:effectLst/>
                <a:uLnTx/>
                <a:uFillTx/>
                <a:latin typeface="Verdana"/>
                <a:ea typeface="+mn-ea"/>
                <a:cs typeface="Verdana"/>
              </a:rPr>
              <a:t>2023</a:t>
            </a:r>
            <a:endParaRPr kumimoji="0" sz="1199" b="0" i="0" u="none" strike="noStrike" kern="1200" cap="none" spc="0" normalizeH="0" baseline="0" noProof="0">
              <a:ln>
                <a:noFill/>
              </a:ln>
              <a:solidFill>
                <a:srgbClr val="000000"/>
              </a:solidFill>
              <a:effectLst/>
              <a:uLnTx/>
              <a:uFillTx/>
              <a:latin typeface="Verdana"/>
              <a:ea typeface="+mn-ea"/>
              <a:cs typeface="Verdana"/>
            </a:endParaRPr>
          </a:p>
        </p:txBody>
      </p:sp>
      <p:sp>
        <p:nvSpPr>
          <p:cNvPr id="21" name="object 21"/>
          <p:cNvSpPr txBox="1"/>
          <p:nvPr/>
        </p:nvSpPr>
        <p:spPr>
          <a:xfrm>
            <a:off x="9926161" y="3235557"/>
            <a:ext cx="2004512" cy="665422"/>
          </a:xfrm>
          <a:prstGeom prst="rect">
            <a:avLst/>
          </a:prstGeom>
        </p:spPr>
        <p:txBody>
          <a:bodyPr vert="horz" wrap="square" lIns="0" tIns="13321" rIns="0" bIns="0" rtlCol="0">
            <a:spAutoFit/>
          </a:bodyPr>
          <a:lstStyle/>
          <a:p>
            <a:pPr marL="123701" marR="5075" lvl="0" indent="-111648" algn="l" defTabSz="913486" rtl="0" eaLnBrk="1" fontAlgn="auto" latinLnBrk="0" hangingPunct="1">
              <a:lnSpc>
                <a:spcPct val="100000"/>
              </a:lnSpc>
              <a:spcBef>
                <a:spcPts val="105"/>
              </a:spcBef>
              <a:spcAft>
                <a:spcPts val="0"/>
              </a:spcAft>
              <a:buClrTx/>
              <a:buSzTx/>
              <a:buFont typeface="Arial"/>
              <a:buChar char="•"/>
              <a:tabLst>
                <a:tab pos="123701" algn="l"/>
              </a:tabLst>
              <a:defRPr/>
            </a:pP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31</a:t>
            </a:r>
            <a:r>
              <a:rPr kumimoji="0" sz="799" b="1" i="0" u="none" strike="noStrike" kern="1200" cap="none" spc="-15"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of</a:t>
            </a:r>
            <a:r>
              <a:rPr kumimoji="0" sz="799" b="1" i="0" u="none" strike="noStrike" kern="1200" cap="none" spc="-2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33</a:t>
            </a:r>
            <a:r>
              <a:rPr kumimoji="0" sz="799" b="1" i="0" u="none" strike="noStrike" kern="1200" cap="none" spc="-2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counties</a:t>
            </a:r>
            <a:r>
              <a:rPr kumimoji="0" sz="799" b="1" i="0" u="none" strike="noStrike" kern="1200" cap="none" spc="-25"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represented</a:t>
            </a:r>
            <a:r>
              <a:rPr kumimoji="0" sz="799" b="1" i="0" u="none" strike="noStrike" kern="1200" cap="none" spc="-35"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25" normalizeH="0" baseline="0" noProof="0">
                <a:ln>
                  <a:noFill/>
                </a:ln>
                <a:solidFill>
                  <a:srgbClr val="404040"/>
                </a:solidFill>
                <a:effectLst/>
                <a:uLnTx/>
                <a:uFillTx/>
                <a:latin typeface="Arial" panose="020B0604020202020204" pitchFamily="34" charset="0"/>
                <a:ea typeface="+mn-ea"/>
                <a:cs typeface="Arial" panose="020B0604020202020204" pitchFamily="34" charset="0"/>
              </a:rPr>
              <a:t>in </a:t>
            </a: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admitted</a:t>
            </a:r>
            <a:r>
              <a:rPr kumimoji="0" sz="799" b="1" i="0" u="none" strike="noStrike" kern="1200" cap="none" spc="-3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1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students</a:t>
            </a:r>
            <a:endParaRPr kumimoji="0" sz="7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3486" rtl="0" eaLnBrk="1" fontAlgn="auto" latinLnBrk="0" hangingPunct="1">
              <a:lnSpc>
                <a:spcPct val="100000"/>
              </a:lnSpc>
              <a:spcBef>
                <a:spcPts val="225"/>
              </a:spcBef>
              <a:spcAft>
                <a:spcPts val="0"/>
              </a:spcAft>
              <a:buClr>
                <a:srgbClr val="404040"/>
              </a:buClr>
              <a:buSzTx/>
              <a:buFont typeface="Arial"/>
              <a:buChar char="•"/>
              <a:tabLst/>
              <a:defRPr/>
            </a:pPr>
            <a:endParaRPr kumimoji="0" sz="7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23701" marR="248671" lvl="0" indent="-111648" algn="l" defTabSz="913486" rtl="0" eaLnBrk="1" fontAlgn="auto" latinLnBrk="0" hangingPunct="1">
              <a:lnSpc>
                <a:spcPct val="100000"/>
              </a:lnSpc>
              <a:spcBef>
                <a:spcPts val="0"/>
              </a:spcBef>
              <a:spcAft>
                <a:spcPts val="0"/>
              </a:spcAft>
              <a:buClrTx/>
              <a:buSzTx/>
              <a:buFont typeface="Arial"/>
              <a:buChar char="•"/>
              <a:tabLst>
                <a:tab pos="123701" algn="l"/>
              </a:tabLst>
              <a:defRPr/>
            </a:pP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321</a:t>
            </a:r>
            <a:r>
              <a:rPr kumimoji="0" sz="799" b="1" i="0" u="none" strike="noStrike" kern="1200" cap="none" spc="-1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students</a:t>
            </a:r>
            <a:r>
              <a:rPr kumimoji="0" sz="799" b="1" i="0" u="none" strike="noStrike" kern="1200" cap="none" spc="-4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on</a:t>
            </a:r>
            <a:r>
              <a:rPr kumimoji="0" sz="799" b="1" i="0" u="none" strike="noStrike" kern="1200" cap="none" spc="-2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track</a:t>
            </a:r>
            <a:r>
              <a:rPr kumimoji="0" sz="799" b="1" i="0" u="none" strike="noStrike" kern="1200" cap="none" spc="-1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in</a:t>
            </a:r>
            <a:r>
              <a:rPr kumimoji="0" sz="799" b="1" i="0" u="none" strike="noStrike" kern="1200" cap="none" spc="-5"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r>
              <a:rPr kumimoji="0" sz="799" b="1" i="0" u="none" strike="noStrike" kern="1200" cap="none" spc="-25" normalizeH="0" baseline="0" noProof="0">
                <a:ln>
                  <a:noFill/>
                </a:ln>
                <a:solidFill>
                  <a:srgbClr val="404040"/>
                </a:solidFill>
                <a:effectLst/>
                <a:uLnTx/>
                <a:uFillTx/>
                <a:latin typeface="Arial" panose="020B0604020202020204" pitchFamily="34" charset="0"/>
                <a:ea typeface="+mn-ea"/>
                <a:cs typeface="Arial" panose="020B0604020202020204" pitchFamily="34" charset="0"/>
              </a:rPr>
              <a:t>the </a:t>
            </a:r>
            <a:r>
              <a:rPr kumimoji="0" sz="799" b="1" i="0" u="none" strike="noStrike" kern="1200" cap="none" spc="-1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pipeline</a:t>
            </a:r>
            <a:endParaRPr kumimoji="0" sz="7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Slide Number Placeholder 21">
            <a:extLst>
              <a:ext uri="{FF2B5EF4-FFF2-40B4-BE49-F238E27FC236}">
                <a16:creationId xmlns:a16="http://schemas.microsoft.com/office/drawing/2014/main" id="{4D673341-4E26-822E-16CF-BB4AAF0D95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E51A3-CDEB-4362-A93A-CD4EC28A14A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53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46218" y="663399"/>
            <a:ext cx="2911382" cy="1206164"/>
          </a:xfrm>
          <a:prstGeom prst="rect">
            <a:avLst/>
          </a:prstGeom>
        </p:spPr>
        <p:txBody>
          <a:bodyPr vert="horz" wrap="square" lIns="0" tIns="5715" rIns="0" bIns="0" rtlCol="0">
            <a:spAutoFit/>
          </a:bodyPr>
          <a:lstStyle/>
          <a:p>
            <a:pPr marL="125095" marR="5080" indent="-113030">
              <a:lnSpc>
                <a:spcPct val="102499"/>
              </a:lnSpc>
              <a:spcBef>
                <a:spcPts val="45"/>
              </a:spcBef>
            </a:pPr>
            <a:r>
              <a:rPr sz="3950" b="1" dirty="0">
                <a:solidFill>
                  <a:srgbClr val="007985"/>
                </a:solidFill>
                <a:latin typeface="Arial"/>
                <a:cs typeface="Arial"/>
              </a:rPr>
              <a:t>Health</a:t>
            </a:r>
            <a:r>
              <a:rPr sz="3950" b="1" spc="170" dirty="0">
                <a:solidFill>
                  <a:srgbClr val="007985"/>
                </a:solidFill>
                <a:latin typeface="Arial"/>
                <a:cs typeface="Arial"/>
              </a:rPr>
              <a:t> </a:t>
            </a:r>
            <a:r>
              <a:rPr sz="3950" b="1" spc="-20" dirty="0">
                <a:solidFill>
                  <a:srgbClr val="007985"/>
                </a:solidFill>
                <a:latin typeface="Arial"/>
                <a:cs typeface="Arial"/>
              </a:rPr>
              <a:t>Care </a:t>
            </a:r>
            <a:r>
              <a:rPr sz="3950" b="1" spc="-10" dirty="0">
                <a:solidFill>
                  <a:srgbClr val="007985"/>
                </a:solidFill>
                <a:latin typeface="Arial"/>
                <a:cs typeface="Arial"/>
              </a:rPr>
              <a:t>Workforce</a:t>
            </a:r>
            <a:endParaRPr sz="3950" dirty="0">
              <a:latin typeface="Arial"/>
              <a:cs typeface="Arial"/>
            </a:endParaRPr>
          </a:p>
        </p:txBody>
      </p:sp>
      <p:sp>
        <p:nvSpPr>
          <p:cNvPr id="3" name="object 3"/>
          <p:cNvSpPr txBox="1"/>
          <p:nvPr/>
        </p:nvSpPr>
        <p:spPr>
          <a:xfrm>
            <a:off x="1341755" y="2144966"/>
            <a:ext cx="1876425" cy="640080"/>
          </a:xfrm>
          <a:prstGeom prst="rect">
            <a:avLst/>
          </a:prstGeom>
        </p:spPr>
        <p:txBody>
          <a:bodyPr vert="horz" wrap="square" lIns="0" tIns="15875" rIns="0" bIns="0" rtlCol="0">
            <a:spAutoFit/>
          </a:bodyPr>
          <a:lstStyle/>
          <a:p>
            <a:pPr marL="12700" marR="5080" lvl="0" indent="382270" defTabSz="914400" eaLnBrk="1" fontAlgn="auto" latinLnBrk="0" hangingPunct="1">
              <a:lnSpc>
                <a:spcPct val="100000"/>
              </a:lnSpc>
              <a:spcBef>
                <a:spcPts val="125"/>
              </a:spcBef>
              <a:spcAft>
                <a:spcPts val="0"/>
              </a:spcAft>
              <a:buClrTx/>
              <a:buSzTx/>
              <a:buFontTx/>
              <a:buNone/>
              <a:tabLst/>
              <a:defRPr/>
            </a:pPr>
            <a:r>
              <a:rPr kumimoji="0" sz="2000" b="1" i="0" u="none" strike="noStrike" kern="0" cap="none" spc="-10" normalizeH="0" baseline="0" noProof="0">
                <a:ln>
                  <a:noFill/>
                </a:ln>
                <a:solidFill>
                  <a:sysClr val="windowText" lastClr="000000"/>
                </a:solidFill>
                <a:effectLst/>
                <a:uLnTx/>
                <a:uFillTx/>
                <a:latin typeface="Arial"/>
                <a:cs typeface="Arial"/>
              </a:rPr>
              <a:t>Strategic Considerations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1204497" y="2989703"/>
            <a:ext cx="2271396" cy="2694969"/>
          </a:xfrm>
          <a:prstGeom prst="rect">
            <a:avLst/>
          </a:prstGeom>
        </p:spPr>
        <p:txBody>
          <a:bodyPr vert="horz" wrap="square" lIns="0" tIns="8255" rIns="0" bIns="0" rtlCol="0" anchor="t">
            <a:spAutoFit/>
          </a:bodyPr>
          <a:lstStyle/>
          <a:p>
            <a:pPr marL="12700" marR="5080" lvl="0" indent="0" defTabSz="914400" eaLnBrk="1" fontAlgn="auto" latinLnBrk="0" hangingPunct="1">
              <a:lnSpc>
                <a:spcPct val="103200"/>
              </a:lnSpc>
              <a:spcBef>
                <a:spcPts val="65"/>
              </a:spcBef>
              <a:spcAft>
                <a:spcPts val="0"/>
              </a:spcAft>
              <a:buClrTx/>
              <a:buSzTx/>
              <a:buFontTx/>
              <a:buNone/>
              <a:tabLst/>
              <a:defRPr/>
            </a:pPr>
            <a:r>
              <a:rPr kumimoji="0" sz="1550" b="0" i="0" u="none" strike="noStrike" kern="0" cap="none" spc="0" normalizeH="0" baseline="0" noProof="0">
                <a:ln>
                  <a:noFill/>
                </a:ln>
                <a:solidFill>
                  <a:sysClr val="windowText" lastClr="000000"/>
                </a:solidFill>
                <a:effectLst/>
                <a:uLnTx/>
                <a:uFillTx/>
                <a:latin typeface="Arial"/>
                <a:cs typeface="Arial"/>
              </a:rPr>
              <a:t>To</a:t>
            </a:r>
            <a:r>
              <a:rPr kumimoji="0" sz="1550" b="0" i="0" u="none" strike="noStrike" kern="0" cap="none" spc="165"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adequately</a:t>
            </a:r>
            <a:r>
              <a:rPr kumimoji="0" sz="1550" b="0" i="0" u="none" strike="noStrike" kern="0" cap="none" spc="165"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address</a:t>
            </a:r>
            <a:r>
              <a:rPr kumimoji="0" sz="1550" b="0" i="0" u="none" strike="noStrike" kern="0" cap="none" spc="105" normalizeH="0" baseline="0" noProof="0">
                <a:ln>
                  <a:noFill/>
                </a:ln>
                <a:solidFill>
                  <a:sysClr val="windowText" lastClr="000000"/>
                </a:solidFill>
                <a:effectLst/>
                <a:uLnTx/>
                <a:uFillTx/>
                <a:latin typeface="Arial"/>
                <a:cs typeface="Arial"/>
              </a:rPr>
              <a:t> </a:t>
            </a:r>
            <a:r>
              <a:rPr kumimoji="0" sz="1550" b="0" i="0" u="none" strike="noStrike" kern="0" cap="none" spc="-25" normalizeH="0" baseline="0" noProof="0">
                <a:ln>
                  <a:noFill/>
                </a:ln>
                <a:solidFill>
                  <a:sysClr val="windowText" lastClr="000000"/>
                </a:solidFill>
                <a:effectLst/>
                <a:uLnTx/>
                <a:uFillTx/>
                <a:latin typeface="Arial"/>
                <a:cs typeface="Arial"/>
              </a:rPr>
              <a:t>the </a:t>
            </a:r>
            <a:r>
              <a:rPr kumimoji="0" sz="1550" b="0" i="0" u="none" strike="noStrike" kern="0" cap="none" spc="0" normalizeH="0" baseline="0" noProof="0">
                <a:ln>
                  <a:noFill/>
                </a:ln>
                <a:solidFill>
                  <a:sysClr val="windowText" lastClr="000000"/>
                </a:solidFill>
                <a:effectLst/>
                <a:uLnTx/>
                <a:uFillTx/>
                <a:latin typeface="Arial"/>
                <a:cs typeface="Arial"/>
              </a:rPr>
              <a:t>clinical</a:t>
            </a:r>
            <a:r>
              <a:rPr kumimoji="0" sz="1550" b="0" i="0" u="none" strike="noStrike" kern="0" cap="none" spc="150"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workforce</a:t>
            </a:r>
            <a:r>
              <a:rPr kumimoji="0" sz="1550" b="0" i="0" u="none" strike="noStrike" kern="0" cap="none" spc="245" normalizeH="0" baseline="0" noProof="0">
                <a:ln>
                  <a:noFill/>
                </a:ln>
                <a:solidFill>
                  <a:sysClr val="windowText" lastClr="000000"/>
                </a:solidFill>
                <a:effectLst/>
                <a:uLnTx/>
                <a:uFillTx/>
                <a:latin typeface="Arial"/>
                <a:cs typeface="Arial"/>
              </a:rPr>
              <a:t> </a:t>
            </a:r>
            <a:r>
              <a:rPr kumimoji="0" sz="1550" b="0" i="0" u="none" strike="noStrike" kern="0" cap="none" spc="-10" normalizeH="0" baseline="0" noProof="0">
                <a:ln>
                  <a:noFill/>
                </a:ln>
                <a:solidFill>
                  <a:sysClr val="windowText" lastClr="000000"/>
                </a:solidFill>
                <a:effectLst/>
                <a:uLnTx/>
                <a:uFillTx/>
                <a:latin typeface="Arial"/>
                <a:cs typeface="Arial"/>
              </a:rPr>
              <a:t>shortage, </a:t>
            </a:r>
            <a:r>
              <a:rPr kumimoji="0" sz="1550" b="0" i="0" u="none" strike="noStrike" kern="0" cap="none" spc="0" normalizeH="0" baseline="0" noProof="0">
                <a:ln>
                  <a:noFill/>
                </a:ln>
                <a:solidFill>
                  <a:sysClr val="windowText" lastClr="000000"/>
                </a:solidFill>
                <a:effectLst/>
                <a:uLnTx/>
                <a:uFillTx/>
                <a:latin typeface="Arial"/>
                <a:cs typeface="Arial"/>
              </a:rPr>
              <a:t>New</a:t>
            </a:r>
            <a:r>
              <a:rPr kumimoji="0" sz="1550" b="0" i="0" u="none" strike="noStrike" kern="0" cap="none" spc="140"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Mexico’s</a:t>
            </a:r>
            <a:r>
              <a:rPr kumimoji="0" sz="1550" b="0" i="0" u="none" strike="noStrike" kern="0" cap="none" spc="95" normalizeH="0" baseline="0" noProof="0">
                <a:ln>
                  <a:noFill/>
                </a:ln>
                <a:solidFill>
                  <a:sysClr val="windowText" lastClr="000000"/>
                </a:solidFill>
                <a:effectLst/>
                <a:uLnTx/>
                <a:uFillTx/>
                <a:latin typeface="Arial"/>
                <a:cs typeface="Arial"/>
              </a:rPr>
              <a:t> </a:t>
            </a:r>
            <a:r>
              <a:rPr kumimoji="0" sz="1550" b="0" i="0" u="none" strike="noStrike" kern="0" cap="none" spc="-10" normalizeH="0" baseline="0" noProof="0">
                <a:ln>
                  <a:noFill/>
                </a:ln>
                <a:solidFill>
                  <a:sysClr val="windowText" lastClr="000000"/>
                </a:solidFill>
                <a:effectLst/>
                <a:uLnTx/>
                <a:uFillTx/>
                <a:latin typeface="Arial"/>
                <a:cs typeface="Arial"/>
              </a:rPr>
              <a:t>future </a:t>
            </a:r>
            <a:r>
              <a:rPr kumimoji="0" sz="1550" b="0" i="0" u="none" strike="noStrike" kern="0" cap="none" spc="0" normalizeH="0" baseline="0" noProof="0">
                <a:ln>
                  <a:noFill/>
                </a:ln>
                <a:solidFill>
                  <a:sysClr val="windowText" lastClr="000000"/>
                </a:solidFill>
                <a:effectLst/>
                <a:uLnTx/>
                <a:uFillTx/>
                <a:latin typeface="Arial"/>
                <a:cs typeface="Arial"/>
              </a:rPr>
              <a:t>strategies</a:t>
            </a:r>
            <a:r>
              <a:rPr kumimoji="0" sz="1550" b="0" i="0" u="none" strike="noStrike" kern="0" cap="none" spc="125"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will</a:t>
            </a:r>
            <a:r>
              <a:rPr kumimoji="0" sz="1550" b="0" i="0" u="none" strike="noStrike" kern="0" cap="none" spc="50"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need</a:t>
            </a:r>
            <a:r>
              <a:rPr kumimoji="0" sz="1550" b="0" i="0" u="none" strike="noStrike" kern="0" cap="none" spc="130"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to</a:t>
            </a:r>
            <a:r>
              <a:rPr kumimoji="0" sz="1550" b="0" i="0" u="none" strike="noStrike" kern="0" cap="none" spc="114" normalizeH="0" baseline="0" noProof="0">
                <a:ln>
                  <a:noFill/>
                </a:ln>
                <a:solidFill>
                  <a:sysClr val="windowText" lastClr="000000"/>
                </a:solidFill>
                <a:effectLst/>
                <a:uLnTx/>
                <a:uFillTx/>
                <a:latin typeface="Arial"/>
                <a:cs typeface="Arial"/>
              </a:rPr>
              <a:t> </a:t>
            </a:r>
            <a:r>
              <a:rPr kumimoji="0" sz="1550" b="0" i="0" u="none" strike="noStrike" kern="0" cap="none" spc="-20" normalizeH="0" baseline="0" noProof="0">
                <a:ln>
                  <a:noFill/>
                </a:ln>
                <a:solidFill>
                  <a:sysClr val="windowText" lastClr="000000"/>
                </a:solidFill>
                <a:effectLst/>
                <a:uLnTx/>
                <a:uFillTx/>
                <a:latin typeface="Arial"/>
                <a:cs typeface="Arial"/>
              </a:rPr>
              <a:t>focus </a:t>
            </a:r>
            <a:r>
              <a:rPr kumimoji="0" sz="1550" b="0" i="0" u="none" strike="noStrike" kern="0" cap="none" spc="0" normalizeH="0" baseline="0" noProof="0">
                <a:ln>
                  <a:noFill/>
                </a:ln>
                <a:solidFill>
                  <a:sysClr val="windowText" lastClr="000000"/>
                </a:solidFill>
                <a:effectLst/>
                <a:uLnTx/>
                <a:uFillTx/>
                <a:latin typeface="Arial"/>
                <a:cs typeface="Arial"/>
              </a:rPr>
              <a:t>on</a:t>
            </a:r>
            <a:r>
              <a:rPr kumimoji="0" sz="1550" b="0" i="0" u="none" strike="noStrike" kern="0" cap="none" spc="135"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expanding</a:t>
            </a:r>
            <a:r>
              <a:rPr kumimoji="0" sz="1550" b="0" i="0" u="none" strike="noStrike" kern="0" cap="none" spc="215" normalizeH="0" baseline="0" noProof="0">
                <a:ln>
                  <a:noFill/>
                </a:ln>
                <a:solidFill>
                  <a:sysClr val="windowText" lastClr="000000"/>
                </a:solidFill>
                <a:effectLst/>
                <a:uLnTx/>
                <a:uFillTx/>
                <a:latin typeface="Arial"/>
                <a:cs typeface="Arial"/>
              </a:rPr>
              <a:t> </a:t>
            </a:r>
            <a:r>
              <a:rPr kumimoji="0" sz="1550" b="0" i="0" u="none" strike="noStrike" kern="0" cap="none" spc="-10" normalizeH="0" baseline="0" noProof="0">
                <a:ln>
                  <a:noFill/>
                </a:ln>
                <a:solidFill>
                  <a:sysClr val="windowText" lastClr="000000"/>
                </a:solidFill>
                <a:effectLst/>
                <a:uLnTx/>
                <a:uFillTx/>
                <a:latin typeface="Arial"/>
                <a:cs typeface="Arial"/>
              </a:rPr>
              <a:t>health </a:t>
            </a:r>
            <a:r>
              <a:rPr kumimoji="0" sz="1550" b="0" i="0" u="none" strike="noStrike" kern="0" cap="none" spc="0" normalizeH="0" baseline="0" noProof="0">
                <a:ln>
                  <a:noFill/>
                </a:ln>
                <a:solidFill>
                  <a:sysClr val="windowText" lastClr="000000"/>
                </a:solidFill>
                <a:effectLst/>
                <a:uLnTx/>
                <a:uFillTx/>
                <a:latin typeface="Arial"/>
                <a:cs typeface="Arial"/>
              </a:rPr>
              <a:t>educational</a:t>
            </a:r>
            <a:r>
              <a:rPr kumimoji="0" sz="1550" b="0" i="0" u="none" strike="noStrike" kern="0" cap="none" spc="240"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programs</a:t>
            </a:r>
            <a:r>
              <a:rPr kumimoji="0" sz="1550" b="0" i="0" u="none" strike="noStrike" kern="0" cap="none" spc="200" normalizeH="0" baseline="0" noProof="0">
                <a:ln>
                  <a:noFill/>
                </a:ln>
                <a:solidFill>
                  <a:sysClr val="windowText" lastClr="000000"/>
                </a:solidFill>
                <a:effectLst/>
                <a:uLnTx/>
                <a:uFillTx/>
                <a:latin typeface="Arial"/>
                <a:cs typeface="Arial"/>
              </a:rPr>
              <a:t> </a:t>
            </a:r>
            <a:r>
              <a:rPr kumimoji="0" sz="1550" b="0" i="0" u="none" strike="noStrike" kern="0" cap="none" spc="-25" normalizeH="0" baseline="0" noProof="0">
                <a:ln>
                  <a:noFill/>
                </a:ln>
                <a:solidFill>
                  <a:sysClr val="windowText" lastClr="000000"/>
                </a:solidFill>
                <a:effectLst/>
                <a:uLnTx/>
                <a:uFillTx/>
                <a:latin typeface="Arial"/>
                <a:cs typeface="Arial"/>
              </a:rPr>
              <a:t>in </a:t>
            </a:r>
            <a:r>
              <a:rPr kumimoji="0" sz="1550" b="0" i="0" u="none" strike="noStrike" kern="0" cap="none" spc="0" normalizeH="0" baseline="0" noProof="0">
                <a:ln>
                  <a:noFill/>
                </a:ln>
                <a:solidFill>
                  <a:sysClr val="windowText" lastClr="000000"/>
                </a:solidFill>
                <a:effectLst/>
                <a:uLnTx/>
                <a:uFillTx/>
                <a:latin typeface="Arial"/>
                <a:cs typeface="Arial"/>
              </a:rPr>
              <a:t>parallel</a:t>
            </a:r>
            <a:r>
              <a:rPr kumimoji="0" sz="1550" b="0" i="0" u="none" strike="noStrike" kern="0" cap="none" spc="170"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with</a:t>
            </a:r>
            <a:r>
              <a:rPr kumimoji="0" sz="1550" b="0" i="0" u="none" strike="noStrike" kern="0" cap="none" spc="160" normalizeH="0" baseline="0" noProof="0">
                <a:ln>
                  <a:noFill/>
                </a:ln>
                <a:solidFill>
                  <a:sysClr val="windowText" lastClr="000000"/>
                </a:solidFill>
                <a:effectLst/>
                <a:uLnTx/>
                <a:uFillTx/>
                <a:latin typeface="Arial"/>
                <a:cs typeface="Arial"/>
              </a:rPr>
              <a:t> </a:t>
            </a:r>
            <a:r>
              <a:rPr kumimoji="0" sz="1550" b="0" i="0" u="none" strike="noStrike" kern="0" cap="none" spc="-10" normalizeH="0" baseline="0" noProof="0">
                <a:ln>
                  <a:noFill/>
                </a:ln>
                <a:solidFill>
                  <a:sysClr val="windowText" lastClr="000000"/>
                </a:solidFill>
                <a:effectLst/>
                <a:uLnTx/>
                <a:uFillTx/>
                <a:latin typeface="Arial"/>
                <a:cs typeface="Arial"/>
              </a:rPr>
              <a:t>growing </a:t>
            </a:r>
            <a:r>
              <a:rPr kumimoji="0" sz="1550" b="0" i="0" u="none" strike="noStrike" kern="0" cap="none" spc="0" normalizeH="0" baseline="0" noProof="0">
                <a:ln>
                  <a:noFill/>
                </a:ln>
                <a:solidFill>
                  <a:sysClr val="windowText" lastClr="000000"/>
                </a:solidFill>
                <a:effectLst/>
                <a:uLnTx/>
                <a:uFillTx/>
                <a:latin typeface="Arial"/>
                <a:cs typeface="Arial"/>
              </a:rPr>
              <a:t>healthcare</a:t>
            </a:r>
            <a:r>
              <a:rPr kumimoji="0" sz="1550" b="0" i="0" u="none" strike="noStrike" kern="0" cap="none" spc="185"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infrastructure</a:t>
            </a:r>
            <a:r>
              <a:rPr kumimoji="0" sz="1550" b="0" i="0" u="none" strike="noStrike" kern="0" cap="none" spc="305" normalizeH="0" baseline="0" noProof="0">
                <a:ln>
                  <a:noFill/>
                </a:ln>
                <a:solidFill>
                  <a:sysClr val="windowText" lastClr="000000"/>
                </a:solidFill>
                <a:effectLst/>
                <a:uLnTx/>
                <a:uFillTx/>
                <a:latin typeface="Arial"/>
                <a:cs typeface="Arial"/>
              </a:rPr>
              <a:t> </a:t>
            </a:r>
            <a:r>
              <a:rPr kumimoji="0" sz="1550" b="0" i="0" u="none" strike="noStrike" kern="0" cap="none" spc="-25" normalizeH="0" baseline="0" noProof="0">
                <a:ln>
                  <a:noFill/>
                </a:ln>
                <a:solidFill>
                  <a:sysClr val="windowText" lastClr="000000"/>
                </a:solidFill>
                <a:effectLst/>
                <a:uLnTx/>
                <a:uFillTx/>
                <a:latin typeface="Arial"/>
                <a:cs typeface="Arial"/>
              </a:rPr>
              <a:t>and </a:t>
            </a:r>
            <a:r>
              <a:rPr kumimoji="0" sz="1550" b="0" i="0" u="none" strike="noStrike" kern="0" cap="none" spc="0" normalizeH="0" baseline="0" noProof="0">
                <a:ln>
                  <a:noFill/>
                </a:ln>
                <a:solidFill>
                  <a:sysClr val="windowText" lastClr="000000"/>
                </a:solidFill>
                <a:effectLst/>
                <a:uLnTx/>
                <a:uFillTx/>
                <a:latin typeface="Arial"/>
                <a:cs typeface="Arial"/>
              </a:rPr>
              <a:t>attracting</a:t>
            </a:r>
            <a:r>
              <a:rPr kumimoji="0" sz="1550" b="0" i="0" u="none" strike="noStrike" kern="0" cap="none" spc="160" normalizeH="0" baseline="0" noProof="0">
                <a:ln>
                  <a:noFill/>
                </a:ln>
                <a:solidFill>
                  <a:sysClr val="windowText" lastClr="000000"/>
                </a:solidFill>
                <a:effectLst/>
                <a:uLnTx/>
                <a:uFillTx/>
                <a:latin typeface="Arial"/>
                <a:cs typeface="Arial"/>
              </a:rPr>
              <a:t> </a:t>
            </a:r>
            <a:r>
              <a:rPr kumimoji="0" sz="1550" b="0" i="0" u="none" strike="noStrike" kern="0" cap="none" spc="0" normalizeH="0" baseline="0" noProof="0">
                <a:ln>
                  <a:noFill/>
                </a:ln>
                <a:solidFill>
                  <a:sysClr val="windowText" lastClr="000000"/>
                </a:solidFill>
                <a:effectLst/>
                <a:uLnTx/>
                <a:uFillTx/>
                <a:latin typeface="Arial"/>
                <a:cs typeface="Arial"/>
              </a:rPr>
              <a:t>and</a:t>
            </a:r>
            <a:r>
              <a:rPr kumimoji="0" sz="1550" b="0" i="0" u="none" strike="noStrike" kern="0" cap="none" spc="125" normalizeH="0" baseline="0" noProof="0">
                <a:ln>
                  <a:noFill/>
                </a:ln>
                <a:solidFill>
                  <a:sysClr val="windowText" lastClr="000000"/>
                </a:solidFill>
                <a:effectLst/>
                <a:uLnTx/>
                <a:uFillTx/>
                <a:latin typeface="Arial"/>
                <a:cs typeface="Arial"/>
              </a:rPr>
              <a:t> </a:t>
            </a:r>
            <a:r>
              <a:rPr kumimoji="0" sz="1550" b="0" i="0" u="none" strike="noStrike" kern="0" cap="none" spc="-10" normalizeH="0" baseline="0" noProof="0">
                <a:ln>
                  <a:noFill/>
                </a:ln>
                <a:solidFill>
                  <a:sysClr val="windowText" lastClr="000000"/>
                </a:solidFill>
                <a:effectLst/>
                <a:uLnTx/>
                <a:uFillTx/>
                <a:latin typeface="Arial"/>
                <a:cs typeface="Arial"/>
              </a:rPr>
              <a:t>retaining</a:t>
            </a:r>
            <a:r>
              <a:rPr kumimoji="0" sz="1550" b="0" i="0" u="none" strike="noStrike" kern="0" cap="none" spc="500" normalizeH="0" baseline="0" noProof="0">
                <a:ln>
                  <a:noFill/>
                </a:ln>
                <a:solidFill>
                  <a:sysClr val="windowText" lastClr="000000"/>
                </a:solidFill>
                <a:effectLst/>
                <a:uLnTx/>
                <a:uFillTx/>
                <a:latin typeface="Arial"/>
                <a:cs typeface="Arial"/>
              </a:rPr>
              <a:t> </a:t>
            </a:r>
            <a:r>
              <a:rPr kumimoji="0" sz="1550" b="0" i="0" u="none" strike="noStrike" kern="0" cap="none" spc="-10" normalizeH="0" baseline="0" noProof="0">
                <a:ln>
                  <a:noFill/>
                </a:ln>
                <a:solidFill>
                  <a:sysClr val="windowText" lastClr="000000"/>
                </a:solidFill>
                <a:effectLst/>
                <a:uLnTx/>
                <a:uFillTx/>
                <a:latin typeface="Arial"/>
                <a:cs typeface="Arial"/>
              </a:rPr>
              <a:t>talent</a:t>
            </a:r>
            <a:r>
              <a:rPr kumimoji="0" lang="en-US" sz="1550" b="0" i="0" u="none" strike="noStrike" kern="0" cap="none" spc="-10" normalizeH="0" baseline="0" noProof="0">
                <a:ln>
                  <a:noFill/>
                </a:ln>
                <a:solidFill>
                  <a:sysClr val="windowText" lastClr="000000"/>
                </a:solidFill>
                <a:effectLst/>
                <a:uLnTx/>
                <a:uFillTx/>
                <a:latin typeface="Arial"/>
                <a:cs typeface="Arial"/>
              </a:rPr>
              <a:t>.</a:t>
            </a:r>
            <a:endParaRPr kumimoji="0" sz="1550" b="0" i="0" u="none" strike="noStrike" kern="0" cap="none" spc="0" normalizeH="0" baseline="0" noProof="0">
              <a:ln>
                <a:noFill/>
              </a:ln>
              <a:solidFill>
                <a:sysClr val="windowText" lastClr="000000"/>
              </a:solidFill>
              <a:effectLst/>
              <a:uLnTx/>
              <a:uFillTx/>
              <a:latin typeface="Arial"/>
              <a:cs typeface="Arial"/>
            </a:endParaRPr>
          </a:p>
        </p:txBody>
      </p:sp>
      <p:grpSp>
        <p:nvGrpSpPr>
          <p:cNvPr id="5" name="object 5"/>
          <p:cNvGrpSpPr/>
          <p:nvPr/>
        </p:nvGrpSpPr>
        <p:grpSpPr>
          <a:xfrm>
            <a:off x="4399026" y="608012"/>
            <a:ext cx="5899150" cy="5337175"/>
            <a:chOff x="4399026" y="608012"/>
            <a:chExt cx="5899150" cy="5337175"/>
          </a:xfrm>
        </p:grpSpPr>
        <p:sp>
          <p:nvSpPr>
            <p:cNvPr id="6" name="object 6"/>
            <p:cNvSpPr/>
            <p:nvPr/>
          </p:nvSpPr>
          <p:spPr>
            <a:xfrm>
              <a:off x="4405376" y="614362"/>
              <a:ext cx="5886450" cy="5324475"/>
            </a:xfrm>
            <a:custGeom>
              <a:avLst/>
              <a:gdLst/>
              <a:ahLst/>
              <a:cxnLst/>
              <a:rect l="l" t="t" r="r" b="b"/>
              <a:pathLst>
                <a:path w="5886450" h="5324475">
                  <a:moveTo>
                    <a:pt x="0" y="5324475"/>
                  </a:moveTo>
                  <a:lnTo>
                    <a:pt x="5886450" y="5324475"/>
                  </a:lnTo>
                  <a:lnTo>
                    <a:pt x="5886450" y="0"/>
                  </a:lnTo>
                  <a:lnTo>
                    <a:pt x="0" y="0"/>
                  </a:lnTo>
                  <a:lnTo>
                    <a:pt x="0" y="5324475"/>
                  </a:lnTo>
                  <a:close/>
                </a:path>
              </a:pathLst>
            </a:custGeom>
            <a:ln w="12700">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2" cstate="print"/>
            <a:stretch>
              <a:fillRect/>
            </a:stretch>
          </p:blipFill>
          <p:spPr>
            <a:xfrm>
              <a:off x="4725987" y="973137"/>
              <a:ext cx="5302250" cy="4073525"/>
            </a:xfrm>
            <a:prstGeom prst="rect">
              <a:avLst/>
            </a:prstGeom>
          </p:spPr>
        </p:pic>
      </p:grpSp>
      <p:sp>
        <p:nvSpPr>
          <p:cNvPr id="8" name="object 8"/>
          <p:cNvSpPr txBox="1"/>
          <p:nvPr/>
        </p:nvSpPr>
        <p:spPr>
          <a:xfrm>
            <a:off x="6261100" y="2159698"/>
            <a:ext cx="2238375" cy="1661795"/>
          </a:xfrm>
          <a:prstGeom prst="rect">
            <a:avLst/>
          </a:prstGeom>
        </p:spPr>
        <p:txBody>
          <a:bodyPr vert="horz" wrap="square" lIns="0" tIns="15875" rIns="0" bIns="0" rtlCol="0">
            <a:spAutoFit/>
          </a:bodyPr>
          <a:lstStyle/>
          <a:p>
            <a:pPr marL="0" marR="0" lvl="0" indent="0" defTabSz="914400" eaLnBrk="1" fontAlgn="auto" latinLnBrk="0" hangingPunct="1">
              <a:lnSpc>
                <a:spcPct val="100000"/>
              </a:lnSpc>
              <a:spcBef>
                <a:spcPts val="125"/>
              </a:spcBef>
              <a:spcAft>
                <a:spcPts val="0"/>
              </a:spcAft>
              <a:buClrTx/>
              <a:buSzTx/>
              <a:buFontTx/>
              <a:buNone/>
              <a:tabLst>
                <a:tab pos="1481455" algn="l"/>
              </a:tabLst>
              <a:defRPr/>
            </a:pPr>
            <a:r>
              <a:rPr kumimoji="0" sz="2000" b="1" i="0" u="none" strike="noStrike" kern="0" cap="none" spc="-10" normalizeH="0" baseline="0" noProof="0">
                <a:ln>
                  <a:noFill/>
                </a:ln>
                <a:solidFill>
                  <a:sysClr val="windowText" lastClr="000000"/>
                </a:solidFill>
                <a:effectLst/>
                <a:uLnTx/>
                <a:uFillTx/>
                <a:latin typeface="Arial"/>
                <a:cs typeface="Arial"/>
              </a:rPr>
              <a:t>Expand</a:t>
            </a:r>
            <a:r>
              <a:rPr kumimoji="0" sz="2000" b="1" i="0" u="none" strike="noStrike" kern="0" cap="none" spc="0" normalizeH="0" baseline="0" noProof="0">
                <a:ln>
                  <a:noFill/>
                </a:ln>
                <a:solidFill>
                  <a:sysClr val="windowText" lastClr="000000"/>
                </a:solidFill>
                <a:effectLst/>
                <a:uLnTx/>
                <a:uFillTx/>
                <a:latin typeface="Arial"/>
                <a:cs typeface="Arial"/>
              </a:rPr>
              <a:t>	</a:t>
            </a:r>
            <a:r>
              <a:rPr kumimoji="0" sz="2000" b="1" i="0" u="none" strike="noStrike" kern="0" cap="none" spc="-20" normalizeH="0" baseline="0" noProof="0">
                <a:ln>
                  <a:noFill/>
                </a:ln>
                <a:solidFill>
                  <a:sysClr val="windowText" lastClr="000000"/>
                </a:solidFill>
                <a:effectLst/>
                <a:uLnTx/>
                <a:uFillTx/>
                <a:latin typeface="Arial"/>
                <a:cs typeface="Arial"/>
              </a:rPr>
              <a:t>Train</a:t>
            </a:r>
            <a:endParaRPr kumimoji="0" sz="2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84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Arial"/>
              <a:cs typeface="Arial"/>
            </a:endParaRPr>
          </a:p>
          <a:p>
            <a:pPr marL="716280" marR="0" lvl="0" indent="0" defTabSz="914400" eaLnBrk="1" fontAlgn="auto" latinLnBrk="0" hangingPunct="1">
              <a:lnSpc>
                <a:spcPct val="100000"/>
              </a:lnSpc>
              <a:spcBef>
                <a:spcPts val="5"/>
              </a:spcBef>
              <a:spcAft>
                <a:spcPts val="0"/>
              </a:spcAft>
              <a:buClrTx/>
              <a:buSzTx/>
              <a:buFontTx/>
              <a:buNone/>
              <a:tabLst/>
              <a:defRPr/>
            </a:pPr>
            <a:r>
              <a:rPr kumimoji="0" sz="1550" b="1" i="0" u="none" strike="noStrike" kern="0" cap="none" spc="-10" normalizeH="0" baseline="0" noProof="0">
                <a:ln>
                  <a:noFill/>
                </a:ln>
                <a:solidFill>
                  <a:sysClr val="windowText" lastClr="000000"/>
                </a:solidFill>
                <a:effectLst/>
                <a:uLnTx/>
                <a:uFillTx/>
                <a:latin typeface="Arial"/>
                <a:cs typeface="Arial"/>
              </a:rPr>
              <a:t>Innovate</a:t>
            </a:r>
            <a:endParaRPr kumimoji="0" sz="155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265"/>
              </a:spcBef>
              <a:spcAft>
                <a:spcPts val="0"/>
              </a:spcAft>
              <a:buClrTx/>
              <a:buSzTx/>
              <a:buFontTx/>
              <a:buNone/>
              <a:tabLst/>
              <a:defRPr/>
            </a:pPr>
            <a:endParaRPr kumimoji="0" sz="1550" b="0" i="0" u="none" strike="noStrike" kern="0" cap="none" spc="0" normalizeH="0" baseline="0" noProof="0">
              <a:ln>
                <a:noFill/>
              </a:ln>
              <a:solidFill>
                <a:sysClr val="windowText" lastClr="000000"/>
              </a:solidFill>
              <a:effectLst/>
              <a:uLnTx/>
              <a:uFillTx/>
              <a:latin typeface="Arial"/>
              <a:cs typeface="Arial"/>
            </a:endParaRPr>
          </a:p>
          <a:p>
            <a:pPr marL="70485" marR="0" lvl="0" indent="0" defTabSz="914400" eaLnBrk="1" fontAlgn="auto" latinLnBrk="0" hangingPunct="1">
              <a:lnSpc>
                <a:spcPct val="100000"/>
              </a:lnSpc>
              <a:spcBef>
                <a:spcPts val="0"/>
              </a:spcBef>
              <a:spcAft>
                <a:spcPts val="0"/>
              </a:spcAft>
              <a:buClrTx/>
              <a:buSzTx/>
              <a:buFontTx/>
              <a:buNone/>
              <a:tabLst>
                <a:tab pos="1347470" algn="l"/>
              </a:tabLst>
              <a:defRPr/>
            </a:pPr>
            <a:r>
              <a:rPr kumimoji="0" sz="2000" b="1" i="0" u="none" strike="noStrike" kern="0" cap="none" spc="-10" normalizeH="0" baseline="0" noProof="0">
                <a:ln>
                  <a:noFill/>
                </a:ln>
                <a:solidFill>
                  <a:sysClr val="windowText" lastClr="000000"/>
                </a:solidFill>
                <a:effectLst/>
                <a:uLnTx/>
                <a:uFillTx/>
                <a:latin typeface="Arial"/>
                <a:cs typeface="Arial"/>
              </a:rPr>
              <a:t>Retain</a:t>
            </a:r>
            <a:r>
              <a:rPr kumimoji="0" sz="2000" b="1" i="0" u="none" strike="noStrike" kern="0" cap="none" spc="0" normalizeH="0" baseline="0" noProof="0">
                <a:ln>
                  <a:noFill/>
                </a:ln>
                <a:solidFill>
                  <a:sysClr val="windowText" lastClr="000000"/>
                </a:solidFill>
                <a:effectLst/>
                <a:uLnTx/>
                <a:uFillTx/>
                <a:latin typeface="Arial"/>
                <a:cs typeface="Arial"/>
              </a:rPr>
              <a:t>	</a:t>
            </a:r>
            <a:r>
              <a:rPr kumimoji="0" sz="2000" b="1" i="0" u="none" strike="noStrike" kern="0" cap="none" spc="-10" normalizeH="0" baseline="0" noProof="0">
                <a:ln>
                  <a:noFill/>
                </a:ln>
                <a:solidFill>
                  <a:sysClr val="windowText" lastClr="000000"/>
                </a:solidFill>
                <a:effectLst/>
                <a:uLnTx/>
                <a:uFillTx/>
                <a:latin typeface="Arial"/>
                <a:cs typeface="Arial"/>
              </a:rPr>
              <a:t>Recruit</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11153775" y="6441747"/>
            <a:ext cx="166370" cy="211454"/>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17</a:t>
            </a:fld>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txBox="1"/>
          <p:nvPr/>
        </p:nvSpPr>
        <p:spPr>
          <a:xfrm>
            <a:off x="4847590" y="1058227"/>
            <a:ext cx="1092200" cy="530860"/>
          </a:xfrm>
          <a:prstGeom prst="rect">
            <a:avLst/>
          </a:prstGeom>
        </p:spPr>
        <p:txBody>
          <a:bodyPr vert="horz" wrap="square" lIns="0" tIns="17145" rIns="0" bIns="0" rtlCol="0">
            <a:spAutoFit/>
          </a:bodyPr>
          <a:lstStyle/>
          <a:p>
            <a:pPr marL="0" marR="5080" lvl="0" indent="0" defTabSz="914400" eaLnBrk="1" fontAlgn="auto" latinLnBrk="0" hangingPunct="1">
              <a:lnSpc>
                <a:spcPct val="99500"/>
              </a:lnSpc>
              <a:spcBef>
                <a:spcPts val="135"/>
              </a:spcBef>
              <a:spcAft>
                <a:spcPts val="0"/>
              </a:spcAft>
              <a:buClrTx/>
              <a:buSzTx/>
              <a:buFontTx/>
              <a:buNone/>
              <a:tabLst/>
              <a:defRPr/>
            </a:pPr>
            <a:r>
              <a:rPr kumimoji="0" sz="1100" b="1" i="0" u="none" strike="noStrike" kern="0" cap="none" spc="0" normalizeH="0" baseline="0" noProof="0">
                <a:ln>
                  <a:noFill/>
                </a:ln>
                <a:solidFill>
                  <a:srgbClr val="007985"/>
                </a:solidFill>
                <a:effectLst/>
                <a:uLnTx/>
                <a:uFillTx/>
                <a:latin typeface="Arial"/>
                <a:cs typeface="Arial"/>
              </a:rPr>
              <a:t>Clinical</a:t>
            </a:r>
            <a:r>
              <a:rPr kumimoji="0" sz="1100" b="1" i="0" u="none" strike="noStrike" kern="0" cap="none" spc="-40" normalizeH="0" baseline="0" noProof="0">
                <a:ln>
                  <a:noFill/>
                </a:ln>
                <a:solidFill>
                  <a:srgbClr val="007985"/>
                </a:solidFill>
                <a:effectLst/>
                <a:uLnTx/>
                <a:uFillTx/>
                <a:latin typeface="Arial"/>
                <a:cs typeface="Arial"/>
              </a:rPr>
              <a:t> </a:t>
            </a:r>
            <a:r>
              <a:rPr kumimoji="0" sz="1100" b="1" i="0" u="none" strike="noStrike" kern="0" cap="none" spc="-10" normalizeH="0" baseline="0" noProof="0">
                <a:ln>
                  <a:noFill/>
                </a:ln>
                <a:solidFill>
                  <a:srgbClr val="007985"/>
                </a:solidFill>
                <a:effectLst/>
                <a:uLnTx/>
                <a:uFillTx/>
                <a:latin typeface="Arial"/>
                <a:cs typeface="Arial"/>
              </a:rPr>
              <a:t>Delivery </a:t>
            </a:r>
            <a:r>
              <a:rPr kumimoji="0" sz="1100" b="1" i="0" u="none" strike="noStrike" kern="0" cap="none" spc="0" normalizeH="0" baseline="0" noProof="0">
                <a:ln>
                  <a:noFill/>
                </a:ln>
                <a:solidFill>
                  <a:srgbClr val="007985"/>
                </a:solidFill>
                <a:effectLst/>
                <a:uLnTx/>
                <a:uFillTx/>
                <a:latin typeface="Arial"/>
                <a:cs typeface="Arial"/>
              </a:rPr>
              <a:t>System</a:t>
            </a:r>
            <a:r>
              <a:rPr kumimoji="0" sz="1100" b="1" i="0" u="none" strike="noStrike" kern="0" cap="none" spc="-70" normalizeH="0" baseline="0" noProof="0">
                <a:ln>
                  <a:noFill/>
                </a:ln>
                <a:solidFill>
                  <a:srgbClr val="007985"/>
                </a:solidFill>
                <a:effectLst/>
                <a:uLnTx/>
                <a:uFillTx/>
                <a:latin typeface="Arial"/>
                <a:cs typeface="Arial"/>
              </a:rPr>
              <a:t> </a:t>
            </a:r>
            <a:r>
              <a:rPr kumimoji="0" sz="1100" b="1" i="0" u="none" strike="noStrike" kern="0" cap="none" spc="-25" normalizeH="0" baseline="0" noProof="0">
                <a:ln>
                  <a:noFill/>
                </a:ln>
                <a:solidFill>
                  <a:srgbClr val="007985"/>
                </a:solidFill>
                <a:effectLst/>
                <a:uLnTx/>
                <a:uFillTx/>
                <a:latin typeface="Arial"/>
                <a:cs typeface="Arial"/>
              </a:rPr>
              <a:t>and </a:t>
            </a:r>
            <a:r>
              <a:rPr kumimoji="0" sz="1100" b="1" i="0" u="none" strike="noStrike" kern="0" cap="none" spc="-10" normalizeH="0" baseline="0" noProof="0">
                <a:ln>
                  <a:noFill/>
                </a:ln>
                <a:solidFill>
                  <a:srgbClr val="007985"/>
                </a:solidFill>
                <a:effectLst/>
                <a:uLnTx/>
                <a:uFillTx/>
                <a:latin typeface="Arial"/>
                <a:cs typeface="Arial"/>
              </a:rPr>
              <a:t>Infrastructure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8610345" y="1020190"/>
            <a:ext cx="1283335" cy="874394"/>
          </a:xfrm>
          <a:prstGeom prst="rect">
            <a:avLst/>
          </a:prstGeom>
        </p:spPr>
        <p:txBody>
          <a:bodyPr vert="horz" wrap="square" lIns="0" tIns="14604" rIns="0" bIns="0" rtlCol="0">
            <a:spAutoFit/>
          </a:bodyPr>
          <a:lstStyle/>
          <a:p>
            <a:pPr marL="0" marR="5080" lvl="0" indent="471805" algn="r" defTabSz="914400" eaLnBrk="1" fontAlgn="auto" latinLnBrk="0" hangingPunct="1">
              <a:lnSpc>
                <a:spcPct val="100499"/>
              </a:lnSpc>
              <a:spcBef>
                <a:spcPts val="114"/>
              </a:spcBef>
              <a:spcAft>
                <a:spcPts val="0"/>
              </a:spcAft>
              <a:buClrTx/>
              <a:buSzTx/>
              <a:buFontTx/>
              <a:buNone/>
              <a:tabLst/>
              <a:defRPr/>
            </a:pPr>
            <a:r>
              <a:rPr kumimoji="0" sz="1100" b="1" i="0" u="none" strike="noStrike" kern="0" cap="none" spc="-10" normalizeH="0" baseline="0" noProof="0">
                <a:ln>
                  <a:noFill/>
                </a:ln>
                <a:solidFill>
                  <a:srgbClr val="007985"/>
                </a:solidFill>
                <a:effectLst/>
                <a:uLnTx/>
                <a:uFillTx/>
                <a:latin typeface="Arial"/>
                <a:cs typeface="Arial"/>
              </a:rPr>
              <a:t>Educational </a:t>
            </a:r>
            <a:r>
              <a:rPr kumimoji="0" sz="1100" b="1" i="0" u="none" strike="noStrike" kern="0" cap="none" spc="0" normalizeH="0" baseline="0" noProof="0">
                <a:ln>
                  <a:noFill/>
                </a:ln>
                <a:solidFill>
                  <a:srgbClr val="007985"/>
                </a:solidFill>
                <a:effectLst/>
                <a:uLnTx/>
                <a:uFillTx/>
                <a:latin typeface="Arial"/>
                <a:cs typeface="Arial"/>
              </a:rPr>
              <a:t>Programs,</a:t>
            </a:r>
            <a:r>
              <a:rPr kumimoji="0" sz="1100" b="1" i="0" u="none" strike="noStrike" kern="0" cap="none" spc="-15" normalizeH="0" baseline="0" noProof="0">
                <a:ln>
                  <a:noFill/>
                </a:ln>
                <a:solidFill>
                  <a:srgbClr val="007985"/>
                </a:solidFill>
                <a:effectLst/>
                <a:uLnTx/>
                <a:uFillTx/>
                <a:latin typeface="Arial"/>
                <a:cs typeface="Arial"/>
              </a:rPr>
              <a:t> </a:t>
            </a:r>
            <a:r>
              <a:rPr kumimoji="0" sz="1100" b="1" i="0" u="none" strike="noStrike" kern="0" cap="none" spc="-10" normalizeH="0" baseline="0" noProof="0">
                <a:ln>
                  <a:noFill/>
                </a:ln>
                <a:solidFill>
                  <a:srgbClr val="007985"/>
                </a:solidFill>
                <a:effectLst/>
                <a:uLnTx/>
                <a:uFillTx/>
                <a:latin typeface="Arial"/>
                <a:cs typeface="Arial"/>
              </a:rPr>
              <a:t>Pipeline </a:t>
            </a:r>
            <a:r>
              <a:rPr kumimoji="0" sz="1100" b="1" i="0" u="none" strike="noStrike" kern="0" cap="none" spc="0" normalizeH="0" baseline="0" noProof="0">
                <a:ln>
                  <a:noFill/>
                </a:ln>
                <a:solidFill>
                  <a:srgbClr val="007985"/>
                </a:solidFill>
                <a:effectLst/>
                <a:uLnTx/>
                <a:uFillTx/>
                <a:latin typeface="Arial"/>
                <a:cs typeface="Arial"/>
              </a:rPr>
              <a:t>Programs,</a:t>
            </a:r>
            <a:r>
              <a:rPr kumimoji="0" sz="1100" b="1" i="0" u="none" strike="noStrike" kern="0" cap="none" spc="-15" normalizeH="0" baseline="0" noProof="0">
                <a:ln>
                  <a:noFill/>
                </a:ln>
                <a:solidFill>
                  <a:srgbClr val="007985"/>
                </a:solidFill>
                <a:effectLst/>
                <a:uLnTx/>
                <a:uFillTx/>
                <a:latin typeface="Arial"/>
                <a:cs typeface="Arial"/>
              </a:rPr>
              <a:t> </a:t>
            </a:r>
            <a:r>
              <a:rPr kumimoji="0" sz="1100" b="1" i="0" u="none" strike="noStrike" kern="0" cap="none" spc="-25" normalizeH="0" baseline="0" noProof="0">
                <a:ln>
                  <a:noFill/>
                </a:ln>
                <a:solidFill>
                  <a:srgbClr val="007985"/>
                </a:solidFill>
                <a:effectLst/>
                <a:uLnTx/>
                <a:uFillTx/>
                <a:latin typeface="Arial"/>
                <a:cs typeface="Arial"/>
              </a:rPr>
              <a:t>and </a:t>
            </a:r>
            <a:r>
              <a:rPr kumimoji="0" sz="1100" b="1" i="0" u="none" strike="noStrike" kern="0" cap="none" spc="-10" normalizeH="0" baseline="0" noProof="0">
                <a:ln>
                  <a:noFill/>
                </a:ln>
                <a:solidFill>
                  <a:srgbClr val="007985"/>
                </a:solidFill>
                <a:effectLst/>
                <a:uLnTx/>
                <a:uFillTx/>
                <a:latin typeface="Arial"/>
                <a:cs typeface="Arial"/>
              </a:rPr>
              <a:t>Recruitment</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6985" lvl="0" indent="0" algn="r" defTabSz="914400" eaLnBrk="1" fontAlgn="auto" latinLnBrk="0" hangingPunct="1">
              <a:lnSpc>
                <a:spcPct val="100000"/>
              </a:lnSpc>
              <a:spcBef>
                <a:spcPts val="35"/>
              </a:spcBef>
              <a:spcAft>
                <a:spcPts val="0"/>
              </a:spcAft>
              <a:buClrTx/>
              <a:buSzTx/>
              <a:buFontTx/>
              <a:buNone/>
              <a:tabLst/>
              <a:defRPr/>
            </a:pPr>
            <a:r>
              <a:rPr kumimoji="0" sz="1100" b="1" i="0" u="none" strike="noStrike" kern="0" cap="none" spc="-20" normalizeH="0" baseline="0" noProof="0">
                <a:ln>
                  <a:noFill/>
                </a:ln>
                <a:solidFill>
                  <a:srgbClr val="007985"/>
                </a:solidFill>
                <a:effectLst/>
                <a:uLnTx/>
                <a:uFillTx/>
                <a:latin typeface="Arial"/>
                <a:cs typeface="Arial"/>
              </a:rPr>
              <a:t>Pool</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8511793" y="4303395"/>
            <a:ext cx="1454150" cy="702945"/>
          </a:xfrm>
          <a:prstGeom prst="rect">
            <a:avLst/>
          </a:prstGeom>
        </p:spPr>
        <p:txBody>
          <a:bodyPr vert="horz" wrap="square" lIns="0" tIns="14604" rIns="0" bIns="0" rtlCol="0">
            <a:spAutoFit/>
          </a:bodyPr>
          <a:lstStyle/>
          <a:p>
            <a:pPr marL="0" marR="5080" lvl="0" indent="225425" algn="r" defTabSz="914400" eaLnBrk="1" fontAlgn="auto" latinLnBrk="0" hangingPunct="1">
              <a:lnSpc>
                <a:spcPct val="100499"/>
              </a:lnSpc>
              <a:spcBef>
                <a:spcPts val="114"/>
              </a:spcBef>
              <a:spcAft>
                <a:spcPts val="0"/>
              </a:spcAft>
              <a:buClrTx/>
              <a:buSzTx/>
              <a:buFontTx/>
              <a:buNone/>
              <a:tabLst/>
              <a:defRPr/>
            </a:pPr>
            <a:r>
              <a:rPr kumimoji="0" sz="1100" b="1" i="0" u="none" strike="noStrike" kern="0" cap="none" spc="0" normalizeH="0" baseline="0" noProof="0">
                <a:ln>
                  <a:noFill/>
                </a:ln>
                <a:solidFill>
                  <a:srgbClr val="007985"/>
                </a:solidFill>
                <a:effectLst/>
                <a:uLnTx/>
                <a:uFillTx/>
                <a:latin typeface="Arial"/>
                <a:cs typeface="Arial"/>
              </a:rPr>
              <a:t>Scope</a:t>
            </a:r>
            <a:r>
              <a:rPr kumimoji="0" sz="1100" b="1" i="0" u="none" strike="noStrike" kern="0" cap="none" spc="-50" normalizeH="0" baseline="0" noProof="0">
                <a:ln>
                  <a:noFill/>
                </a:ln>
                <a:solidFill>
                  <a:srgbClr val="007985"/>
                </a:solidFill>
                <a:effectLst/>
                <a:uLnTx/>
                <a:uFillTx/>
                <a:latin typeface="Arial"/>
                <a:cs typeface="Arial"/>
              </a:rPr>
              <a:t> </a:t>
            </a:r>
            <a:r>
              <a:rPr kumimoji="0" sz="1100" b="1" i="0" u="none" strike="noStrike" kern="0" cap="none" spc="0" normalizeH="0" baseline="0" noProof="0">
                <a:ln>
                  <a:noFill/>
                </a:ln>
                <a:solidFill>
                  <a:srgbClr val="007985"/>
                </a:solidFill>
                <a:effectLst/>
                <a:uLnTx/>
                <a:uFillTx/>
                <a:latin typeface="Arial"/>
                <a:cs typeface="Arial"/>
              </a:rPr>
              <a:t>of</a:t>
            </a:r>
            <a:r>
              <a:rPr kumimoji="0" sz="1100" b="1" i="0" u="none" strike="noStrike" kern="0" cap="none" spc="-20" normalizeH="0" baseline="0" noProof="0">
                <a:ln>
                  <a:noFill/>
                </a:ln>
                <a:solidFill>
                  <a:srgbClr val="007985"/>
                </a:solidFill>
                <a:effectLst/>
                <a:uLnTx/>
                <a:uFillTx/>
                <a:latin typeface="Arial"/>
                <a:cs typeface="Arial"/>
              </a:rPr>
              <a:t> </a:t>
            </a:r>
            <a:r>
              <a:rPr kumimoji="0" sz="1100" b="1" i="0" u="none" strike="noStrike" kern="0" cap="none" spc="-10" normalizeH="0" baseline="0" noProof="0">
                <a:ln>
                  <a:noFill/>
                </a:ln>
                <a:solidFill>
                  <a:srgbClr val="007985"/>
                </a:solidFill>
                <a:effectLst/>
                <a:uLnTx/>
                <a:uFillTx/>
                <a:latin typeface="Arial"/>
                <a:cs typeface="Arial"/>
              </a:rPr>
              <a:t>Practice, </a:t>
            </a:r>
            <a:r>
              <a:rPr kumimoji="0" sz="1100" b="1" i="0" u="none" strike="noStrike" kern="0" cap="none" spc="0" normalizeH="0" baseline="0" noProof="0">
                <a:ln>
                  <a:noFill/>
                </a:ln>
                <a:solidFill>
                  <a:srgbClr val="007985"/>
                </a:solidFill>
                <a:effectLst/>
                <a:uLnTx/>
                <a:uFillTx/>
                <a:latin typeface="Arial"/>
                <a:cs typeface="Arial"/>
              </a:rPr>
              <a:t>Loan</a:t>
            </a:r>
            <a:r>
              <a:rPr kumimoji="0" sz="1100" b="1" i="0" u="none" strike="noStrike" kern="0" cap="none" spc="-50" normalizeH="0" baseline="0" noProof="0">
                <a:ln>
                  <a:noFill/>
                </a:ln>
                <a:solidFill>
                  <a:srgbClr val="007985"/>
                </a:solidFill>
                <a:effectLst/>
                <a:uLnTx/>
                <a:uFillTx/>
                <a:latin typeface="Arial"/>
                <a:cs typeface="Arial"/>
              </a:rPr>
              <a:t> </a:t>
            </a:r>
            <a:r>
              <a:rPr kumimoji="0" sz="1100" b="1" i="0" u="none" strike="noStrike" kern="0" cap="none" spc="-10" normalizeH="0" baseline="0" noProof="0">
                <a:ln>
                  <a:noFill/>
                </a:ln>
                <a:solidFill>
                  <a:srgbClr val="007985"/>
                </a:solidFill>
                <a:effectLst/>
                <a:uLnTx/>
                <a:uFillTx/>
                <a:latin typeface="Arial"/>
                <a:cs typeface="Arial"/>
              </a:rPr>
              <a:t>Repayment, </a:t>
            </a:r>
            <a:r>
              <a:rPr kumimoji="0" sz="1100" b="1" i="0" u="none" strike="noStrike" kern="0" cap="none" spc="0" normalizeH="0" baseline="0" noProof="0">
                <a:ln>
                  <a:noFill/>
                </a:ln>
                <a:solidFill>
                  <a:srgbClr val="007985"/>
                </a:solidFill>
                <a:effectLst/>
                <a:uLnTx/>
                <a:uFillTx/>
                <a:latin typeface="Arial"/>
                <a:cs typeface="Arial"/>
              </a:rPr>
              <a:t>State</a:t>
            </a:r>
            <a:r>
              <a:rPr kumimoji="0" sz="1100" b="1" i="0" u="none" strike="noStrike" kern="0" cap="none" spc="-15" normalizeH="0" baseline="0" noProof="0">
                <a:ln>
                  <a:noFill/>
                </a:ln>
                <a:solidFill>
                  <a:srgbClr val="007985"/>
                </a:solidFill>
                <a:effectLst/>
                <a:uLnTx/>
                <a:uFillTx/>
                <a:latin typeface="Arial"/>
                <a:cs typeface="Arial"/>
              </a:rPr>
              <a:t> </a:t>
            </a:r>
            <a:r>
              <a:rPr kumimoji="0" sz="1100" b="1" i="0" u="none" strike="noStrike" kern="0" cap="none" spc="-10" normalizeH="0" baseline="0" noProof="0">
                <a:ln>
                  <a:noFill/>
                </a:ln>
                <a:solidFill>
                  <a:srgbClr val="007985"/>
                </a:solidFill>
                <a:effectLst/>
                <a:uLnTx/>
                <a:uFillTx/>
                <a:latin typeface="Arial"/>
                <a:cs typeface="Arial"/>
              </a:rPr>
              <a:t>Residency,</a:t>
            </a:r>
            <a:r>
              <a:rPr kumimoji="0" sz="1100" b="1" i="0" u="none" strike="noStrike" kern="0" cap="none" spc="0" normalizeH="0" baseline="0" noProof="0">
                <a:ln>
                  <a:noFill/>
                </a:ln>
                <a:solidFill>
                  <a:srgbClr val="007985"/>
                </a:solidFill>
                <a:effectLst/>
                <a:uLnTx/>
                <a:uFillTx/>
                <a:latin typeface="Arial"/>
                <a:cs typeface="Arial"/>
              </a:rPr>
              <a:t> </a:t>
            </a:r>
            <a:r>
              <a:rPr kumimoji="0" sz="1100" b="1" i="0" u="none" strike="noStrike" kern="0" cap="none" spc="-25" normalizeH="0" baseline="0" noProof="0">
                <a:ln>
                  <a:noFill/>
                </a:ln>
                <a:solidFill>
                  <a:srgbClr val="007985"/>
                </a:solidFill>
                <a:effectLst/>
                <a:uLnTx/>
                <a:uFillTx/>
                <a:latin typeface="Arial"/>
                <a:cs typeface="Arial"/>
              </a:rPr>
              <a:t>and </a:t>
            </a:r>
            <a:r>
              <a:rPr kumimoji="0" sz="1100" b="1" i="0" u="none" strike="noStrike" kern="0" cap="none" spc="0" normalizeH="0" baseline="0" noProof="0">
                <a:ln>
                  <a:noFill/>
                </a:ln>
                <a:solidFill>
                  <a:srgbClr val="007985"/>
                </a:solidFill>
                <a:effectLst/>
                <a:uLnTx/>
                <a:uFillTx/>
                <a:latin typeface="Arial"/>
                <a:cs typeface="Arial"/>
              </a:rPr>
              <a:t>Practice</a:t>
            </a:r>
            <a:r>
              <a:rPr kumimoji="0" sz="1100" b="1" i="0" u="none" strike="noStrike" kern="0" cap="none" spc="-50" normalizeH="0" baseline="0" noProof="0">
                <a:ln>
                  <a:noFill/>
                </a:ln>
                <a:solidFill>
                  <a:srgbClr val="007985"/>
                </a:solidFill>
                <a:effectLst/>
                <a:uLnTx/>
                <a:uFillTx/>
                <a:latin typeface="Arial"/>
                <a:cs typeface="Arial"/>
              </a:rPr>
              <a:t> </a:t>
            </a:r>
            <a:r>
              <a:rPr kumimoji="0" sz="1100" b="1" i="0" u="none" strike="noStrike" kern="0" cap="none" spc="-10" normalizeH="0" baseline="0" noProof="0">
                <a:ln>
                  <a:noFill/>
                </a:ln>
                <a:solidFill>
                  <a:srgbClr val="007985"/>
                </a:solidFill>
                <a:effectLst/>
                <a:uLnTx/>
                <a:uFillTx/>
                <a:latin typeface="Arial"/>
                <a:cs typeface="Arial"/>
              </a:rPr>
              <a:t>Environment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4847590" y="4258309"/>
            <a:ext cx="1450975" cy="702945"/>
          </a:xfrm>
          <a:prstGeom prst="rect">
            <a:avLst/>
          </a:prstGeom>
        </p:spPr>
        <p:txBody>
          <a:bodyPr vert="horz" wrap="square" lIns="0" tIns="14604" rIns="0" bIns="0" rtlCol="0">
            <a:spAutoFit/>
          </a:bodyPr>
          <a:lstStyle/>
          <a:p>
            <a:pPr marL="0" marR="5080" lvl="0" indent="0" defTabSz="914400" eaLnBrk="1" fontAlgn="auto" latinLnBrk="0" hangingPunct="1">
              <a:lnSpc>
                <a:spcPct val="100499"/>
              </a:lnSpc>
              <a:spcBef>
                <a:spcPts val="114"/>
              </a:spcBef>
              <a:spcAft>
                <a:spcPts val="0"/>
              </a:spcAft>
              <a:buClrTx/>
              <a:buSzTx/>
              <a:buFontTx/>
              <a:buNone/>
              <a:tabLst/>
              <a:defRPr/>
            </a:pPr>
            <a:r>
              <a:rPr kumimoji="0" sz="1100" b="1" i="0" u="none" strike="noStrike" kern="0" cap="none" spc="-10" normalizeH="0" baseline="0" noProof="0">
                <a:ln>
                  <a:noFill/>
                </a:ln>
                <a:solidFill>
                  <a:srgbClr val="007985"/>
                </a:solidFill>
                <a:effectLst/>
                <a:uLnTx/>
                <a:uFillTx/>
                <a:latin typeface="Arial"/>
                <a:cs typeface="Arial"/>
              </a:rPr>
              <a:t>Compensation, </a:t>
            </a:r>
            <a:r>
              <a:rPr kumimoji="0" sz="1100" b="1" i="0" u="none" strike="noStrike" kern="0" cap="none" spc="0" normalizeH="0" baseline="0" noProof="0">
                <a:ln>
                  <a:noFill/>
                </a:ln>
                <a:solidFill>
                  <a:srgbClr val="007985"/>
                </a:solidFill>
                <a:effectLst/>
                <a:uLnTx/>
                <a:uFillTx/>
                <a:latin typeface="Arial"/>
                <a:cs typeface="Arial"/>
              </a:rPr>
              <a:t>Community</a:t>
            </a:r>
            <a:r>
              <a:rPr kumimoji="0" sz="1100" b="1" i="0" u="none" strike="noStrike" kern="0" cap="none" spc="-45" normalizeH="0" baseline="0" noProof="0">
                <a:ln>
                  <a:noFill/>
                </a:ln>
                <a:solidFill>
                  <a:srgbClr val="007985"/>
                </a:solidFill>
                <a:effectLst/>
                <a:uLnTx/>
                <a:uFillTx/>
                <a:latin typeface="Arial"/>
                <a:cs typeface="Arial"/>
              </a:rPr>
              <a:t> </a:t>
            </a:r>
            <a:r>
              <a:rPr kumimoji="0" sz="1100" b="1" i="0" u="none" strike="noStrike" kern="0" cap="none" spc="-10" normalizeH="0" baseline="0" noProof="0">
                <a:ln>
                  <a:noFill/>
                </a:ln>
                <a:solidFill>
                  <a:srgbClr val="007985"/>
                </a:solidFill>
                <a:effectLst/>
                <a:uLnTx/>
                <a:uFillTx/>
                <a:latin typeface="Arial"/>
                <a:cs typeface="Arial"/>
              </a:rPr>
              <a:t>Factors, Work-</a:t>
            </a:r>
            <a:r>
              <a:rPr kumimoji="0" sz="1100" b="1" i="0" u="none" strike="noStrike" kern="0" cap="none" spc="0" normalizeH="0" baseline="0" noProof="0">
                <a:ln>
                  <a:noFill/>
                </a:ln>
                <a:solidFill>
                  <a:srgbClr val="007985"/>
                </a:solidFill>
                <a:effectLst/>
                <a:uLnTx/>
                <a:uFillTx/>
                <a:latin typeface="Arial"/>
                <a:cs typeface="Arial"/>
              </a:rPr>
              <a:t>life</a:t>
            </a:r>
            <a:r>
              <a:rPr kumimoji="0" sz="1100" b="1" i="0" u="none" strike="noStrike" kern="0" cap="none" spc="5" normalizeH="0" baseline="0" noProof="0">
                <a:ln>
                  <a:noFill/>
                </a:ln>
                <a:solidFill>
                  <a:srgbClr val="007985"/>
                </a:solidFill>
                <a:effectLst/>
                <a:uLnTx/>
                <a:uFillTx/>
                <a:latin typeface="Arial"/>
                <a:cs typeface="Arial"/>
              </a:rPr>
              <a:t> </a:t>
            </a:r>
            <a:r>
              <a:rPr kumimoji="0" sz="1100" b="1" i="0" u="none" strike="noStrike" kern="0" cap="none" spc="-10" normalizeH="0" baseline="0" noProof="0">
                <a:ln>
                  <a:noFill/>
                </a:ln>
                <a:solidFill>
                  <a:srgbClr val="007985"/>
                </a:solidFill>
                <a:effectLst/>
                <a:uLnTx/>
                <a:uFillTx/>
                <a:latin typeface="Arial"/>
                <a:cs typeface="Arial"/>
              </a:rPr>
              <a:t>Balance, </a:t>
            </a:r>
            <a:r>
              <a:rPr kumimoji="0" sz="1100" b="1" i="0" u="none" strike="noStrike" kern="0" cap="none" spc="0" normalizeH="0" baseline="0" noProof="0">
                <a:ln>
                  <a:noFill/>
                </a:ln>
                <a:solidFill>
                  <a:srgbClr val="007985"/>
                </a:solidFill>
                <a:effectLst/>
                <a:uLnTx/>
                <a:uFillTx/>
                <a:latin typeface="Arial"/>
                <a:cs typeface="Arial"/>
              </a:rPr>
              <a:t>Practice</a:t>
            </a:r>
            <a:r>
              <a:rPr kumimoji="0" sz="1100" b="1" i="0" u="none" strike="noStrike" kern="0" cap="none" spc="-50" normalizeH="0" baseline="0" noProof="0">
                <a:ln>
                  <a:noFill/>
                </a:ln>
                <a:solidFill>
                  <a:srgbClr val="007985"/>
                </a:solidFill>
                <a:effectLst/>
                <a:uLnTx/>
                <a:uFillTx/>
                <a:latin typeface="Arial"/>
                <a:cs typeface="Arial"/>
              </a:rPr>
              <a:t> </a:t>
            </a:r>
            <a:r>
              <a:rPr kumimoji="0" sz="1100" b="1" i="0" u="none" strike="noStrike" kern="0" cap="none" spc="-10" normalizeH="0" baseline="0" noProof="0">
                <a:ln>
                  <a:noFill/>
                </a:ln>
                <a:solidFill>
                  <a:srgbClr val="007985"/>
                </a:solidFill>
                <a:effectLst/>
                <a:uLnTx/>
                <a:uFillTx/>
                <a:latin typeface="Arial"/>
                <a:cs typeface="Arial"/>
              </a:rPr>
              <a:t>Environment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4400550" y="5476875"/>
            <a:ext cx="5886450" cy="457200"/>
          </a:xfrm>
          <a:prstGeom prst="rect">
            <a:avLst/>
          </a:prstGeom>
          <a:solidFill>
            <a:srgbClr val="BEBEBE"/>
          </a:solidFill>
        </p:spPr>
        <p:txBody>
          <a:bodyPr vert="horz" wrap="square" lIns="0" tIns="59690" rIns="0" bIns="0" rtlCol="0">
            <a:spAutoFit/>
          </a:bodyPr>
          <a:lstStyle/>
          <a:p>
            <a:pPr marL="736600" marR="504825" lvl="0" indent="-218440" defTabSz="914400" eaLnBrk="1" fontAlgn="auto" latinLnBrk="0" hangingPunct="1">
              <a:lnSpc>
                <a:spcPts val="1430"/>
              </a:lnSpc>
              <a:spcBef>
                <a:spcPts val="470"/>
              </a:spcBef>
              <a:spcAft>
                <a:spcPts val="0"/>
              </a:spcAft>
              <a:buClrTx/>
              <a:buSzTx/>
              <a:buFontTx/>
              <a:buNone/>
              <a:tabLst/>
              <a:defRPr/>
            </a:pPr>
            <a:r>
              <a:rPr kumimoji="0" sz="1200" b="0" i="0" u="none" strike="noStrike" kern="0" cap="none" spc="0" normalizeH="0" baseline="0" noProof="0">
                <a:ln>
                  <a:noFill/>
                </a:ln>
                <a:solidFill>
                  <a:sysClr val="windowText" lastClr="000000"/>
                </a:solidFill>
                <a:effectLst/>
                <a:uLnTx/>
                <a:uFillTx/>
                <a:latin typeface="Arial"/>
                <a:cs typeface="Arial"/>
              </a:rPr>
              <a:t>New</a:t>
            </a:r>
            <a:r>
              <a:rPr kumimoji="0" sz="1200" b="0" i="0" u="none" strike="noStrike" kern="0" cap="none" spc="-3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Mexico</a:t>
            </a:r>
            <a:r>
              <a:rPr kumimoji="0" sz="1200" b="0" i="0" u="none" strike="noStrike" kern="0" cap="none" spc="-55"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has</a:t>
            </a:r>
            <a:r>
              <a:rPr kumimoji="0" sz="1200" b="0" i="0" u="none" strike="noStrike" kern="0" cap="none" spc="1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a</a:t>
            </a:r>
            <a:r>
              <a:rPr kumimoji="0" sz="1200" b="0" i="0" u="none" strike="noStrike" kern="0" cap="none" spc="-55"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history</a:t>
            </a:r>
            <a:r>
              <a:rPr kumimoji="0" sz="1200" b="0" i="0" u="none" strike="noStrike" kern="0" cap="none" spc="-6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of</a:t>
            </a:r>
            <a:r>
              <a:rPr kumimoji="0" sz="1200" b="0" i="0" u="none" strike="noStrike" kern="0" cap="none" spc="25" normalizeH="0" baseline="0" noProof="0">
                <a:ln>
                  <a:noFill/>
                </a:ln>
                <a:solidFill>
                  <a:sysClr val="windowText" lastClr="000000"/>
                </a:solidFill>
                <a:effectLst/>
                <a:uLnTx/>
                <a:uFillTx/>
                <a:latin typeface="Arial"/>
                <a:cs typeface="Arial"/>
              </a:rPr>
              <a:t> </a:t>
            </a:r>
            <a:r>
              <a:rPr kumimoji="0" sz="1200" b="1" i="1" u="none" strike="noStrike" kern="0" cap="none" spc="0" normalizeH="0" baseline="0" noProof="0">
                <a:ln>
                  <a:noFill/>
                </a:ln>
                <a:solidFill>
                  <a:srgbClr val="007985"/>
                </a:solidFill>
                <a:effectLst/>
                <a:uLnTx/>
                <a:uFillTx/>
                <a:latin typeface="Arial"/>
                <a:cs typeface="Arial"/>
              </a:rPr>
              <a:t>workforce</a:t>
            </a:r>
            <a:r>
              <a:rPr kumimoji="0" sz="1200" b="1" i="1" u="none" strike="noStrike" kern="0" cap="none" spc="-50" normalizeH="0" baseline="0" noProof="0">
                <a:ln>
                  <a:noFill/>
                </a:ln>
                <a:solidFill>
                  <a:srgbClr val="007985"/>
                </a:solidFill>
                <a:effectLst/>
                <a:uLnTx/>
                <a:uFillTx/>
                <a:latin typeface="Arial"/>
                <a:cs typeface="Arial"/>
              </a:rPr>
              <a:t> </a:t>
            </a:r>
            <a:r>
              <a:rPr kumimoji="0" sz="1200" b="1" i="1" u="none" strike="noStrike" kern="0" cap="none" spc="0" normalizeH="0" baseline="0" noProof="0">
                <a:ln>
                  <a:noFill/>
                </a:ln>
                <a:solidFill>
                  <a:srgbClr val="007985"/>
                </a:solidFill>
                <a:effectLst/>
                <a:uLnTx/>
                <a:uFillTx/>
                <a:latin typeface="Arial"/>
                <a:cs typeface="Arial"/>
              </a:rPr>
              <a:t>innovation</a:t>
            </a:r>
            <a:r>
              <a:rPr kumimoji="0" sz="1200" b="0" i="0" u="none" strike="noStrike" kern="0" cap="none" spc="0" normalizeH="0" baseline="0" noProof="0">
                <a:ln>
                  <a:noFill/>
                </a:ln>
                <a:solidFill>
                  <a:sysClr val="windowText" lastClr="000000"/>
                </a:solidFill>
                <a:effectLst/>
                <a:uLnTx/>
                <a:uFillTx/>
                <a:latin typeface="Arial"/>
                <a:cs typeface="Arial"/>
              </a:rPr>
              <a:t>:</a:t>
            </a:r>
            <a:r>
              <a:rPr kumimoji="0" sz="1200" b="0" i="0" u="none" strike="noStrike" kern="0" cap="none" spc="-2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Medical</a:t>
            </a:r>
            <a:r>
              <a:rPr kumimoji="0" sz="1200" b="0" i="0" u="none" strike="noStrike" kern="0" cap="none" spc="-3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Education, </a:t>
            </a:r>
            <a:r>
              <a:rPr kumimoji="0" sz="1200" b="0" i="0" u="none" strike="noStrike" kern="0" cap="none" spc="0" normalizeH="0" baseline="0" noProof="0">
                <a:ln>
                  <a:noFill/>
                </a:ln>
                <a:solidFill>
                  <a:sysClr val="windowText" lastClr="000000"/>
                </a:solidFill>
                <a:effectLst/>
                <a:uLnTx/>
                <a:uFillTx/>
                <a:latin typeface="Arial"/>
                <a:cs typeface="Arial"/>
              </a:rPr>
              <a:t>Project</a:t>
            </a:r>
            <a:r>
              <a:rPr kumimoji="0" sz="1200" b="0" i="0" u="none" strike="noStrike" kern="0" cap="none" spc="-25"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Echo,</a:t>
            </a:r>
            <a:r>
              <a:rPr kumimoji="0" sz="1200" b="0" i="0" u="none" strike="noStrike" kern="0" cap="none" spc="-15"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Community</a:t>
            </a:r>
            <a:r>
              <a:rPr kumimoji="0" sz="1200" b="0" i="0" u="none" strike="noStrike" kern="0" cap="none" spc="1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Health</a:t>
            </a:r>
            <a:r>
              <a:rPr kumimoji="0" sz="1200" b="0" i="0" u="none" strike="noStrike" kern="0" cap="none" spc="-5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Workers,</a:t>
            </a:r>
            <a:r>
              <a:rPr kumimoji="0" sz="1200" b="0" i="0" u="none" strike="noStrike" kern="0" cap="none" spc="-2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and</a:t>
            </a:r>
            <a:r>
              <a:rPr kumimoji="0" sz="1200" b="0" i="0" u="none" strike="noStrike" kern="0" cap="none" spc="-5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Scope</a:t>
            </a:r>
            <a:r>
              <a:rPr kumimoji="0" sz="1200" b="0" i="0" u="none" strike="noStrike" kern="0" cap="none" spc="-5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of</a:t>
            </a:r>
            <a:r>
              <a:rPr kumimoji="0" sz="1200" b="0" i="0" u="none" strike="noStrike" kern="0" cap="none" spc="-15"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Practice.</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1550" y="5505449"/>
            <a:ext cx="11077575" cy="514350"/>
          </a:xfrm>
          <a:custGeom>
            <a:avLst/>
            <a:gdLst/>
            <a:ahLst/>
            <a:cxnLst/>
            <a:rect l="l" t="t" r="r" b="b"/>
            <a:pathLst>
              <a:path w="11077575" h="514350">
                <a:moveTo>
                  <a:pt x="11077575" y="0"/>
                </a:moveTo>
                <a:lnTo>
                  <a:pt x="0" y="0"/>
                </a:lnTo>
                <a:lnTo>
                  <a:pt x="0" y="514350"/>
                </a:lnTo>
                <a:lnTo>
                  <a:pt x="11077575" y="514350"/>
                </a:lnTo>
                <a:lnTo>
                  <a:pt x="11077575" y="0"/>
                </a:lnTo>
                <a:close/>
              </a:path>
            </a:pathLst>
          </a:custGeom>
          <a:solidFill>
            <a:srgbClr val="00798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descr="$PPTXTitle"/>
          <p:cNvSpPr txBox="1">
            <a:spLocks noGrp="1"/>
          </p:cNvSpPr>
          <p:nvPr>
            <p:ph type="title"/>
          </p:nvPr>
        </p:nvSpPr>
        <p:spPr>
          <a:xfrm>
            <a:off x="815975" y="661035"/>
            <a:ext cx="8476615" cy="632460"/>
          </a:xfrm>
          <a:prstGeom prst="rect">
            <a:avLst/>
          </a:prstGeom>
        </p:spPr>
        <p:txBody>
          <a:bodyPr vert="horz" wrap="square" lIns="0" tIns="16510" rIns="0" bIns="0" rtlCol="0">
            <a:spAutoFit/>
          </a:bodyPr>
          <a:lstStyle/>
          <a:p>
            <a:pPr marL="12700">
              <a:lnSpc>
                <a:spcPct val="100000"/>
              </a:lnSpc>
              <a:spcBef>
                <a:spcPts val="130"/>
              </a:spcBef>
            </a:pPr>
            <a:r>
              <a:rPr sz="3950" b="1" spc="-10" dirty="0">
                <a:solidFill>
                  <a:srgbClr val="007985"/>
                </a:solidFill>
                <a:latin typeface="Arial"/>
                <a:cs typeface="Arial"/>
              </a:rPr>
              <a:t>Top</a:t>
            </a:r>
            <a:r>
              <a:rPr sz="3950" b="1" spc="-35" dirty="0">
                <a:solidFill>
                  <a:srgbClr val="007985"/>
                </a:solidFill>
                <a:latin typeface="Arial"/>
                <a:cs typeface="Arial"/>
              </a:rPr>
              <a:t> </a:t>
            </a:r>
            <a:r>
              <a:rPr sz="3950" b="1" dirty="0">
                <a:solidFill>
                  <a:srgbClr val="007985"/>
                </a:solidFill>
                <a:latin typeface="Arial"/>
                <a:cs typeface="Arial"/>
              </a:rPr>
              <a:t>Reasons</a:t>
            </a:r>
            <a:r>
              <a:rPr sz="3950" b="1" spc="-35" dirty="0">
                <a:solidFill>
                  <a:srgbClr val="007985"/>
                </a:solidFill>
                <a:latin typeface="Arial"/>
                <a:cs typeface="Arial"/>
              </a:rPr>
              <a:t> </a:t>
            </a:r>
            <a:r>
              <a:rPr sz="3950" b="1" dirty="0">
                <a:solidFill>
                  <a:srgbClr val="007985"/>
                </a:solidFill>
                <a:latin typeface="Arial"/>
                <a:cs typeface="Arial"/>
              </a:rPr>
              <a:t>Physicians</a:t>
            </a:r>
            <a:r>
              <a:rPr sz="3950" b="1" spc="40" dirty="0">
                <a:solidFill>
                  <a:srgbClr val="007985"/>
                </a:solidFill>
                <a:latin typeface="Arial"/>
                <a:cs typeface="Arial"/>
              </a:rPr>
              <a:t> </a:t>
            </a:r>
            <a:r>
              <a:rPr sz="3950" b="1" dirty="0">
                <a:solidFill>
                  <a:srgbClr val="007985"/>
                </a:solidFill>
                <a:latin typeface="Arial"/>
                <a:cs typeface="Arial"/>
              </a:rPr>
              <a:t>Leave</a:t>
            </a:r>
            <a:r>
              <a:rPr sz="3950" b="1" spc="35" dirty="0">
                <a:solidFill>
                  <a:srgbClr val="007985"/>
                </a:solidFill>
                <a:latin typeface="Arial"/>
                <a:cs typeface="Arial"/>
              </a:rPr>
              <a:t> </a:t>
            </a:r>
            <a:r>
              <a:rPr sz="3950" b="1" spc="-25" dirty="0">
                <a:solidFill>
                  <a:srgbClr val="007985"/>
                </a:solidFill>
                <a:latin typeface="Arial"/>
                <a:cs typeface="Arial"/>
              </a:rPr>
              <a:t>NM</a:t>
            </a:r>
            <a:endParaRPr sz="3950" dirty="0">
              <a:latin typeface="Arial"/>
              <a:cs typeface="Arial"/>
            </a:endParaRPr>
          </a:p>
        </p:txBody>
      </p:sp>
      <p:sp>
        <p:nvSpPr>
          <p:cNvPr id="4" name="object 4"/>
          <p:cNvSpPr txBox="1"/>
          <p:nvPr/>
        </p:nvSpPr>
        <p:spPr>
          <a:xfrm>
            <a:off x="576262" y="1806511"/>
            <a:ext cx="2809240" cy="2578100"/>
          </a:xfrm>
          <a:prstGeom prst="rect">
            <a:avLst/>
          </a:prstGeom>
        </p:spPr>
        <p:txBody>
          <a:bodyPr vert="horz" wrap="square" lIns="0" tIns="12700" rIns="0" bIns="0" rtlCol="0">
            <a:spAutoFit/>
          </a:bodyPr>
          <a:lstStyle/>
          <a:p>
            <a:pPr marL="422275"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rgbClr val="C00000"/>
                </a:solidFill>
                <a:effectLst/>
                <a:uLnTx/>
                <a:uFillTx/>
                <a:latin typeface="Calibri"/>
                <a:cs typeface="Calibri"/>
              </a:rPr>
              <a:t>SOM</a:t>
            </a:r>
            <a:r>
              <a:rPr kumimoji="0" sz="2400" b="1" i="0" u="none" strike="noStrike" kern="0" cap="none" spc="-35" normalizeH="0" baseline="0" noProof="0">
                <a:ln>
                  <a:noFill/>
                </a:ln>
                <a:solidFill>
                  <a:srgbClr val="C00000"/>
                </a:solidFill>
                <a:effectLst/>
                <a:uLnTx/>
                <a:uFillTx/>
                <a:latin typeface="Calibri"/>
                <a:cs typeface="Calibri"/>
              </a:rPr>
              <a:t> </a:t>
            </a:r>
            <a:r>
              <a:rPr kumimoji="0" sz="2400" b="1" i="0" u="none" strike="noStrike" kern="0" cap="none" spc="0" normalizeH="0" baseline="0" noProof="0">
                <a:ln>
                  <a:noFill/>
                </a:ln>
                <a:solidFill>
                  <a:srgbClr val="C00000"/>
                </a:solidFill>
                <a:effectLst/>
                <a:uLnTx/>
                <a:uFillTx/>
                <a:latin typeface="Calibri"/>
                <a:cs typeface="Calibri"/>
              </a:rPr>
              <a:t>FY24</a:t>
            </a:r>
            <a:r>
              <a:rPr kumimoji="0" sz="2400" b="1" i="0" u="none" strike="noStrike" kern="0" cap="none" spc="-60" normalizeH="0" baseline="0" noProof="0">
                <a:ln>
                  <a:noFill/>
                </a:ln>
                <a:solidFill>
                  <a:srgbClr val="C00000"/>
                </a:solidFill>
                <a:effectLst/>
                <a:uLnTx/>
                <a:uFillTx/>
                <a:latin typeface="Calibri"/>
                <a:cs typeface="Calibri"/>
              </a:rPr>
              <a:t> </a:t>
            </a:r>
            <a:r>
              <a:rPr kumimoji="0" sz="1100" b="1" i="0" u="none" strike="noStrike" kern="0" cap="none" spc="-10" normalizeH="0" baseline="0" noProof="0">
                <a:ln>
                  <a:noFill/>
                </a:ln>
                <a:solidFill>
                  <a:srgbClr val="C00000"/>
                </a:solidFill>
                <a:effectLst/>
                <a:uLnTx/>
                <a:uFillTx/>
                <a:latin typeface="Calibri"/>
                <a:cs typeface="Calibri"/>
              </a:rPr>
              <a:t>(n=80)</a:t>
            </a:r>
            <a:endParaRPr kumimoji="0" sz="11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2190"/>
              </a:spcBef>
              <a:spcAft>
                <a:spcPts val="0"/>
              </a:spcAft>
              <a:buClr>
                <a:srgbClr val="C00000"/>
              </a:buClr>
              <a:buSzTx/>
              <a:buFontTx/>
              <a:buAutoNum type="arabicPeriod"/>
              <a:tabLst>
                <a:tab pos="355600" algn="l"/>
              </a:tabLst>
              <a:defRPr/>
            </a:pPr>
            <a:r>
              <a:rPr kumimoji="0" sz="2000" b="0" i="0" u="none" strike="noStrike" kern="0" cap="none" spc="-20" normalizeH="0" baseline="0" noProof="0">
                <a:ln>
                  <a:noFill/>
                </a:ln>
                <a:solidFill>
                  <a:sysClr val="windowText" lastClr="000000"/>
                </a:solidFill>
                <a:effectLst/>
                <a:uLnTx/>
                <a:uFillTx/>
                <a:latin typeface="Calibri"/>
                <a:cs typeface="Calibri"/>
              </a:rPr>
              <a:t>Personal/Family</a:t>
            </a:r>
            <a:r>
              <a:rPr kumimoji="0" sz="2000" b="0" i="0" u="none" strike="noStrike" kern="0" cap="none" spc="15"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matter</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755"/>
              </a:spcBef>
              <a:spcAft>
                <a:spcPts val="0"/>
              </a:spcAft>
              <a:buClr>
                <a:srgbClr val="C00000"/>
              </a:buClr>
              <a:buSzTx/>
              <a:buFontTx/>
              <a:buAutoNum type="arabicPeriod"/>
              <a:tabLst>
                <a:tab pos="355600" algn="l"/>
              </a:tabLst>
              <a:defRPr/>
            </a:pPr>
            <a:r>
              <a:rPr kumimoji="0" sz="2000" b="0" i="0" u="none" strike="noStrike" kern="0" cap="none" spc="-10" normalizeH="0" baseline="0" noProof="0">
                <a:ln>
                  <a:noFill/>
                </a:ln>
                <a:solidFill>
                  <a:sysClr val="windowText" lastClr="000000"/>
                </a:solidFill>
                <a:effectLst/>
                <a:uLnTx/>
                <a:uFillTx/>
                <a:latin typeface="Calibri"/>
                <a:cs typeface="Calibri"/>
              </a:rPr>
              <a:t>Salary</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755"/>
              </a:spcBef>
              <a:spcAft>
                <a:spcPts val="0"/>
              </a:spcAft>
              <a:buClr>
                <a:srgbClr val="C00000"/>
              </a:buClr>
              <a:buSzTx/>
              <a:buFontTx/>
              <a:buAutoNum type="arabicPeriod"/>
              <a:tabLst>
                <a:tab pos="355600" algn="l"/>
              </a:tabLst>
              <a:defRPr/>
            </a:pPr>
            <a:r>
              <a:rPr kumimoji="0" sz="2000" b="0" i="0" u="none" strike="noStrike" kern="0" cap="none" spc="-10" normalizeH="0" baseline="0" noProof="0">
                <a:ln>
                  <a:noFill/>
                </a:ln>
                <a:solidFill>
                  <a:sysClr val="windowText" lastClr="000000"/>
                </a:solidFill>
                <a:effectLst/>
                <a:uLnTx/>
                <a:uFillTx/>
                <a:latin typeface="Calibri"/>
                <a:cs typeface="Calibri"/>
              </a:rPr>
              <a:t>Department</a:t>
            </a:r>
            <a:r>
              <a:rPr kumimoji="0" sz="2000" b="0" i="0" u="none" strike="noStrike" kern="0" cap="none" spc="-20"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Leadership</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755"/>
              </a:spcBef>
              <a:spcAft>
                <a:spcPts val="0"/>
              </a:spcAft>
              <a:buClr>
                <a:srgbClr val="C00000"/>
              </a:buClr>
              <a:buSzTx/>
              <a:buFontTx/>
              <a:buAutoNum type="arabicPeriod"/>
              <a:tabLst>
                <a:tab pos="355600" algn="l"/>
              </a:tabLst>
              <a:defRPr/>
            </a:pPr>
            <a:r>
              <a:rPr kumimoji="0" sz="2000" b="0" i="0" u="none" strike="noStrike" kern="0" cap="none" spc="-10" normalizeH="0" baseline="0" noProof="0">
                <a:ln>
                  <a:noFill/>
                </a:ln>
                <a:solidFill>
                  <a:sysClr val="windowText" lastClr="000000"/>
                </a:solidFill>
                <a:effectLst/>
                <a:uLnTx/>
                <a:uFillTx/>
                <a:latin typeface="Calibri"/>
                <a:cs typeface="Calibri"/>
              </a:rPr>
              <a:t>Work/Life</a:t>
            </a:r>
            <a:r>
              <a:rPr kumimoji="0" sz="2000" b="0" i="0" u="none" strike="noStrike" kern="0" cap="none" spc="-85"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balance</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755"/>
              </a:spcBef>
              <a:spcAft>
                <a:spcPts val="0"/>
              </a:spcAft>
              <a:buClr>
                <a:srgbClr val="C00000"/>
              </a:buClr>
              <a:buSzTx/>
              <a:buFontTx/>
              <a:buAutoNum type="arabicPeriod"/>
              <a:tabLst>
                <a:tab pos="355600" algn="l"/>
              </a:tabLst>
              <a:defRPr/>
            </a:pPr>
            <a:r>
              <a:rPr kumimoji="0" sz="2000" b="0" i="0" u="none" strike="noStrike" kern="0" cap="none" spc="-10" normalizeH="0" baseline="0" noProof="0">
                <a:ln>
                  <a:noFill/>
                </a:ln>
                <a:solidFill>
                  <a:sysClr val="windowText" lastClr="000000"/>
                </a:solidFill>
                <a:effectLst/>
                <a:uLnTx/>
                <a:uFillTx/>
                <a:latin typeface="Calibri"/>
                <a:cs typeface="Calibri"/>
              </a:rPr>
              <a:t>Work</a:t>
            </a:r>
            <a:r>
              <a:rPr kumimoji="0" sz="2000" b="0" i="0" u="none" strike="noStrike" kern="0" cap="none" spc="-85"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environment</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3858640" y="1806511"/>
            <a:ext cx="2784475" cy="2578100"/>
          </a:xfrm>
          <a:prstGeom prst="rect">
            <a:avLst/>
          </a:prstGeom>
        </p:spPr>
        <p:txBody>
          <a:bodyPr vert="horz" wrap="square" lIns="0" tIns="12700" rIns="0" bIns="0" rtlCol="0">
            <a:spAutoFit/>
          </a:bodyPr>
          <a:lstStyle/>
          <a:p>
            <a:pPr marL="565785"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rgbClr val="C00000"/>
                </a:solidFill>
                <a:effectLst/>
                <a:uLnTx/>
                <a:uFillTx/>
                <a:latin typeface="Calibri"/>
                <a:cs typeface="Calibri"/>
              </a:rPr>
              <a:t>LFC</a:t>
            </a:r>
            <a:r>
              <a:rPr kumimoji="0" sz="2400" b="1" i="0" u="none" strike="noStrike" kern="0" cap="none" spc="-35" normalizeH="0" baseline="0" noProof="0">
                <a:ln>
                  <a:noFill/>
                </a:ln>
                <a:solidFill>
                  <a:srgbClr val="C00000"/>
                </a:solidFill>
                <a:effectLst/>
                <a:uLnTx/>
                <a:uFillTx/>
                <a:latin typeface="Calibri"/>
                <a:cs typeface="Calibri"/>
              </a:rPr>
              <a:t> </a:t>
            </a:r>
            <a:r>
              <a:rPr kumimoji="0" sz="2400" b="1" i="0" u="none" strike="noStrike" kern="0" cap="none" spc="0" normalizeH="0" baseline="0" noProof="0">
                <a:ln>
                  <a:noFill/>
                </a:ln>
                <a:solidFill>
                  <a:srgbClr val="C00000"/>
                </a:solidFill>
                <a:effectLst/>
                <a:uLnTx/>
                <a:uFillTx/>
                <a:latin typeface="Calibri"/>
                <a:cs typeface="Calibri"/>
              </a:rPr>
              <a:t>FY26</a:t>
            </a:r>
            <a:r>
              <a:rPr kumimoji="0" sz="2400" b="1" i="0" u="none" strike="noStrike" kern="0" cap="none" spc="-40" normalizeH="0" baseline="0" noProof="0">
                <a:ln>
                  <a:noFill/>
                </a:ln>
                <a:solidFill>
                  <a:srgbClr val="C00000"/>
                </a:solidFill>
                <a:effectLst/>
                <a:uLnTx/>
                <a:uFillTx/>
                <a:latin typeface="Calibri"/>
                <a:cs typeface="Calibri"/>
              </a:rPr>
              <a:t> </a:t>
            </a:r>
            <a:r>
              <a:rPr kumimoji="0" sz="1100" b="1" i="0" u="none" strike="noStrike" kern="0" cap="none" spc="-10" normalizeH="0" baseline="0" noProof="0">
                <a:ln>
                  <a:noFill/>
                </a:ln>
                <a:solidFill>
                  <a:srgbClr val="C00000"/>
                </a:solidFill>
                <a:effectLst/>
                <a:uLnTx/>
                <a:uFillTx/>
                <a:latin typeface="Calibri"/>
                <a:cs typeface="Calibri"/>
              </a:rPr>
              <a:t>(n=600)</a:t>
            </a:r>
            <a:endParaRPr kumimoji="0" sz="11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844"/>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5"/>
              </a:spcBef>
              <a:spcAft>
                <a:spcPts val="0"/>
              </a:spcAft>
              <a:buClr>
                <a:srgbClr val="C00000"/>
              </a:buClr>
              <a:buSzTx/>
              <a:buFontTx/>
              <a:buAutoNum type="arabicPeriod"/>
              <a:tabLst>
                <a:tab pos="355600" algn="l"/>
              </a:tabLst>
              <a:defRPr/>
            </a:pPr>
            <a:r>
              <a:rPr kumimoji="0" sz="2000" b="0" i="0" u="none" strike="noStrike" kern="0" cap="none" spc="0" normalizeH="0" baseline="0" noProof="0">
                <a:ln>
                  <a:noFill/>
                </a:ln>
                <a:solidFill>
                  <a:sysClr val="windowText" lastClr="000000"/>
                </a:solidFill>
                <a:effectLst/>
                <a:uLnTx/>
                <a:uFillTx/>
                <a:latin typeface="Calibri"/>
                <a:cs typeface="Calibri"/>
              </a:rPr>
              <a:t>Punitive</a:t>
            </a:r>
            <a:r>
              <a:rPr kumimoji="0" sz="2000" b="0" i="0" u="none" strike="noStrike" kern="0" cap="none" spc="-95"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Damages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750"/>
              </a:spcBef>
              <a:spcAft>
                <a:spcPts val="0"/>
              </a:spcAft>
              <a:buClr>
                <a:srgbClr val="C00000"/>
              </a:buClr>
              <a:buSzTx/>
              <a:buFontTx/>
              <a:buAutoNum type="arabicPeriod"/>
              <a:tabLst>
                <a:tab pos="355600" algn="l"/>
              </a:tabLst>
              <a:defRPr/>
            </a:pPr>
            <a:r>
              <a:rPr kumimoji="0" sz="2000" b="0" i="0" u="none" strike="noStrike" kern="0" cap="none" spc="0" normalizeH="0" baseline="0" noProof="0">
                <a:ln>
                  <a:noFill/>
                </a:ln>
                <a:solidFill>
                  <a:sysClr val="windowText" lastClr="000000"/>
                </a:solidFill>
                <a:effectLst/>
                <a:uLnTx/>
                <a:uFillTx/>
                <a:latin typeface="Calibri"/>
                <a:cs typeface="Calibri"/>
              </a:rPr>
              <a:t>Med</a:t>
            </a:r>
            <a:r>
              <a:rPr kumimoji="0" sz="2000" b="0" i="0" u="none" strike="noStrike" kern="0" cap="none" spc="-30"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Mal</a:t>
            </a:r>
            <a:r>
              <a:rPr kumimoji="0" sz="2000" b="0" i="0" u="none" strike="noStrike" kern="0" cap="none" spc="-25"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Insurance</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755"/>
              </a:spcBef>
              <a:spcAft>
                <a:spcPts val="0"/>
              </a:spcAft>
              <a:buClr>
                <a:srgbClr val="C00000"/>
              </a:buClr>
              <a:buSzTx/>
              <a:buFontTx/>
              <a:buAutoNum type="arabicPeriod"/>
              <a:tabLst>
                <a:tab pos="355600" algn="l"/>
              </a:tabLst>
              <a:defRPr/>
            </a:pPr>
            <a:r>
              <a:rPr kumimoji="0" sz="2000" b="0" i="0" u="none" strike="noStrike" kern="0" cap="none" spc="0" normalizeH="0" baseline="0" noProof="0">
                <a:ln>
                  <a:noFill/>
                </a:ln>
                <a:solidFill>
                  <a:sysClr val="windowText" lastClr="000000"/>
                </a:solidFill>
                <a:effectLst/>
                <a:uLnTx/>
                <a:uFillTx/>
                <a:latin typeface="Calibri"/>
                <a:cs typeface="Calibri"/>
              </a:rPr>
              <a:t>Quality</a:t>
            </a:r>
            <a:r>
              <a:rPr kumimoji="0" sz="2000" b="0" i="0" u="none" strike="noStrike" kern="0" cap="none" spc="-40"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of</a:t>
            </a:r>
            <a:r>
              <a:rPr kumimoji="0" sz="2000" b="0" i="0" u="none" strike="noStrike" kern="0" cap="none" spc="-40" normalizeH="0" baseline="0" noProof="0">
                <a:ln>
                  <a:noFill/>
                </a:ln>
                <a:solidFill>
                  <a:sysClr val="windowText" lastClr="000000"/>
                </a:solidFill>
                <a:effectLst/>
                <a:uLnTx/>
                <a:uFillTx/>
                <a:latin typeface="Calibri"/>
                <a:cs typeface="Calibri"/>
              </a:rPr>
              <a:t> </a:t>
            </a:r>
            <a:r>
              <a:rPr kumimoji="0" sz="2000" b="0" i="0" u="none" strike="noStrike" kern="0" cap="none" spc="-20" normalizeH="0" baseline="0" noProof="0">
                <a:ln>
                  <a:noFill/>
                </a:ln>
                <a:solidFill>
                  <a:sysClr val="windowText" lastClr="000000"/>
                </a:solidFill>
                <a:effectLst/>
                <a:uLnTx/>
                <a:uFillTx/>
                <a:latin typeface="Calibri"/>
                <a:cs typeface="Calibri"/>
              </a:rPr>
              <a:t>Life</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755"/>
              </a:spcBef>
              <a:spcAft>
                <a:spcPts val="0"/>
              </a:spcAft>
              <a:buClr>
                <a:srgbClr val="C00000"/>
              </a:buClr>
              <a:buSzTx/>
              <a:buFontTx/>
              <a:buAutoNum type="arabicPeriod"/>
              <a:tabLst>
                <a:tab pos="355600" algn="l"/>
              </a:tabLst>
              <a:defRPr/>
            </a:pPr>
            <a:r>
              <a:rPr kumimoji="0" sz="2000" b="0" i="0" u="none" strike="noStrike" kern="0" cap="none" spc="-10" normalizeH="0" baseline="0" noProof="0">
                <a:ln>
                  <a:noFill/>
                </a:ln>
                <a:solidFill>
                  <a:sysClr val="windowText" lastClr="000000"/>
                </a:solidFill>
                <a:effectLst/>
                <a:uLnTx/>
                <a:uFillTx/>
                <a:latin typeface="Calibri"/>
                <a:cs typeface="Calibri"/>
              </a:rPr>
              <a:t>Compensation</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755"/>
              </a:spcBef>
              <a:spcAft>
                <a:spcPts val="0"/>
              </a:spcAft>
              <a:buClr>
                <a:srgbClr val="C00000"/>
              </a:buClr>
              <a:buSzTx/>
              <a:buFontTx/>
              <a:buAutoNum type="arabicPeriod"/>
              <a:tabLst>
                <a:tab pos="355600" algn="l"/>
              </a:tabLst>
              <a:defRPr/>
            </a:pPr>
            <a:r>
              <a:rPr kumimoji="0" sz="2000" b="0" i="0" u="none" strike="noStrike" kern="0" cap="none" spc="-10" normalizeH="0" baseline="0" noProof="0">
                <a:ln>
                  <a:noFill/>
                </a:ln>
                <a:solidFill>
                  <a:sysClr val="windowText" lastClr="000000"/>
                </a:solidFill>
                <a:effectLst/>
                <a:uLnTx/>
                <a:uFillTx/>
                <a:latin typeface="Calibri"/>
                <a:cs typeface="Calibri"/>
              </a:rPr>
              <a:t>Administrative</a:t>
            </a:r>
            <a:r>
              <a:rPr kumimoji="0" sz="2000" b="0" i="0" u="none" strike="noStrike" kern="0" cap="none" spc="-70"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Burdens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pic>
        <p:nvPicPr>
          <p:cNvPr id="6" name="object 6"/>
          <p:cNvPicPr/>
          <p:nvPr/>
        </p:nvPicPr>
        <p:blipFill>
          <a:blip r:embed="rId2" cstate="print"/>
          <a:stretch>
            <a:fillRect/>
          </a:stretch>
        </p:blipFill>
        <p:spPr>
          <a:xfrm>
            <a:off x="6877050" y="2124075"/>
            <a:ext cx="4181475" cy="2905125"/>
          </a:xfrm>
          <a:prstGeom prst="rect">
            <a:avLst/>
          </a:prstGeom>
        </p:spPr>
      </p:pic>
      <p:sp>
        <p:nvSpPr>
          <p:cNvPr id="7" name="object 7"/>
          <p:cNvSpPr txBox="1"/>
          <p:nvPr/>
        </p:nvSpPr>
        <p:spPr>
          <a:xfrm>
            <a:off x="595312" y="4738687"/>
            <a:ext cx="5924550" cy="952500"/>
          </a:xfrm>
          <a:prstGeom prst="rect">
            <a:avLst/>
          </a:prstGeom>
          <a:solidFill>
            <a:srgbClr val="D9D9D9"/>
          </a:solidFill>
          <a:ln w="9525">
            <a:solidFill>
              <a:srgbClr val="172C51"/>
            </a:solidFill>
          </a:ln>
        </p:spPr>
        <p:txBody>
          <a:bodyPr vert="horz" wrap="square" lIns="0" tIns="18415" rIns="0" bIns="0" rtlCol="0">
            <a:spAutoFit/>
          </a:bodyPr>
          <a:lstStyle/>
          <a:p>
            <a:pPr marL="1720214" marR="511809" lvl="0" indent="-1210310" defTabSz="914400" eaLnBrk="1" fontAlgn="auto" latinLnBrk="0" hangingPunct="1">
              <a:lnSpc>
                <a:spcPct val="102499"/>
              </a:lnSpc>
              <a:spcBef>
                <a:spcPts val="145"/>
              </a:spcBef>
              <a:spcAft>
                <a:spcPts val="0"/>
              </a:spcAft>
              <a:buClrTx/>
              <a:buSzTx/>
              <a:buFontTx/>
              <a:buNone/>
              <a:tabLst/>
              <a:defRPr/>
            </a:pPr>
            <a:r>
              <a:rPr kumimoji="0" sz="2750" b="0" i="0" u="none" strike="noStrike" kern="0" cap="none" spc="0" normalizeH="0" baseline="0" noProof="0">
                <a:ln>
                  <a:noFill/>
                </a:ln>
                <a:solidFill>
                  <a:sysClr val="windowText" lastClr="000000"/>
                </a:solidFill>
                <a:effectLst/>
                <a:uLnTx/>
                <a:uFillTx/>
                <a:latin typeface="Calibri"/>
                <a:cs typeface="Calibri"/>
              </a:rPr>
              <a:t>UNM</a:t>
            </a:r>
            <a:r>
              <a:rPr kumimoji="0" sz="2750" b="0" i="0" u="none" strike="noStrike" kern="0" cap="none" spc="100" normalizeH="0" baseline="0" noProof="0">
                <a:ln>
                  <a:noFill/>
                </a:ln>
                <a:solidFill>
                  <a:sysClr val="windowText" lastClr="000000"/>
                </a:solidFill>
                <a:effectLst/>
                <a:uLnTx/>
                <a:uFillTx/>
                <a:latin typeface="Calibri"/>
                <a:cs typeface="Calibri"/>
              </a:rPr>
              <a:t> </a:t>
            </a:r>
            <a:r>
              <a:rPr kumimoji="0" sz="2750" b="0" i="0" u="none" strike="noStrike" kern="0" cap="none" spc="0" normalizeH="0" baseline="0" noProof="0">
                <a:ln>
                  <a:noFill/>
                </a:ln>
                <a:solidFill>
                  <a:sysClr val="windowText" lastClr="000000"/>
                </a:solidFill>
                <a:effectLst/>
                <a:uLnTx/>
                <a:uFillTx/>
                <a:latin typeface="Calibri"/>
                <a:cs typeface="Calibri"/>
              </a:rPr>
              <a:t>faculty</a:t>
            </a:r>
            <a:r>
              <a:rPr kumimoji="0" sz="2750" b="0" i="0" u="none" strike="noStrike" kern="0" cap="none" spc="20" normalizeH="0" baseline="0" noProof="0">
                <a:ln>
                  <a:noFill/>
                </a:ln>
                <a:solidFill>
                  <a:sysClr val="windowText" lastClr="000000"/>
                </a:solidFill>
                <a:effectLst/>
                <a:uLnTx/>
                <a:uFillTx/>
                <a:latin typeface="Calibri"/>
                <a:cs typeface="Calibri"/>
              </a:rPr>
              <a:t> </a:t>
            </a:r>
            <a:r>
              <a:rPr kumimoji="0" sz="2750" b="0" i="0" u="none" strike="noStrike" kern="0" cap="none" spc="0" normalizeH="0" baseline="0" noProof="0">
                <a:ln>
                  <a:noFill/>
                </a:ln>
                <a:solidFill>
                  <a:sysClr val="windowText" lastClr="000000"/>
                </a:solidFill>
                <a:effectLst/>
                <a:uLnTx/>
                <a:uFillTx/>
                <a:latin typeface="Calibri"/>
                <a:cs typeface="Calibri"/>
              </a:rPr>
              <a:t>retention</a:t>
            </a:r>
            <a:r>
              <a:rPr kumimoji="0" sz="2750" b="0" i="0" u="none" strike="noStrike" kern="0" cap="none" spc="120" normalizeH="0" baseline="0" noProof="0">
                <a:ln>
                  <a:noFill/>
                </a:ln>
                <a:solidFill>
                  <a:sysClr val="windowText" lastClr="000000"/>
                </a:solidFill>
                <a:effectLst/>
                <a:uLnTx/>
                <a:uFillTx/>
                <a:latin typeface="Calibri"/>
                <a:cs typeface="Calibri"/>
              </a:rPr>
              <a:t> </a:t>
            </a:r>
            <a:r>
              <a:rPr kumimoji="0" sz="2750" b="0" i="0" u="none" strike="noStrike" kern="0" cap="none" spc="0" normalizeH="0" baseline="0" noProof="0">
                <a:ln>
                  <a:noFill/>
                </a:ln>
                <a:solidFill>
                  <a:sysClr val="windowText" lastClr="000000"/>
                </a:solidFill>
                <a:effectLst/>
                <a:uLnTx/>
                <a:uFillTx/>
                <a:latin typeface="Calibri"/>
                <a:cs typeface="Calibri"/>
              </a:rPr>
              <a:t>32%</a:t>
            </a:r>
            <a:r>
              <a:rPr kumimoji="0" sz="2750" b="0" i="0" u="none" strike="noStrike" kern="0" cap="none" spc="40" normalizeH="0" baseline="0" noProof="0">
                <a:ln>
                  <a:noFill/>
                </a:ln>
                <a:solidFill>
                  <a:sysClr val="windowText" lastClr="000000"/>
                </a:solidFill>
                <a:effectLst/>
                <a:uLnTx/>
                <a:uFillTx/>
                <a:latin typeface="Calibri"/>
                <a:cs typeface="Calibri"/>
              </a:rPr>
              <a:t> </a:t>
            </a:r>
            <a:r>
              <a:rPr kumimoji="0" sz="2750" b="0" i="0" u="none" strike="noStrike" kern="0" cap="none" spc="-10" normalizeH="0" baseline="0" noProof="0">
                <a:ln>
                  <a:noFill/>
                </a:ln>
                <a:solidFill>
                  <a:sysClr val="windowText" lastClr="000000"/>
                </a:solidFill>
                <a:effectLst/>
                <a:uLnTx/>
                <a:uFillTx/>
                <a:latin typeface="Calibri"/>
                <a:cs typeface="Calibri"/>
              </a:rPr>
              <a:t>above </a:t>
            </a:r>
            <a:r>
              <a:rPr kumimoji="0" sz="2750" b="0" i="0" u="none" strike="noStrike" kern="0" cap="none" spc="0" normalizeH="0" baseline="0" noProof="0">
                <a:ln>
                  <a:noFill/>
                </a:ln>
                <a:solidFill>
                  <a:sysClr val="windowText" lastClr="000000"/>
                </a:solidFill>
                <a:effectLst/>
                <a:uLnTx/>
                <a:uFillTx/>
                <a:latin typeface="Calibri"/>
                <a:cs typeface="Calibri"/>
              </a:rPr>
              <a:t>national</a:t>
            </a:r>
            <a:r>
              <a:rPr kumimoji="0" sz="2750" b="0" i="0" u="none" strike="noStrike" kern="0" cap="none" spc="65" normalizeH="0" baseline="0" noProof="0">
                <a:ln>
                  <a:noFill/>
                </a:ln>
                <a:solidFill>
                  <a:sysClr val="windowText" lastClr="000000"/>
                </a:solidFill>
                <a:effectLst/>
                <a:uLnTx/>
                <a:uFillTx/>
                <a:latin typeface="Calibri"/>
                <a:cs typeface="Calibri"/>
              </a:rPr>
              <a:t> </a:t>
            </a:r>
            <a:r>
              <a:rPr kumimoji="0" sz="2750" b="0" i="0" u="none" strike="noStrike" kern="0" cap="none" spc="-10" normalizeH="0" baseline="0" noProof="0">
                <a:ln>
                  <a:noFill/>
                </a:ln>
                <a:solidFill>
                  <a:sysClr val="windowText" lastClr="000000"/>
                </a:solidFill>
                <a:effectLst/>
                <a:uLnTx/>
                <a:uFillTx/>
                <a:latin typeface="Calibri"/>
                <a:cs typeface="Calibri"/>
              </a:rPr>
              <a:t>average.</a:t>
            </a:r>
            <a:endParaRPr kumimoji="0" sz="275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11153775" y="6441747"/>
            <a:ext cx="166370" cy="211454"/>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18</a:t>
            </a:fld>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C3B9-CB6D-027C-92DE-0FF6610855DC}"/>
              </a:ext>
            </a:extLst>
          </p:cNvPr>
          <p:cNvSpPr>
            <a:spLocks noGrp="1"/>
          </p:cNvSpPr>
          <p:nvPr>
            <p:ph type="title"/>
          </p:nvPr>
        </p:nvSpPr>
        <p:spPr>
          <a:xfrm>
            <a:off x="304800" y="409190"/>
            <a:ext cx="8554721" cy="553998"/>
          </a:xfrm>
        </p:spPr>
        <p:txBody>
          <a:bodyPr/>
          <a:lstStyle/>
          <a:p>
            <a:r>
              <a:rPr lang="en-US" b="1" spc="20" dirty="0">
                <a:latin typeface="Gotham Medium" pitchFamily="2" charset="0"/>
              </a:rPr>
              <a:t>Other UNM Workforce Initiatives</a:t>
            </a:r>
            <a:endParaRPr lang="en-US" b="1" dirty="0"/>
          </a:p>
        </p:txBody>
      </p:sp>
      <p:sp>
        <p:nvSpPr>
          <p:cNvPr id="4" name="Content Placeholder 5">
            <a:extLst>
              <a:ext uri="{FF2B5EF4-FFF2-40B4-BE49-F238E27FC236}">
                <a16:creationId xmlns:a16="http://schemas.microsoft.com/office/drawing/2014/main" id="{AA3A1E5B-A79C-B047-B9D4-A7586601C031}"/>
              </a:ext>
            </a:extLst>
          </p:cNvPr>
          <p:cNvSpPr txBox="1">
            <a:spLocks/>
          </p:cNvSpPr>
          <p:nvPr/>
        </p:nvSpPr>
        <p:spPr>
          <a:xfrm>
            <a:off x="457200" y="1206584"/>
            <a:ext cx="6486525" cy="5041816"/>
          </a:xfrm>
          <a:prstGeom prst="rect">
            <a:avLst/>
          </a:prstGeom>
        </p:spPr>
        <p:txBody>
          <a:bodyPr wrap="square" lIns="0" tIns="0" rIns="0" bIns="0">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1" dirty="0">
                <a:solidFill>
                  <a:srgbClr val="000000"/>
                </a:solidFill>
                <a:latin typeface="Arial" panose="020B0604020202020204" pitchFamily="34" charset="0"/>
                <a:cs typeface="Arial" panose="020B0604020202020204" pitchFamily="34" charset="0"/>
              </a:rPr>
              <a:t>Pathway Programs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Arial" panose="020B0604020202020204" pitchFamily="34" charset="0"/>
                <a:cs typeface="Arial" panose="020B0604020202020204" pitchFamily="34" charset="0"/>
              </a:rPr>
              <a:t>BELONG (Building Environments for Learning, Opportunity, Navigation and Growth) Taskforce </a:t>
            </a:r>
            <a:r>
              <a:rPr kumimoji="0" lang="en-US" sz="140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42950" lvl="1"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Conducts short-, mid-, and long-term planning to enhance enrollment capacity and maintain quality within health professions programs.</a:t>
            </a:r>
            <a:endParaRPr kumimoji="0" lang="en-US" sz="140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gn="l" rtl="0" fontAlgn="base">
              <a:defRPr/>
            </a:pPr>
            <a:endParaRPr lang="en-US" sz="1400" dirty="0">
              <a:solidFill>
                <a:srgbClr val="000000"/>
              </a:solidFill>
              <a:latin typeface="Arial" panose="020B0604020202020204" pitchFamily="34" charset="0"/>
              <a:cs typeface="Arial" panose="020B0604020202020204" pitchFamily="34" charset="0"/>
            </a:endParaRPr>
          </a:p>
          <a:p>
            <a:pPr algn="l" rtl="0" fontAlgn="base">
              <a:defRPr/>
            </a:pPr>
            <a:r>
              <a:rPr lang="en-US" sz="1400" b="1" dirty="0">
                <a:solidFill>
                  <a:srgbClr val="000000"/>
                </a:solidFill>
                <a:latin typeface="Arial" panose="020B0604020202020204" pitchFamily="34" charset="0"/>
                <a:cs typeface="Arial" panose="020B0604020202020204" pitchFamily="34" charset="0"/>
              </a:rPr>
              <a:t>Rural Residencies &amp; Rotations</a:t>
            </a:r>
          </a:p>
          <a:p>
            <a:pPr marL="285750"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Will coordinate and incentivize increased rural residency and rotation placements throughout the state. </a:t>
            </a:r>
          </a:p>
          <a:p>
            <a:pPr algn="l" rtl="0" fontAlgn="base">
              <a:defRPr/>
            </a:pPr>
            <a:endParaRPr lang="en-US" sz="1400" b="1" dirty="0">
              <a:solidFill>
                <a:srgbClr val="000000"/>
              </a:solidFill>
              <a:latin typeface="Arial" panose="020B0604020202020204" pitchFamily="34" charset="0"/>
              <a:cs typeface="Arial" panose="020B0604020202020204" pitchFamily="34" charset="0"/>
            </a:endParaRPr>
          </a:p>
          <a:p>
            <a:pPr algn="l" rtl="0" fontAlgn="base">
              <a:defRPr/>
            </a:pPr>
            <a:r>
              <a:rPr lang="en-US" sz="1400" b="1" dirty="0">
                <a:solidFill>
                  <a:srgbClr val="000000"/>
                </a:solidFill>
                <a:latin typeface="Arial" panose="020B0604020202020204" pitchFamily="34" charset="0"/>
                <a:cs typeface="Arial" panose="020B0604020202020204" pitchFamily="34" charset="0"/>
              </a:rPr>
              <a:t>Behavioral Health Workforce</a:t>
            </a:r>
          </a:p>
          <a:p>
            <a:pPr marL="285750"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Behavioral Health Technical Assistance Center (BHTAC)</a:t>
            </a:r>
          </a:p>
          <a:p>
            <a:pPr marL="742950" lvl="1"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Facilitates alignment and implementation of local and statewide behavioral health priorities among regional entities. </a:t>
            </a:r>
          </a:p>
          <a:p>
            <a:pPr marL="285750"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Master of Social Work Proposal</a:t>
            </a:r>
          </a:p>
          <a:p>
            <a:pPr marL="742950" lvl="1"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May 19, 2026: SBOF approval received</a:t>
            </a:r>
          </a:p>
          <a:p>
            <a:pPr marL="742950" lvl="1"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Summer 2026: Student recruitment begins </a:t>
            </a:r>
          </a:p>
          <a:p>
            <a:pPr algn="l" rtl="0" fontAlgn="base">
              <a:defRPr/>
            </a:pPr>
            <a:endParaRPr lang="en-US" sz="1400" dirty="0">
              <a:solidFill>
                <a:srgbClr val="000000"/>
              </a:solidFill>
              <a:highlight>
                <a:srgbClr val="FFFF00"/>
              </a:highlight>
              <a:latin typeface="Arial" panose="020B0604020202020204" pitchFamily="34" charset="0"/>
              <a:cs typeface="Arial" panose="020B0604020202020204" pitchFamily="34" charset="0"/>
            </a:endParaRPr>
          </a:p>
          <a:p>
            <a:pPr algn="l" rtl="0" fontAlgn="base">
              <a:defRPr/>
            </a:pPr>
            <a:r>
              <a:rPr lang="en-US" sz="1400" b="1" dirty="0">
                <a:solidFill>
                  <a:srgbClr val="000000"/>
                </a:solidFill>
                <a:latin typeface="Arial" panose="020B0604020202020204" pitchFamily="34" charset="0"/>
                <a:cs typeface="Arial" panose="020B0604020202020204" pitchFamily="34" charset="0"/>
              </a:rPr>
              <a:t>Operational Planning</a:t>
            </a:r>
          </a:p>
          <a:p>
            <a:pPr marL="285750"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SOM and CON 10-Year Business Plans</a:t>
            </a:r>
          </a:p>
          <a:p>
            <a:pPr marL="285750"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Space Utilization</a:t>
            </a:r>
          </a:p>
          <a:p>
            <a:pPr marL="285750" indent="-285750" algn="l" rtl="0" fontAlgn="base">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Faculty Planning &amp; Support</a:t>
            </a:r>
          </a:p>
          <a:p>
            <a:pPr algn="l" rtl="0" fontAlgn="base">
              <a:defRPr/>
            </a:pPr>
            <a:endParaRPr lang="en-US" sz="1600" dirty="0">
              <a:solidFill>
                <a:srgbClr val="000000"/>
              </a:solidFill>
              <a:latin typeface="Arial" panose="020B0604020202020204" pitchFamily="34" charset="0"/>
              <a:cs typeface="Arial" panose="020B0604020202020204" pitchFamily="34" charset="0"/>
            </a:endParaRPr>
          </a:p>
        </p:txBody>
      </p:sp>
      <p:pic>
        <p:nvPicPr>
          <p:cNvPr id="1028" name="Picture 4" descr="A person in a red graduation gown holding a red folder&#10;&#10;Description automatically generated">
            <a:extLst>
              <a:ext uri="{FF2B5EF4-FFF2-40B4-BE49-F238E27FC236}">
                <a16:creationId xmlns:a16="http://schemas.microsoft.com/office/drawing/2014/main" id="{B1307A49-598E-D3CB-2DDB-3CDC615C5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1977975"/>
            <a:ext cx="4318000" cy="4880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person in a graduation gown&#10;&#10;Description automatically generated">
            <a:extLst>
              <a:ext uri="{FF2B5EF4-FFF2-40B4-BE49-F238E27FC236}">
                <a16:creationId xmlns:a16="http://schemas.microsoft.com/office/drawing/2014/main" id="{95FF4060-EDFE-CC68-98CD-BACF24D81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413169"/>
            <a:ext cx="3657600" cy="444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48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515329-B3D9-E970-A339-5744C5C043FD}"/>
              </a:ext>
            </a:extLst>
          </p:cNvPr>
          <p:cNvSpPr/>
          <p:nvPr/>
        </p:nvSpPr>
        <p:spPr>
          <a:xfrm flipH="1">
            <a:off x="-2" y="0"/>
            <a:ext cx="1226001" cy="6875517"/>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2991B453-A2BB-B665-A6F1-681A01D8C433}"/>
              </a:ext>
            </a:extLst>
          </p:cNvPr>
          <p:cNvPicPr>
            <a:picLocks noChangeAspect="1"/>
          </p:cNvPicPr>
          <p:nvPr/>
        </p:nvPicPr>
        <p:blipFill>
          <a:blip r:embed="rId3"/>
          <a:srcRect b="44668"/>
          <a:stretch/>
        </p:blipFill>
        <p:spPr>
          <a:xfrm>
            <a:off x="100142" y="5698290"/>
            <a:ext cx="995011" cy="527780"/>
          </a:xfrm>
          <a:prstGeom prst="rect">
            <a:avLst/>
          </a:prstGeom>
        </p:spPr>
      </p:pic>
      <p:cxnSp>
        <p:nvCxnSpPr>
          <p:cNvPr id="9" name="Straight Connector 8">
            <a:extLst>
              <a:ext uri="{FF2B5EF4-FFF2-40B4-BE49-F238E27FC236}">
                <a16:creationId xmlns:a16="http://schemas.microsoft.com/office/drawing/2014/main" id="{5EA26286-FD76-342E-FFF1-CFDCEDCBEE08}"/>
              </a:ext>
            </a:extLst>
          </p:cNvPr>
          <p:cNvCxnSpPr>
            <a:cxnSpLocks/>
          </p:cNvCxnSpPr>
          <p:nvPr/>
        </p:nvCxnSpPr>
        <p:spPr>
          <a:xfrm flipV="1">
            <a:off x="1225998" y="-120548"/>
            <a:ext cx="0" cy="710169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28518DD4-538B-4AFD-67AB-CE1A4C69F377}"/>
              </a:ext>
            </a:extLst>
          </p:cNvPr>
          <p:cNvGraphicFramePr>
            <a:graphicFrameLocks noGrp="1"/>
          </p:cNvGraphicFramePr>
          <p:nvPr>
            <p:extLst>
              <p:ext uri="{D42A27DB-BD31-4B8C-83A1-F6EECF244321}">
                <p14:modId xmlns:p14="http://schemas.microsoft.com/office/powerpoint/2010/main" val="2303980482"/>
              </p:ext>
            </p:extLst>
          </p:nvPr>
        </p:nvGraphicFramePr>
        <p:xfrm>
          <a:off x="1944321" y="1796674"/>
          <a:ext cx="6954918" cy="2287325"/>
        </p:xfrm>
        <a:graphic>
          <a:graphicData uri="http://schemas.openxmlformats.org/drawingml/2006/table">
            <a:tbl>
              <a:tblPr firstRow="1" bandRow="1">
                <a:tableStyleId>{5C22544A-7EE6-4342-B048-85BDC9FD1C3A}</a:tableStyleId>
              </a:tblPr>
              <a:tblGrid>
                <a:gridCol w="4777883">
                  <a:extLst>
                    <a:ext uri="{9D8B030D-6E8A-4147-A177-3AD203B41FA5}">
                      <a16:colId xmlns:a16="http://schemas.microsoft.com/office/drawing/2014/main" val="2031499856"/>
                    </a:ext>
                  </a:extLst>
                </a:gridCol>
                <a:gridCol w="2177035">
                  <a:extLst>
                    <a:ext uri="{9D8B030D-6E8A-4147-A177-3AD203B41FA5}">
                      <a16:colId xmlns:a16="http://schemas.microsoft.com/office/drawing/2014/main" val="582535978"/>
                    </a:ext>
                  </a:extLst>
                </a:gridCol>
              </a:tblGrid>
              <a:tr h="370840">
                <a:tc>
                  <a:txBody>
                    <a:bodyPr/>
                    <a:lstStyle/>
                    <a:p>
                      <a:r>
                        <a:rPr lang="en-US" sz="1500" dirty="0">
                          <a:latin typeface="Gotham Medium" pitchFamily="2" charset="0"/>
                        </a:rPr>
                        <a:t>Project Title	</a:t>
                      </a:r>
                    </a:p>
                  </a:txBody>
                  <a:tcPr>
                    <a:solidFill>
                      <a:srgbClr val="007A86"/>
                    </a:solidFill>
                  </a:tcPr>
                </a:tc>
                <a:tc>
                  <a:txBody>
                    <a:bodyPr/>
                    <a:lstStyle/>
                    <a:p>
                      <a:pPr algn="ctr"/>
                      <a:r>
                        <a:rPr lang="en-US" sz="1500" dirty="0">
                          <a:latin typeface="Gotham Medium" pitchFamily="2" charset="0"/>
                        </a:rPr>
                        <a:t>FY27 Request</a:t>
                      </a:r>
                    </a:p>
                  </a:txBody>
                  <a:tcPr>
                    <a:solidFill>
                      <a:srgbClr val="007A86"/>
                    </a:solidFill>
                  </a:tcPr>
                </a:tc>
                <a:extLst>
                  <a:ext uri="{0D108BD9-81ED-4DB2-BD59-A6C34878D82A}">
                    <a16:rowId xmlns:a16="http://schemas.microsoft.com/office/drawing/2014/main" val="2282953979"/>
                  </a:ext>
                </a:extLst>
              </a:tr>
              <a:tr h="483925">
                <a:tc>
                  <a:txBody>
                    <a:bodyPr/>
                    <a:lstStyle/>
                    <a:p>
                      <a:pPr algn="l"/>
                      <a:r>
                        <a:rPr lang="en-US" sz="1500" dirty="0">
                          <a:latin typeface="Gotham Medium" pitchFamily="2" charset="0"/>
                        </a:rPr>
                        <a:t>Student Support</a:t>
                      </a:r>
                    </a:p>
                  </a:txBody>
                  <a:tcPr anchor="ctr"/>
                </a:tc>
                <a:tc>
                  <a:txBody>
                    <a:bodyPr/>
                    <a:lstStyle/>
                    <a:p>
                      <a:pPr algn="ctr"/>
                      <a:r>
                        <a:rPr lang="en-US" sz="1500" dirty="0">
                          <a:latin typeface="Gotham Medium" pitchFamily="2" charset="0"/>
                        </a:rPr>
                        <a:t>$4,200,000</a:t>
                      </a:r>
                    </a:p>
                  </a:txBody>
                  <a:tcPr anchor="ctr"/>
                </a:tc>
                <a:extLst>
                  <a:ext uri="{0D108BD9-81ED-4DB2-BD59-A6C34878D82A}">
                    <a16:rowId xmlns:a16="http://schemas.microsoft.com/office/drawing/2014/main" val="970244074"/>
                  </a:ext>
                </a:extLst>
              </a:tr>
              <a:tr h="310500">
                <a:tc>
                  <a:txBody>
                    <a:bodyPr/>
                    <a:lstStyle/>
                    <a:p>
                      <a:pPr algn="l"/>
                      <a:r>
                        <a:rPr lang="en-US" sz="1500" dirty="0">
                          <a:latin typeface="Gotham Medium" pitchFamily="2" charset="0"/>
                        </a:rPr>
                        <a:t>Faculty Support</a:t>
                      </a:r>
                    </a:p>
                  </a:txBody>
                  <a:tcPr anchor="ctr"/>
                </a:tc>
                <a:tc>
                  <a:txBody>
                    <a:bodyPr/>
                    <a:lstStyle/>
                    <a:p>
                      <a:pPr algn="ctr"/>
                      <a:r>
                        <a:rPr lang="en-US" sz="1500" dirty="0">
                          <a:latin typeface="Gotham Medium" pitchFamily="2" charset="0"/>
                        </a:rPr>
                        <a:t>$24,000,000</a:t>
                      </a:r>
                    </a:p>
                  </a:txBody>
                  <a:tcPr anchor="ctr"/>
                </a:tc>
                <a:extLst>
                  <a:ext uri="{0D108BD9-81ED-4DB2-BD59-A6C34878D82A}">
                    <a16:rowId xmlns:a16="http://schemas.microsoft.com/office/drawing/2014/main" val="790649466"/>
                  </a:ext>
                </a:extLst>
              </a:tr>
              <a:tr h="370840">
                <a:tc>
                  <a:txBody>
                    <a:bodyPr/>
                    <a:lstStyle/>
                    <a:p>
                      <a:pPr algn="l"/>
                      <a:r>
                        <a:rPr lang="en-US" sz="1500" dirty="0">
                          <a:latin typeface="Gotham Medium" pitchFamily="2" charset="0"/>
                        </a:rPr>
                        <a:t>Graduate Medical Education</a:t>
                      </a:r>
                    </a:p>
                  </a:txBody>
                  <a:tcPr anchor="ctr"/>
                </a:tc>
                <a:tc>
                  <a:txBody>
                    <a:bodyPr/>
                    <a:lstStyle/>
                    <a:p>
                      <a:pPr algn="ctr"/>
                      <a:r>
                        <a:rPr lang="en-US" sz="1500" dirty="0">
                          <a:latin typeface="Gotham Medium" pitchFamily="2" charset="0"/>
                        </a:rPr>
                        <a:t>$28,000,000</a:t>
                      </a:r>
                    </a:p>
                  </a:txBody>
                  <a:tcPr anchor="ctr"/>
                </a:tc>
                <a:extLst>
                  <a:ext uri="{0D108BD9-81ED-4DB2-BD59-A6C34878D82A}">
                    <a16:rowId xmlns:a16="http://schemas.microsoft.com/office/drawing/2014/main" val="3751314650"/>
                  </a:ext>
                </a:extLst>
              </a:tr>
              <a:tr h="370840">
                <a:tc>
                  <a:txBody>
                    <a:bodyPr/>
                    <a:lstStyle/>
                    <a:p>
                      <a:pPr algn="l"/>
                      <a:r>
                        <a:rPr lang="en-US" sz="1500" dirty="0">
                          <a:latin typeface="Gotham Medium" pitchFamily="2" charset="0"/>
                        </a:rPr>
                        <a:t>UNM School of Medicine new facility - total</a:t>
                      </a:r>
                    </a:p>
                  </a:txBody>
                  <a:tcPr anchor="ctr"/>
                </a:tc>
                <a:tc>
                  <a:txBody>
                    <a:bodyPr/>
                    <a:lstStyle/>
                    <a:p>
                      <a:pPr algn="ctr"/>
                      <a:r>
                        <a:rPr lang="en-US" sz="1500" dirty="0">
                          <a:latin typeface="Gotham Medium" pitchFamily="2" charset="0"/>
                        </a:rPr>
                        <a:t>$576,000,000</a:t>
                      </a:r>
                    </a:p>
                  </a:txBody>
                  <a:tcPr anchor="ctr"/>
                </a:tc>
                <a:extLst>
                  <a:ext uri="{0D108BD9-81ED-4DB2-BD59-A6C34878D82A}">
                    <a16:rowId xmlns:a16="http://schemas.microsoft.com/office/drawing/2014/main" val="73920781"/>
                  </a:ext>
                </a:extLst>
              </a:tr>
              <a:tr h="370840">
                <a:tc>
                  <a:txBody>
                    <a:bodyPr/>
                    <a:lstStyle/>
                    <a:p>
                      <a:pPr algn="l"/>
                      <a:r>
                        <a:rPr lang="en-US" sz="1500" dirty="0">
                          <a:latin typeface="Gotham Medium" pitchFamily="2" charset="0"/>
                        </a:rPr>
                        <a:t>Behavioral Health Technical Assistance Center</a:t>
                      </a:r>
                    </a:p>
                  </a:txBody>
                  <a:tcPr anchor="ctr"/>
                </a:tc>
                <a:tc>
                  <a:txBody>
                    <a:bodyPr/>
                    <a:lstStyle/>
                    <a:p>
                      <a:pPr algn="ctr"/>
                      <a:r>
                        <a:rPr lang="en-US" sz="1500" dirty="0">
                          <a:latin typeface="Gotham Medium" pitchFamily="2" charset="0"/>
                        </a:rPr>
                        <a:t>$6,800,000</a:t>
                      </a:r>
                    </a:p>
                  </a:txBody>
                  <a:tcPr anchor="ctr"/>
                </a:tc>
                <a:extLst>
                  <a:ext uri="{0D108BD9-81ED-4DB2-BD59-A6C34878D82A}">
                    <a16:rowId xmlns:a16="http://schemas.microsoft.com/office/drawing/2014/main" val="2232171297"/>
                  </a:ext>
                </a:extLst>
              </a:tr>
            </a:tbl>
          </a:graphicData>
        </a:graphic>
      </p:graphicFrame>
      <p:graphicFrame>
        <p:nvGraphicFramePr>
          <p:cNvPr id="17" name="Table 16">
            <a:extLst>
              <a:ext uri="{FF2B5EF4-FFF2-40B4-BE49-F238E27FC236}">
                <a16:creationId xmlns:a16="http://schemas.microsoft.com/office/drawing/2014/main" id="{86BBB3F9-446A-C8FA-63CB-F5EEAA91529C}"/>
              </a:ext>
            </a:extLst>
          </p:cNvPr>
          <p:cNvGraphicFramePr>
            <a:graphicFrameLocks noGrp="1"/>
          </p:cNvGraphicFramePr>
          <p:nvPr>
            <p:extLst>
              <p:ext uri="{D42A27DB-BD31-4B8C-83A1-F6EECF244321}">
                <p14:modId xmlns:p14="http://schemas.microsoft.com/office/powerpoint/2010/main" val="1871762850"/>
              </p:ext>
            </p:extLst>
          </p:nvPr>
        </p:nvGraphicFramePr>
        <p:xfrm>
          <a:off x="1908217" y="4578215"/>
          <a:ext cx="6954918" cy="2048565"/>
        </p:xfrm>
        <a:graphic>
          <a:graphicData uri="http://schemas.openxmlformats.org/drawingml/2006/table">
            <a:tbl>
              <a:tblPr firstRow="1" bandRow="1">
                <a:tableStyleId>{5C22544A-7EE6-4342-B048-85BDC9FD1C3A}</a:tableStyleId>
              </a:tblPr>
              <a:tblGrid>
                <a:gridCol w="4777883">
                  <a:extLst>
                    <a:ext uri="{9D8B030D-6E8A-4147-A177-3AD203B41FA5}">
                      <a16:colId xmlns:a16="http://schemas.microsoft.com/office/drawing/2014/main" val="2031499856"/>
                    </a:ext>
                  </a:extLst>
                </a:gridCol>
                <a:gridCol w="2177035">
                  <a:extLst>
                    <a:ext uri="{9D8B030D-6E8A-4147-A177-3AD203B41FA5}">
                      <a16:colId xmlns:a16="http://schemas.microsoft.com/office/drawing/2014/main" val="582535978"/>
                    </a:ext>
                  </a:extLst>
                </a:gridCol>
              </a:tblGrid>
              <a:tr h="370840">
                <a:tc>
                  <a:txBody>
                    <a:bodyPr/>
                    <a:lstStyle/>
                    <a:p>
                      <a:r>
                        <a:rPr lang="en-US" sz="1600" dirty="0">
                          <a:latin typeface="Gotham Medium" pitchFamily="2" charset="0"/>
                        </a:rPr>
                        <a:t>Project Title	</a:t>
                      </a:r>
                    </a:p>
                  </a:txBody>
                  <a:tcPr>
                    <a:solidFill>
                      <a:srgbClr val="007A86"/>
                    </a:solidFill>
                  </a:tcPr>
                </a:tc>
                <a:tc>
                  <a:txBody>
                    <a:bodyPr/>
                    <a:lstStyle/>
                    <a:p>
                      <a:pPr algn="ctr"/>
                      <a:r>
                        <a:rPr lang="en-US" sz="1600" dirty="0">
                          <a:latin typeface="Gotham Medium" pitchFamily="2" charset="0"/>
                        </a:rPr>
                        <a:t>FY27 Request</a:t>
                      </a:r>
                    </a:p>
                  </a:txBody>
                  <a:tcPr>
                    <a:solidFill>
                      <a:srgbClr val="007A86"/>
                    </a:solidFill>
                  </a:tcPr>
                </a:tc>
                <a:extLst>
                  <a:ext uri="{0D108BD9-81ED-4DB2-BD59-A6C34878D82A}">
                    <a16:rowId xmlns:a16="http://schemas.microsoft.com/office/drawing/2014/main" val="2282953979"/>
                  </a:ext>
                </a:extLst>
              </a:tr>
              <a:tr h="483925">
                <a:tc>
                  <a:txBody>
                    <a:bodyPr/>
                    <a:lstStyle/>
                    <a:p>
                      <a:pPr algn="l"/>
                      <a:r>
                        <a:rPr lang="en-US" sz="1600" dirty="0">
                          <a:latin typeface="Gotham Medium" pitchFamily="2" charset="0"/>
                        </a:rPr>
                        <a:t>Bioscience-related activities &amp; develop AI	</a:t>
                      </a:r>
                    </a:p>
                  </a:txBody>
                  <a:tcPr anchor="ctr"/>
                </a:tc>
                <a:tc>
                  <a:txBody>
                    <a:bodyPr/>
                    <a:lstStyle/>
                    <a:p>
                      <a:pPr algn="ctr"/>
                      <a:r>
                        <a:rPr lang="en-US" sz="1600" dirty="0">
                          <a:latin typeface="Gotham Medium" pitchFamily="2" charset="0"/>
                        </a:rPr>
                        <a:t>$5,000,000</a:t>
                      </a:r>
                    </a:p>
                  </a:txBody>
                  <a:tcPr anchor="ctr"/>
                </a:tc>
                <a:extLst>
                  <a:ext uri="{0D108BD9-81ED-4DB2-BD59-A6C34878D82A}">
                    <a16:rowId xmlns:a16="http://schemas.microsoft.com/office/drawing/2014/main" val="970244074"/>
                  </a:ext>
                </a:extLst>
              </a:tr>
              <a:tr h="310500">
                <a:tc>
                  <a:txBody>
                    <a:bodyPr/>
                    <a:lstStyle/>
                    <a:p>
                      <a:pPr algn="l"/>
                      <a:r>
                        <a:rPr lang="en-US" sz="1600" dirty="0">
                          <a:latin typeface="Gotham Medium" pitchFamily="2" charset="0"/>
                        </a:rPr>
                        <a:t>Actuarial study on health care</a:t>
                      </a:r>
                    </a:p>
                  </a:txBody>
                  <a:tcPr anchor="ctr"/>
                </a:tc>
                <a:tc>
                  <a:txBody>
                    <a:bodyPr/>
                    <a:lstStyle/>
                    <a:p>
                      <a:pPr algn="ctr"/>
                      <a:r>
                        <a:rPr lang="en-US" sz="1600" dirty="0">
                          <a:latin typeface="Gotham Medium" pitchFamily="2" charset="0"/>
                        </a:rPr>
                        <a:t>$3,000,000</a:t>
                      </a:r>
                    </a:p>
                  </a:txBody>
                  <a:tcPr anchor="ctr"/>
                </a:tc>
                <a:extLst>
                  <a:ext uri="{0D108BD9-81ED-4DB2-BD59-A6C34878D82A}">
                    <a16:rowId xmlns:a16="http://schemas.microsoft.com/office/drawing/2014/main" val="790649466"/>
                  </a:ext>
                </a:extLst>
              </a:tr>
              <a:tr h="370840">
                <a:tc>
                  <a:txBody>
                    <a:bodyPr/>
                    <a:lstStyle/>
                    <a:p>
                      <a:pPr algn="l"/>
                      <a:r>
                        <a:rPr lang="en-US" sz="1600" dirty="0">
                          <a:latin typeface="Gotham Medium" pitchFamily="2" charset="0"/>
                        </a:rPr>
                        <a:t>Multimodal brain imaging scanners </a:t>
                      </a:r>
                      <a:br>
                        <a:rPr lang="en-US" sz="1600" dirty="0">
                          <a:latin typeface="Gotham Medium" pitchFamily="2" charset="0"/>
                        </a:rPr>
                      </a:br>
                      <a:r>
                        <a:rPr lang="en-US" sz="1000" dirty="0">
                          <a:latin typeface="Gotham Medium" pitchFamily="2" charset="0"/>
                        </a:rPr>
                        <a:t>with School of Engineering and College of Arts &amp; Sciences)</a:t>
                      </a:r>
                    </a:p>
                  </a:txBody>
                  <a:tcPr anchor="ctr"/>
                </a:tc>
                <a:tc>
                  <a:txBody>
                    <a:bodyPr/>
                    <a:lstStyle/>
                    <a:p>
                      <a:pPr algn="ctr"/>
                      <a:r>
                        <a:rPr lang="en-US" sz="1600" dirty="0">
                          <a:latin typeface="Gotham Medium" pitchFamily="2" charset="0"/>
                        </a:rPr>
                        <a:t>$5,000,000</a:t>
                      </a:r>
                    </a:p>
                  </a:txBody>
                  <a:tcPr anchor="ctr"/>
                </a:tc>
                <a:extLst>
                  <a:ext uri="{0D108BD9-81ED-4DB2-BD59-A6C34878D82A}">
                    <a16:rowId xmlns:a16="http://schemas.microsoft.com/office/drawing/2014/main" val="3751314650"/>
                  </a:ext>
                </a:extLst>
              </a:tr>
              <a:tr h="370840">
                <a:tc>
                  <a:txBody>
                    <a:bodyPr/>
                    <a:lstStyle/>
                    <a:p>
                      <a:pPr algn="l"/>
                      <a:r>
                        <a:rPr lang="en-US" sz="1600" dirty="0">
                          <a:latin typeface="Gotham Medium" pitchFamily="2" charset="0"/>
                        </a:rPr>
                        <a:t>Northern NM Clinic</a:t>
                      </a:r>
                    </a:p>
                  </a:txBody>
                  <a:tcPr anchor="ctr"/>
                </a:tc>
                <a:tc>
                  <a:txBody>
                    <a:bodyPr/>
                    <a:lstStyle/>
                    <a:p>
                      <a:pPr algn="ctr"/>
                      <a:r>
                        <a:rPr lang="en-US" sz="1600" dirty="0">
                          <a:latin typeface="Gotham Medium" pitchFamily="2" charset="0"/>
                        </a:rPr>
                        <a:t>$15,000,000</a:t>
                      </a:r>
                    </a:p>
                  </a:txBody>
                  <a:tcPr anchor="ctr"/>
                </a:tc>
                <a:extLst>
                  <a:ext uri="{0D108BD9-81ED-4DB2-BD59-A6C34878D82A}">
                    <a16:rowId xmlns:a16="http://schemas.microsoft.com/office/drawing/2014/main" val="2384779202"/>
                  </a:ext>
                </a:extLst>
              </a:tr>
            </a:tbl>
          </a:graphicData>
        </a:graphic>
      </p:graphicFrame>
      <p:sp>
        <p:nvSpPr>
          <p:cNvPr id="18" name="TextBox 17">
            <a:extLst>
              <a:ext uri="{FF2B5EF4-FFF2-40B4-BE49-F238E27FC236}">
                <a16:creationId xmlns:a16="http://schemas.microsoft.com/office/drawing/2014/main" id="{D9150671-87A5-B2D5-2EC6-EF78B2B87856}"/>
              </a:ext>
            </a:extLst>
          </p:cNvPr>
          <p:cNvSpPr txBox="1"/>
          <p:nvPr/>
        </p:nvSpPr>
        <p:spPr>
          <a:xfrm>
            <a:off x="1896116" y="1281481"/>
            <a:ext cx="10372667" cy="400110"/>
          </a:xfrm>
          <a:prstGeom prst="rect">
            <a:avLst/>
          </a:prstGeom>
          <a:noFill/>
        </p:spPr>
        <p:txBody>
          <a:bodyPr wrap="square" numCol="1" rtlCol="0">
            <a:spAutoFit/>
          </a:bodyPr>
          <a:lstStyle/>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BA0C2F"/>
                </a:solidFill>
                <a:effectLst/>
                <a:uLnTx/>
                <a:uFillTx/>
                <a:latin typeface="Gotham Medium" pitchFamily="2" charset="0"/>
                <a:ea typeface="+mn-ea"/>
                <a:cs typeface="+mn-cs"/>
              </a:rPr>
              <a:t>Health Care Workforce Expansion, Graduate Medical Education, Access</a:t>
            </a:r>
          </a:p>
        </p:txBody>
      </p:sp>
      <p:sp>
        <p:nvSpPr>
          <p:cNvPr id="19" name="TextBox 18">
            <a:extLst>
              <a:ext uri="{FF2B5EF4-FFF2-40B4-BE49-F238E27FC236}">
                <a16:creationId xmlns:a16="http://schemas.microsoft.com/office/drawing/2014/main" id="{567C452E-49C7-ED2D-2BC1-1AC619EB5FFE}"/>
              </a:ext>
            </a:extLst>
          </p:cNvPr>
          <p:cNvSpPr txBox="1"/>
          <p:nvPr/>
        </p:nvSpPr>
        <p:spPr>
          <a:xfrm>
            <a:off x="1896117" y="4161097"/>
            <a:ext cx="5364970" cy="784830"/>
          </a:xfrm>
          <a:prstGeom prst="rect">
            <a:avLst/>
          </a:prstGeom>
          <a:noFill/>
        </p:spPr>
        <p:txBody>
          <a:bodyPr wrap="square" numCol="1" rtlCol="0">
            <a:spAutoFit/>
          </a:bodyPr>
          <a:lstStyle/>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BA0C2F"/>
                </a:solidFill>
                <a:effectLst/>
                <a:uLnTx/>
                <a:uFillTx/>
                <a:latin typeface="Gotham Medium" pitchFamily="2" charset="0"/>
                <a:ea typeface="+mn-ea"/>
                <a:cs typeface="+mn-cs"/>
              </a:rPr>
              <a:t>Research and Innovation</a:t>
            </a:r>
          </a:p>
          <a:p>
            <a:pPr marL="0" marR="0" lvl="0" indent="0" algn="l" defTabSz="457200" rtl="0" eaLnBrk="1" fontAlgn="base"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BA0C2F"/>
              </a:solidFill>
              <a:effectLst/>
              <a:uLnTx/>
              <a:uFillTx/>
              <a:latin typeface="Gotham Medium" pitchFamily="2" charset="0"/>
              <a:ea typeface="+mn-ea"/>
              <a:cs typeface="+mn-cs"/>
            </a:endParaRPr>
          </a:p>
        </p:txBody>
      </p:sp>
      <p:sp>
        <p:nvSpPr>
          <p:cNvPr id="26" name="Title 3">
            <a:extLst>
              <a:ext uri="{FF2B5EF4-FFF2-40B4-BE49-F238E27FC236}">
                <a16:creationId xmlns:a16="http://schemas.microsoft.com/office/drawing/2014/main" id="{4C4E0412-0B36-BBEA-6BBF-1EC6CB13AA41}"/>
              </a:ext>
            </a:extLst>
          </p:cNvPr>
          <p:cNvSpPr txBox="1">
            <a:spLocks/>
          </p:cNvSpPr>
          <p:nvPr/>
        </p:nvSpPr>
        <p:spPr>
          <a:xfrm>
            <a:off x="1600200" y="299039"/>
            <a:ext cx="10591797"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A86"/>
                </a:solidFill>
                <a:effectLst/>
                <a:uLnTx/>
                <a:uFillTx/>
                <a:latin typeface="Gotham Medium" pitchFamily="2" charset="0"/>
                <a:ea typeface="+mj-ea"/>
                <a:cs typeface="Arial" panose="020B0604020202020204" pitchFamily="34" charset="0"/>
              </a:rPr>
              <a:t>2026 UNM HSC Legislative </a:t>
            </a:r>
            <a:r>
              <a:rPr lang="en-US" sz="3600" b="1" dirty="0">
                <a:solidFill>
                  <a:srgbClr val="007A86"/>
                </a:solidFill>
                <a:latin typeface="Gotham Medium" pitchFamily="2" charset="0"/>
                <a:cs typeface="Arial" panose="020B0604020202020204" pitchFamily="34" charset="0"/>
              </a:rPr>
              <a:t>Update</a:t>
            </a:r>
            <a:endParaRPr kumimoji="0" lang="en-US" sz="3600" b="1" i="0" u="none" strike="noStrike" kern="1200" cap="none" spc="0" normalizeH="0" baseline="0" noProof="0" dirty="0">
              <a:ln>
                <a:noFill/>
              </a:ln>
              <a:solidFill>
                <a:srgbClr val="007A86"/>
              </a:solidFill>
              <a:effectLst/>
              <a:uLnTx/>
              <a:uFillTx/>
              <a:latin typeface="Gotham Medium" pitchFamily="2" charset="0"/>
              <a:ea typeface="+mj-ea"/>
              <a:cs typeface="Arial" panose="020B0604020202020204" pitchFamily="34" charset="0"/>
            </a:endParaRPr>
          </a:p>
        </p:txBody>
      </p:sp>
      <p:pic>
        <p:nvPicPr>
          <p:cNvPr id="27" name="object 4">
            <a:extLst>
              <a:ext uri="{FF2B5EF4-FFF2-40B4-BE49-F238E27FC236}">
                <a16:creationId xmlns:a16="http://schemas.microsoft.com/office/drawing/2014/main" id="{C23436E8-05EA-B773-97A7-E8EFFDFAF5A8}"/>
              </a:ext>
            </a:extLst>
          </p:cNvPr>
          <p:cNvPicPr/>
          <p:nvPr/>
        </p:nvPicPr>
        <p:blipFill>
          <a:blip r:embed="rId4" cstate="print"/>
          <a:srcRect l="8262" t="1937" r="7540" b="4602"/>
          <a:stretch>
            <a:fillRect/>
          </a:stretch>
        </p:blipFill>
        <p:spPr>
          <a:xfrm>
            <a:off x="9182232" y="1779796"/>
            <a:ext cx="2791807" cy="4846984"/>
          </a:xfrm>
          <a:prstGeom prst="rect">
            <a:avLst/>
          </a:prstGeom>
        </p:spPr>
      </p:pic>
      <p:sp>
        <p:nvSpPr>
          <p:cNvPr id="29" name="object 50">
            <a:extLst>
              <a:ext uri="{FF2B5EF4-FFF2-40B4-BE49-F238E27FC236}">
                <a16:creationId xmlns:a16="http://schemas.microsoft.com/office/drawing/2014/main" id="{4B32FD0D-0BDC-B2E7-39C3-FB8D57AC9BEB}"/>
              </a:ext>
            </a:extLst>
          </p:cNvPr>
          <p:cNvSpPr txBox="1"/>
          <p:nvPr/>
        </p:nvSpPr>
        <p:spPr>
          <a:xfrm>
            <a:off x="1752600" y="787265"/>
            <a:ext cx="4706783" cy="369332"/>
          </a:xfrm>
          <a:prstGeom prst="rect">
            <a:avLst/>
          </a:prstGeom>
        </p:spPr>
        <p:txBody>
          <a:bodyPr vert="horz" wrap="square" lIns="0" tIns="0" rIns="0" bIns="0" rtlCol="0" anchor="t">
            <a:spAutoFit/>
          </a:bodyPr>
          <a:lstStyle/>
          <a:p>
            <a:pPr marL="12687" marR="0" lvl="0" indent="0" algn="l" defTabSz="457200" rtl="0" eaLnBrk="1" fontAlgn="auto" latinLnBrk="0" hangingPunct="1">
              <a:lnSpc>
                <a:spcPct val="100000"/>
              </a:lnSpc>
              <a:spcBef>
                <a:spcPts val="1179"/>
              </a:spcBef>
              <a:spcAft>
                <a:spcPts val="0"/>
              </a:spcAft>
              <a:buClrTx/>
              <a:buSzTx/>
              <a:buFontTx/>
              <a:buNone/>
              <a:tabLst/>
              <a:defRPr/>
            </a:pPr>
            <a:r>
              <a:rPr kumimoji="0" lang="en-US" sz="2400" b="1" i="0" u="none" strike="noStrike" kern="1200" cap="none" spc="0" normalizeH="0" baseline="0" noProof="0" dirty="0">
                <a:ln>
                  <a:noFill/>
                </a:ln>
                <a:solidFill>
                  <a:srgbClr val="BA0C2F"/>
                </a:solidFill>
                <a:effectLst/>
                <a:uLnTx/>
                <a:uFillTx/>
                <a:latin typeface="Gotham Medium" pitchFamily="2" charset="0"/>
                <a:ea typeface="Verdana" panose="020B0604030504040204" pitchFamily="34" charset="0"/>
                <a:cs typeface="Arial" panose="020B0604020202020204" pitchFamily="34" charset="0"/>
              </a:rPr>
              <a:t>Legislative Appropriations</a:t>
            </a:r>
          </a:p>
        </p:txBody>
      </p:sp>
    </p:spTree>
    <p:extLst>
      <p:ext uri="{BB962C8B-B14F-4D97-AF65-F5344CB8AC3E}">
        <p14:creationId xmlns:p14="http://schemas.microsoft.com/office/powerpoint/2010/main" val="390033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14437" y="4348226"/>
            <a:ext cx="9875520" cy="0"/>
          </a:xfrm>
          <a:custGeom>
            <a:avLst/>
            <a:gdLst/>
            <a:ahLst/>
            <a:cxnLst/>
            <a:rect l="l" t="t" r="r" b="b"/>
            <a:pathLst>
              <a:path w="9875520">
                <a:moveTo>
                  <a:pt x="0" y="0"/>
                </a:moveTo>
                <a:lnTo>
                  <a:pt x="9875456" y="0"/>
                </a:lnTo>
              </a:path>
            </a:pathLst>
          </a:custGeom>
          <a:ln w="6350">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173429" y="6526740"/>
            <a:ext cx="919966" cy="233891"/>
          </a:xfrm>
          <a:prstGeom prst="rect">
            <a:avLst/>
          </a:prstGeom>
        </p:spPr>
      </p:pic>
      <p:grpSp>
        <p:nvGrpSpPr>
          <p:cNvPr id="4" name="object 4"/>
          <p:cNvGrpSpPr/>
          <p:nvPr/>
        </p:nvGrpSpPr>
        <p:grpSpPr>
          <a:xfrm>
            <a:off x="0" y="0"/>
            <a:ext cx="12192000" cy="6858000"/>
            <a:chOff x="0" y="0"/>
            <a:chExt cx="12192000" cy="6858000"/>
          </a:xfrm>
        </p:grpSpPr>
        <p:sp>
          <p:nvSpPr>
            <p:cNvPr id="5" name="object 5"/>
            <p:cNvSpPr/>
            <p:nvPr/>
          </p:nvSpPr>
          <p:spPr>
            <a:xfrm>
              <a:off x="1214437" y="4348226"/>
              <a:ext cx="9875520" cy="0"/>
            </a:xfrm>
            <a:custGeom>
              <a:avLst/>
              <a:gdLst/>
              <a:ahLst/>
              <a:cxnLst/>
              <a:rect l="l" t="t" r="r" b="b"/>
              <a:pathLst>
                <a:path w="9875520">
                  <a:moveTo>
                    <a:pt x="0" y="0"/>
                  </a:moveTo>
                  <a:lnTo>
                    <a:pt x="9875456" y="0"/>
                  </a:lnTo>
                </a:path>
              </a:pathLst>
            </a:custGeom>
            <a:ln w="6350">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0" y="0"/>
              <a:ext cx="12191999" cy="4914900"/>
            </a:xfrm>
            <a:prstGeom prst="rect">
              <a:avLst/>
            </a:prstGeom>
          </p:spPr>
        </p:pic>
        <p:sp>
          <p:nvSpPr>
            <p:cNvPr id="7" name="object 7"/>
            <p:cNvSpPr/>
            <p:nvPr/>
          </p:nvSpPr>
          <p:spPr>
            <a:xfrm>
              <a:off x="0" y="4953000"/>
              <a:ext cx="12192000" cy="1905000"/>
            </a:xfrm>
            <a:custGeom>
              <a:avLst/>
              <a:gdLst/>
              <a:ahLst/>
              <a:cxnLst/>
              <a:rect l="l" t="t" r="r" b="b"/>
              <a:pathLst>
                <a:path w="12192000" h="1905000">
                  <a:moveTo>
                    <a:pt x="12192000" y="0"/>
                  </a:moveTo>
                  <a:lnTo>
                    <a:pt x="0" y="0"/>
                  </a:lnTo>
                  <a:lnTo>
                    <a:pt x="0" y="1905000"/>
                  </a:lnTo>
                  <a:lnTo>
                    <a:pt x="12192000" y="1905000"/>
                  </a:lnTo>
                  <a:lnTo>
                    <a:pt x="12192000" y="0"/>
                  </a:lnTo>
                  <a:close/>
                </a:path>
              </a:pathLst>
            </a:custGeom>
            <a:solidFill>
              <a:srgbClr val="B90C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1144905" y="5370512"/>
            <a:ext cx="3670935" cy="792480"/>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5000" b="0" i="0" u="none" strike="noStrike" kern="0" cap="none" spc="-45" normalizeH="0" baseline="0" noProof="0">
                <a:ln>
                  <a:noFill/>
                </a:ln>
                <a:solidFill>
                  <a:srgbClr val="FFFFFF"/>
                </a:solidFill>
                <a:effectLst/>
                <a:uLnTx/>
                <a:uFillTx/>
                <a:latin typeface="Arial"/>
                <a:cs typeface="Arial"/>
              </a:rPr>
              <a:t>THANK</a:t>
            </a:r>
            <a:r>
              <a:rPr kumimoji="0" sz="5000" b="0" i="0" u="none" strike="noStrike" kern="0" cap="none" spc="-300" normalizeH="0" baseline="0" noProof="0">
                <a:ln>
                  <a:noFill/>
                </a:ln>
                <a:solidFill>
                  <a:srgbClr val="FFFFFF"/>
                </a:solidFill>
                <a:effectLst/>
                <a:uLnTx/>
                <a:uFillTx/>
                <a:latin typeface="Arial"/>
                <a:cs typeface="Arial"/>
              </a:rPr>
              <a:t> </a:t>
            </a:r>
            <a:r>
              <a:rPr kumimoji="0" sz="5000" b="0" i="0" u="none" strike="noStrike" kern="0" cap="none" spc="-25" normalizeH="0" baseline="0" noProof="0">
                <a:ln>
                  <a:noFill/>
                </a:ln>
                <a:solidFill>
                  <a:srgbClr val="FFFFFF"/>
                </a:solidFill>
                <a:effectLst/>
                <a:uLnTx/>
                <a:uFillTx/>
                <a:latin typeface="Arial"/>
                <a:cs typeface="Arial"/>
              </a:rPr>
              <a:t>YOU</a:t>
            </a:r>
            <a:endParaRPr kumimoji="0" sz="50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p:nvPr/>
        </p:nvSpPr>
        <p:spPr>
          <a:xfrm>
            <a:off x="0" y="4905375"/>
            <a:ext cx="12192000" cy="66675"/>
          </a:xfrm>
          <a:custGeom>
            <a:avLst/>
            <a:gdLst/>
            <a:ahLst/>
            <a:cxnLst/>
            <a:rect l="l" t="t" r="r" b="b"/>
            <a:pathLst>
              <a:path w="12192000" h="66675">
                <a:moveTo>
                  <a:pt x="12192000" y="0"/>
                </a:moveTo>
                <a:lnTo>
                  <a:pt x="0" y="0"/>
                </a:lnTo>
                <a:lnTo>
                  <a:pt x="0" y="66675"/>
                </a:lnTo>
                <a:lnTo>
                  <a:pt x="12192000" y="66675"/>
                </a:lnTo>
                <a:lnTo>
                  <a:pt x="12192000" y="0"/>
                </a:lnTo>
                <a:close/>
              </a:path>
            </a:pathLst>
          </a:custGeom>
          <a:solidFill>
            <a:srgbClr val="B90C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10967084" y="6558597"/>
            <a:ext cx="177800" cy="1860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50" b="0" i="0" u="none" strike="noStrike" kern="0" cap="none" spc="-25" normalizeH="0" baseline="0" noProof="0">
                <a:ln>
                  <a:noFill/>
                </a:ln>
                <a:solidFill>
                  <a:srgbClr val="FFFFFF"/>
                </a:solidFill>
                <a:effectLst/>
                <a:uLnTx/>
                <a:uFillTx/>
                <a:latin typeface="Arial"/>
                <a:cs typeface="Arial"/>
              </a:rPr>
              <a:t>20</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7018656" y="1548245"/>
            <a:ext cx="1286507" cy="293029"/>
          </a:xfrm>
          <a:prstGeom prst="rect">
            <a:avLst/>
          </a:prstGeom>
        </p:spPr>
        <p:txBody>
          <a:bodyPr vert="horz" wrap="square" lIns="0" tIns="15875" rIns="0" bIns="0" rtlCol="0">
            <a:spAutoFit/>
          </a:bodyPr>
          <a:lstStyle/>
          <a:p>
            <a:pPr marL="12700">
              <a:lnSpc>
                <a:spcPct val="100000"/>
              </a:lnSpc>
              <a:spcBef>
                <a:spcPts val="125"/>
              </a:spcBef>
            </a:pPr>
            <a:r>
              <a:rPr lang="en-US" b="1" spc="-10" dirty="0">
                <a:solidFill>
                  <a:srgbClr val="007985"/>
                </a:solidFill>
                <a:latin typeface="Arial"/>
                <a:cs typeface="Arial"/>
              </a:rPr>
              <a:t>OVERVIEW</a:t>
            </a:r>
            <a:endParaRPr dirty="0">
              <a:latin typeface="Arial"/>
              <a:cs typeface="Arial"/>
            </a:endParaRPr>
          </a:p>
        </p:txBody>
      </p:sp>
      <p:sp>
        <p:nvSpPr>
          <p:cNvPr id="15" name="object 15"/>
          <p:cNvSpPr txBox="1">
            <a:spLocks noGrp="1"/>
          </p:cNvSpPr>
          <p:nvPr>
            <p:ph type="sldNum" sz="quarter" idx="7"/>
          </p:nvPr>
        </p:nvSpPr>
        <p:spPr>
          <a:xfrm>
            <a:off x="11267693" y="6066900"/>
            <a:ext cx="222884" cy="188595"/>
          </a:xfrm>
          <a:prstGeom prst="rect">
            <a:avLst/>
          </a:prstGeom>
        </p:spPr>
        <p:txBody>
          <a:bodyPr vert="horz" wrap="square" lIns="0" tIns="6350" rIns="0" bIns="0" rtlCol="0">
            <a:spAutoFit/>
          </a:bodyPr>
          <a:lstStyle/>
          <a:p>
            <a:pPr marL="38100">
              <a:lnSpc>
                <a:spcPct val="100000"/>
              </a:lnSpc>
              <a:spcBef>
                <a:spcPts val="50"/>
              </a:spcBef>
            </a:pPr>
            <a:fld id="{81D60167-4931-47E6-BA6A-407CBD079E47}" type="slidenum">
              <a:rPr spc="-25" dirty="0"/>
              <a:t>3</a:t>
            </a:fld>
            <a:endParaRPr spc="-25" dirty="0"/>
          </a:p>
        </p:txBody>
      </p:sp>
      <p:sp>
        <p:nvSpPr>
          <p:cNvPr id="11" name="object 11"/>
          <p:cNvSpPr txBox="1"/>
          <p:nvPr/>
        </p:nvSpPr>
        <p:spPr>
          <a:xfrm>
            <a:off x="7018656" y="1899056"/>
            <a:ext cx="4471921" cy="3363099"/>
          </a:xfrm>
          <a:prstGeom prst="rect">
            <a:avLst/>
          </a:prstGeom>
        </p:spPr>
        <p:txBody>
          <a:bodyPr vert="horz" wrap="square" lIns="0" tIns="26034" rIns="0" bIns="0" rtlCol="0" anchor="t">
            <a:spAutoFit/>
          </a:bodyPr>
          <a:lstStyle/>
          <a:p>
            <a:pPr marL="295910" marR="5080" indent="-283845">
              <a:lnSpc>
                <a:spcPts val="1650"/>
              </a:lnSpc>
              <a:spcBef>
                <a:spcPts val="204"/>
              </a:spcBef>
              <a:buClr>
                <a:srgbClr val="B90C2E"/>
              </a:buClr>
              <a:buFont typeface="Arial"/>
              <a:buChar char="•"/>
              <a:tabLst>
                <a:tab pos="295910" algn="l"/>
              </a:tabLst>
            </a:pPr>
            <a:r>
              <a:rPr lang="en-US" sz="1600" b="1" dirty="0">
                <a:latin typeface="Arial"/>
                <a:cs typeface="Arial"/>
              </a:rPr>
              <a:t>350,000</a:t>
            </a:r>
            <a:r>
              <a:rPr sz="1600" b="1" spc="-75" dirty="0">
                <a:latin typeface="Arial"/>
                <a:cs typeface="Arial"/>
              </a:rPr>
              <a:t> </a:t>
            </a:r>
            <a:r>
              <a:rPr sz="1600" b="1" dirty="0">
                <a:latin typeface="Arial"/>
                <a:cs typeface="Arial"/>
              </a:rPr>
              <a:t>SF</a:t>
            </a:r>
            <a:r>
              <a:rPr sz="1600" b="1" spc="-75" dirty="0">
                <a:latin typeface="Arial"/>
                <a:cs typeface="Arial"/>
              </a:rPr>
              <a:t> </a:t>
            </a:r>
            <a:r>
              <a:rPr sz="1600" b="1" dirty="0">
                <a:latin typeface="Arial"/>
                <a:cs typeface="Arial"/>
              </a:rPr>
              <a:t>facility</a:t>
            </a:r>
            <a:r>
              <a:rPr sz="1600" b="1" spc="-25" dirty="0">
                <a:latin typeface="Arial"/>
                <a:cs typeface="Arial"/>
              </a:rPr>
              <a:t> </a:t>
            </a:r>
            <a:r>
              <a:rPr sz="1600" dirty="0">
                <a:latin typeface="Arial"/>
                <a:cs typeface="Arial"/>
              </a:rPr>
              <a:t>-</a:t>
            </a:r>
            <a:r>
              <a:rPr sz="1600" spc="-30" dirty="0">
                <a:latin typeface="Arial"/>
                <a:cs typeface="Arial"/>
              </a:rPr>
              <a:t> </a:t>
            </a:r>
            <a:r>
              <a:rPr sz="1600" dirty="0">
                <a:latin typeface="Arial"/>
                <a:cs typeface="Arial"/>
              </a:rPr>
              <a:t>research</a:t>
            </a:r>
            <a:r>
              <a:rPr sz="1600" spc="-5" dirty="0">
                <a:latin typeface="Arial"/>
                <a:cs typeface="Arial"/>
              </a:rPr>
              <a:t> </a:t>
            </a:r>
            <a:r>
              <a:rPr sz="1600" dirty="0">
                <a:latin typeface="Arial"/>
                <a:cs typeface="Arial"/>
              </a:rPr>
              <a:t>growth,</a:t>
            </a:r>
            <a:r>
              <a:rPr sz="1600" spc="25" dirty="0">
                <a:latin typeface="Arial"/>
                <a:cs typeface="Arial"/>
              </a:rPr>
              <a:t> </a:t>
            </a:r>
            <a:r>
              <a:rPr sz="1600" spc="-25" dirty="0">
                <a:latin typeface="Arial"/>
                <a:cs typeface="Arial"/>
              </a:rPr>
              <a:t>and </a:t>
            </a:r>
            <a:r>
              <a:rPr sz="1600" dirty="0">
                <a:latin typeface="Arial"/>
                <a:cs typeface="Arial"/>
              </a:rPr>
              <a:t>future</a:t>
            </a:r>
            <a:r>
              <a:rPr sz="1600" spc="-15" dirty="0">
                <a:latin typeface="Arial"/>
                <a:cs typeface="Arial"/>
              </a:rPr>
              <a:t> </a:t>
            </a:r>
            <a:r>
              <a:rPr sz="1600" spc="-10" dirty="0">
                <a:latin typeface="Arial"/>
                <a:cs typeface="Arial"/>
              </a:rPr>
              <a:t>flexibility</a:t>
            </a:r>
            <a:endParaRPr sz="1600" dirty="0">
              <a:latin typeface="Arial"/>
              <a:cs typeface="Arial"/>
            </a:endParaRPr>
          </a:p>
          <a:p>
            <a:pPr marL="295910" indent="-283210">
              <a:lnSpc>
                <a:spcPct val="100000"/>
              </a:lnSpc>
              <a:spcBef>
                <a:spcPts val="1205"/>
              </a:spcBef>
              <a:buClr>
                <a:srgbClr val="B90C2E"/>
              </a:buClr>
              <a:buChar char="•"/>
              <a:tabLst>
                <a:tab pos="295910" algn="l"/>
              </a:tabLst>
            </a:pPr>
            <a:r>
              <a:rPr sz="1600" dirty="0">
                <a:latin typeface="Arial"/>
                <a:cs typeface="Arial"/>
              </a:rPr>
              <a:t>Supports </a:t>
            </a:r>
            <a:r>
              <a:rPr sz="1600" b="1" dirty="0">
                <a:latin typeface="Arial"/>
                <a:cs typeface="Arial"/>
              </a:rPr>
              <a:t>200</a:t>
            </a:r>
            <a:r>
              <a:rPr sz="1600" b="1" spc="-65" dirty="0">
                <a:latin typeface="Arial"/>
                <a:cs typeface="Arial"/>
              </a:rPr>
              <a:t> </a:t>
            </a:r>
            <a:r>
              <a:rPr sz="1600" b="1" dirty="0">
                <a:latin typeface="Arial"/>
                <a:cs typeface="Arial"/>
              </a:rPr>
              <a:t>med</a:t>
            </a:r>
            <a:r>
              <a:rPr sz="1600" b="1" spc="10" dirty="0">
                <a:latin typeface="Arial"/>
                <a:cs typeface="Arial"/>
              </a:rPr>
              <a:t> </a:t>
            </a:r>
            <a:r>
              <a:rPr sz="1600" b="1" dirty="0">
                <a:latin typeface="Arial"/>
                <a:cs typeface="Arial"/>
              </a:rPr>
              <a:t>students</a:t>
            </a:r>
            <a:r>
              <a:rPr sz="1600" b="1" spc="-65" dirty="0">
                <a:latin typeface="Arial"/>
                <a:cs typeface="Arial"/>
              </a:rPr>
              <a:t> </a:t>
            </a:r>
            <a:r>
              <a:rPr sz="1600" b="1" dirty="0">
                <a:latin typeface="Arial"/>
                <a:cs typeface="Arial"/>
              </a:rPr>
              <a:t>per</a:t>
            </a:r>
            <a:r>
              <a:rPr sz="1600" b="1" spc="-45" dirty="0">
                <a:latin typeface="Arial"/>
                <a:cs typeface="Arial"/>
              </a:rPr>
              <a:t> </a:t>
            </a:r>
            <a:r>
              <a:rPr sz="1600" b="1" spc="-20" dirty="0">
                <a:latin typeface="Arial"/>
                <a:cs typeface="Arial"/>
              </a:rPr>
              <a:t>class</a:t>
            </a:r>
            <a:endParaRPr sz="1600" dirty="0">
              <a:latin typeface="Arial"/>
              <a:cs typeface="Arial"/>
            </a:endParaRPr>
          </a:p>
          <a:p>
            <a:pPr marL="295910" marR="114300" indent="-283845">
              <a:lnSpc>
                <a:spcPts val="1650"/>
              </a:lnSpc>
              <a:spcBef>
                <a:spcPts val="1250"/>
              </a:spcBef>
              <a:buClr>
                <a:srgbClr val="B90C2E"/>
              </a:buClr>
              <a:buChar char="•"/>
              <a:tabLst>
                <a:tab pos="295910" algn="l"/>
              </a:tabLst>
            </a:pPr>
            <a:r>
              <a:rPr sz="1600" dirty="0">
                <a:latin typeface="Arial"/>
                <a:cs typeface="Arial"/>
              </a:rPr>
              <a:t>Enables</a:t>
            </a:r>
            <a:r>
              <a:rPr sz="1600" spc="-35" dirty="0">
                <a:latin typeface="Arial"/>
                <a:cs typeface="Arial"/>
              </a:rPr>
              <a:t> </a:t>
            </a:r>
            <a:r>
              <a:rPr sz="1600" b="1" dirty="0">
                <a:latin typeface="Arial"/>
                <a:cs typeface="Arial"/>
              </a:rPr>
              <a:t>70+</a:t>
            </a:r>
            <a:r>
              <a:rPr sz="1600" b="1" spc="-45" dirty="0">
                <a:latin typeface="Arial"/>
                <a:cs typeface="Arial"/>
              </a:rPr>
              <a:t> </a:t>
            </a:r>
            <a:r>
              <a:rPr sz="1600" b="1" dirty="0">
                <a:latin typeface="Arial"/>
                <a:cs typeface="Arial"/>
              </a:rPr>
              <a:t>research</a:t>
            </a:r>
            <a:r>
              <a:rPr sz="1600" b="1" spc="-10" dirty="0">
                <a:latin typeface="Arial"/>
                <a:cs typeface="Arial"/>
              </a:rPr>
              <a:t> </a:t>
            </a:r>
            <a:r>
              <a:rPr sz="1600" b="1" dirty="0">
                <a:latin typeface="Arial"/>
                <a:cs typeface="Arial"/>
              </a:rPr>
              <a:t>faculty</a:t>
            </a:r>
            <a:r>
              <a:rPr sz="1600" b="1" spc="-20" dirty="0">
                <a:latin typeface="Arial"/>
                <a:cs typeface="Arial"/>
              </a:rPr>
              <a:t> </a:t>
            </a:r>
            <a:r>
              <a:rPr sz="1600" dirty="0">
                <a:latin typeface="Arial"/>
                <a:cs typeface="Arial"/>
              </a:rPr>
              <a:t>in</a:t>
            </a:r>
            <a:r>
              <a:rPr sz="1600" spc="-10" dirty="0">
                <a:latin typeface="Arial"/>
                <a:cs typeface="Arial"/>
              </a:rPr>
              <a:t> modern </a:t>
            </a:r>
            <a:r>
              <a:rPr sz="1600" dirty="0">
                <a:latin typeface="Arial"/>
                <a:cs typeface="Arial"/>
              </a:rPr>
              <a:t>lab</a:t>
            </a:r>
            <a:r>
              <a:rPr sz="1600" spc="-25" dirty="0">
                <a:latin typeface="Arial"/>
                <a:cs typeface="Arial"/>
              </a:rPr>
              <a:t> </a:t>
            </a:r>
            <a:r>
              <a:rPr sz="1600" spc="-10" dirty="0">
                <a:latin typeface="Arial"/>
                <a:cs typeface="Arial"/>
              </a:rPr>
              <a:t>space</a:t>
            </a:r>
            <a:endParaRPr sz="1600" dirty="0">
              <a:latin typeface="Arial"/>
              <a:cs typeface="Arial"/>
            </a:endParaRPr>
          </a:p>
          <a:p>
            <a:pPr marL="295910" indent="-283210">
              <a:lnSpc>
                <a:spcPts val="1664"/>
              </a:lnSpc>
              <a:spcBef>
                <a:spcPts val="1205"/>
              </a:spcBef>
              <a:buClr>
                <a:srgbClr val="B90C2E"/>
              </a:buClr>
              <a:buChar char="•"/>
              <a:tabLst>
                <a:tab pos="295910" algn="l"/>
              </a:tabLst>
            </a:pPr>
            <a:r>
              <a:rPr sz="1600" dirty="0">
                <a:latin typeface="Arial"/>
                <a:cs typeface="Arial"/>
              </a:rPr>
              <a:t>Includes</a:t>
            </a:r>
            <a:r>
              <a:rPr sz="1600" spc="-35" dirty="0">
                <a:latin typeface="Arial"/>
                <a:cs typeface="Arial"/>
              </a:rPr>
              <a:t> </a:t>
            </a:r>
            <a:r>
              <a:rPr sz="1600" b="1" dirty="0">
                <a:latin typeface="Arial"/>
                <a:cs typeface="Arial"/>
              </a:rPr>
              <a:t>2</a:t>
            </a:r>
            <a:r>
              <a:rPr sz="1600" b="1" spc="-15" dirty="0">
                <a:latin typeface="Arial"/>
                <a:cs typeface="Arial"/>
              </a:rPr>
              <a:t> </a:t>
            </a:r>
            <a:r>
              <a:rPr sz="1600" b="1" spc="-10" dirty="0">
                <a:latin typeface="Arial"/>
                <a:cs typeface="Arial"/>
              </a:rPr>
              <a:t>active-</a:t>
            </a:r>
            <a:r>
              <a:rPr sz="1600" b="1" dirty="0">
                <a:latin typeface="Arial"/>
                <a:cs typeface="Arial"/>
              </a:rPr>
              <a:t>learning</a:t>
            </a:r>
            <a:r>
              <a:rPr sz="1600" b="1" spc="-5" dirty="0">
                <a:latin typeface="Arial"/>
                <a:cs typeface="Arial"/>
              </a:rPr>
              <a:t> </a:t>
            </a:r>
            <a:r>
              <a:rPr sz="1600" b="1" dirty="0">
                <a:latin typeface="Arial"/>
                <a:cs typeface="Arial"/>
              </a:rPr>
              <a:t>classes</a:t>
            </a:r>
            <a:r>
              <a:rPr sz="1600" b="1" spc="-45" dirty="0">
                <a:latin typeface="Arial"/>
                <a:cs typeface="Arial"/>
              </a:rPr>
              <a:t> </a:t>
            </a:r>
            <a:r>
              <a:rPr sz="1600" spc="-25" dirty="0">
                <a:latin typeface="Arial"/>
                <a:cs typeface="Arial"/>
              </a:rPr>
              <a:t>and</a:t>
            </a:r>
            <a:endParaRPr sz="1600" dirty="0">
              <a:latin typeface="Arial"/>
              <a:cs typeface="Arial"/>
            </a:endParaRPr>
          </a:p>
          <a:p>
            <a:pPr marL="295910">
              <a:lnSpc>
                <a:spcPts val="1664"/>
              </a:lnSpc>
            </a:pPr>
            <a:r>
              <a:rPr sz="1600" b="1" spc="-10" dirty="0">
                <a:latin typeface="Arial"/>
                <a:cs typeface="Arial"/>
              </a:rPr>
              <a:t>team-</a:t>
            </a:r>
            <a:r>
              <a:rPr sz="1600" b="1" dirty="0">
                <a:latin typeface="Arial"/>
                <a:cs typeface="Arial"/>
              </a:rPr>
              <a:t>based</a:t>
            </a:r>
            <a:r>
              <a:rPr sz="1600" b="1" spc="-10" dirty="0">
                <a:latin typeface="Arial"/>
                <a:cs typeface="Arial"/>
              </a:rPr>
              <a:t> </a:t>
            </a:r>
            <a:r>
              <a:rPr sz="1600" b="1" dirty="0">
                <a:latin typeface="Arial"/>
                <a:cs typeface="Arial"/>
              </a:rPr>
              <a:t>simulation</a:t>
            </a:r>
            <a:r>
              <a:rPr sz="1600" b="1" spc="-80" dirty="0">
                <a:latin typeface="Arial"/>
                <a:cs typeface="Arial"/>
              </a:rPr>
              <a:t> </a:t>
            </a:r>
            <a:r>
              <a:rPr sz="1600" b="1" spc="-20" dirty="0">
                <a:latin typeface="Arial"/>
                <a:cs typeface="Arial"/>
              </a:rPr>
              <a:t>space</a:t>
            </a:r>
            <a:endParaRPr sz="1600" dirty="0">
              <a:latin typeface="Arial"/>
              <a:cs typeface="Arial"/>
            </a:endParaRPr>
          </a:p>
          <a:p>
            <a:pPr marL="295910" marR="110489" indent="-283845">
              <a:lnSpc>
                <a:spcPts val="1650"/>
              </a:lnSpc>
              <a:spcBef>
                <a:spcPts val="1325"/>
              </a:spcBef>
              <a:buClr>
                <a:srgbClr val="B90C2E"/>
              </a:buClr>
              <a:buChar char="•"/>
              <a:tabLst>
                <a:tab pos="295910" algn="l"/>
              </a:tabLst>
            </a:pPr>
            <a:r>
              <a:rPr sz="1600" dirty="0">
                <a:latin typeface="Arial"/>
                <a:cs typeface="Arial"/>
              </a:rPr>
              <a:t>Features</a:t>
            </a:r>
            <a:r>
              <a:rPr sz="1600" spc="-45" dirty="0">
                <a:latin typeface="Arial"/>
                <a:cs typeface="Arial"/>
              </a:rPr>
              <a:t> </a:t>
            </a:r>
            <a:r>
              <a:rPr sz="1600" b="1" dirty="0">
                <a:latin typeface="Arial"/>
                <a:cs typeface="Arial"/>
              </a:rPr>
              <a:t>collaboration</a:t>
            </a:r>
            <a:r>
              <a:rPr sz="1600" b="1" spc="-25" dirty="0">
                <a:latin typeface="Arial"/>
                <a:cs typeface="Arial"/>
              </a:rPr>
              <a:t> </a:t>
            </a:r>
            <a:r>
              <a:rPr sz="1600" b="1" dirty="0">
                <a:latin typeface="Arial"/>
                <a:cs typeface="Arial"/>
              </a:rPr>
              <a:t>areas</a:t>
            </a:r>
            <a:r>
              <a:rPr sz="1600" b="1" spc="-20" dirty="0">
                <a:latin typeface="Arial"/>
                <a:cs typeface="Arial"/>
              </a:rPr>
              <a:t> </a:t>
            </a:r>
            <a:r>
              <a:rPr sz="1600" dirty="0">
                <a:latin typeface="Arial"/>
                <a:cs typeface="Arial"/>
              </a:rPr>
              <a:t>and</a:t>
            </a:r>
            <a:r>
              <a:rPr sz="1600" spc="-75" dirty="0">
                <a:latin typeface="Arial"/>
                <a:cs typeface="Arial"/>
              </a:rPr>
              <a:t> </a:t>
            </a:r>
            <a:r>
              <a:rPr sz="1600" b="1" spc="-20" dirty="0">
                <a:latin typeface="Arial"/>
                <a:cs typeface="Arial"/>
              </a:rPr>
              <a:t>study </a:t>
            </a:r>
            <a:r>
              <a:rPr sz="1600" b="1" dirty="0">
                <a:latin typeface="Arial"/>
                <a:cs typeface="Arial"/>
              </a:rPr>
              <a:t>space</a:t>
            </a:r>
            <a:r>
              <a:rPr sz="1600" b="1" spc="-15" dirty="0">
                <a:latin typeface="Arial"/>
                <a:cs typeface="Arial"/>
              </a:rPr>
              <a:t> </a:t>
            </a:r>
            <a:r>
              <a:rPr sz="1600" b="1" dirty="0">
                <a:latin typeface="Arial"/>
                <a:cs typeface="Arial"/>
              </a:rPr>
              <a:t>for</a:t>
            </a:r>
            <a:r>
              <a:rPr sz="1600" b="1" spc="-5" dirty="0">
                <a:latin typeface="Arial"/>
                <a:cs typeface="Arial"/>
              </a:rPr>
              <a:t> </a:t>
            </a:r>
            <a:r>
              <a:rPr sz="1600" b="1" dirty="0">
                <a:latin typeface="Arial"/>
                <a:cs typeface="Arial"/>
              </a:rPr>
              <a:t>400+</a:t>
            </a:r>
            <a:r>
              <a:rPr sz="1600" b="1" spc="-50" dirty="0">
                <a:latin typeface="Arial"/>
                <a:cs typeface="Arial"/>
              </a:rPr>
              <a:t> </a:t>
            </a:r>
            <a:r>
              <a:rPr sz="1600" b="1" spc="-10" dirty="0">
                <a:latin typeface="Arial"/>
                <a:cs typeface="Arial"/>
              </a:rPr>
              <a:t>learners</a:t>
            </a:r>
            <a:endParaRPr sz="1600" dirty="0">
              <a:latin typeface="Arial"/>
              <a:cs typeface="Arial"/>
            </a:endParaRPr>
          </a:p>
          <a:p>
            <a:pPr marL="295910" indent="-283210">
              <a:lnSpc>
                <a:spcPct val="100000"/>
              </a:lnSpc>
              <a:spcBef>
                <a:spcPts val="1130"/>
              </a:spcBef>
              <a:buClr>
                <a:srgbClr val="B90C2E"/>
              </a:buClr>
              <a:buFont typeface="Arial"/>
              <a:buChar char="•"/>
              <a:tabLst>
                <a:tab pos="295910" algn="l"/>
              </a:tabLst>
            </a:pPr>
            <a:r>
              <a:rPr sz="1600" b="1" spc="-10" dirty="0">
                <a:latin typeface="Arial"/>
                <a:cs typeface="Arial"/>
              </a:rPr>
              <a:t>10-</a:t>
            </a:r>
            <a:r>
              <a:rPr sz="1600" b="1" dirty="0">
                <a:latin typeface="Arial"/>
                <a:cs typeface="Arial"/>
              </a:rPr>
              <a:t>15%</a:t>
            </a:r>
            <a:r>
              <a:rPr sz="1600" b="1" spc="-15" dirty="0">
                <a:latin typeface="Arial"/>
                <a:cs typeface="Arial"/>
              </a:rPr>
              <a:t> </a:t>
            </a:r>
            <a:r>
              <a:rPr sz="1600" b="1" dirty="0">
                <a:latin typeface="Arial"/>
                <a:cs typeface="Arial"/>
              </a:rPr>
              <a:t>shell</a:t>
            </a:r>
            <a:r>
              <a:rPr sz="1600" b="1" spc="-40" dirty="0">
                <a:latin typeface="Arial"/>
                <a:cs typeface="Arial"/>
              </a:rPr>
              <a:t> </a:t>
            </a:r>
            <a:r>
              <a:rPr sz="1600" b="1" dirty="0">
                <a:latin typeface="Arial"/>
                <a:cs typeface="Arial"/>
              </a:rPr>
              <a:t>space</a:t>
            </a:r>
            <a:r>
              <a:rPr sz="1600" b="1" spc="15" dirty="0">
                <a:latin typeface="Arial"/>
                <a:cs typeface="Arial"/>
              </a:rPr>
              <a:t> </a:t>
            </a:r>
            <a:r>
              <a:rPr sz="1600" dirty="0">
                <a:latin typeface="Arial"/>
                <a:cs typeface="Arial"/>
              </a:rPr>
              <a:t>for</a:t>
            </a:r>
            <a:r>
              <a:rPr sz="1600" spc="-45" dirty="0">
                <a:latin typeface="Arial"/>
                <a:cs typeface="Arial"/>
              </a:rPr>
              <a:t> </a:t>
            </a:r>
            <a:r>
              <a:rPr sz="1600" dirty="0">
                <a:latin typeface="Arial"/>
                <a:cs typeface="Arial"/>
              </a:rPr>
              <a:t>future</a:t>
            </a:r>
            <a:r>
              <a:rPr sz="1600" spc="10" dirty="0">
                <a:latin typeface="Arial"/>
                <a:cs typeface="Arial"/>
              </a:rPr>
              <a:t> </a:t>
            </a:r>
            <a:r>
              <a:rPr sz="1600" spc="-10" dirty="0">
                <a:latin typeface="Arial"/>
                <a:cs typeface="Arial"/>
              </a:rPr>
              <a:t>growth</a:t>
            </a:r>
            <a:endParaRPr sz="1600" dirty="0">
              <a:latin typeface="Arial"/>
              <a:cs typeface="Arial"/>
            </a:endParaRPr>
          </a:p>
          <a:p>
            <a:pPr>
              <a:lnSpc>
                <a:spcPct val="100000"/>
              </a:lnSpc>
              <a:spcBef>
                <a:spcPts val="760"/>
              </a:spcBef>
            </a:pPr>
            <a:endParaRPr sz="1400" dirty="0">
              <a:latin typeface="Arial"/>
              <a:cs typeface="Arial"/>
            </a:endParaRPr>
          </a:p>
        </p:txBody>
      </p:sp>
      <p:sp>
        <p:nvSpPr>
          <p:cNvPr id="13" name="object 13" descr="$PPTXTitle"/>
          <p:cNvSpPr txBox="1">
            <a:spLocks noGrp="1"/>
          </p:cNvSpPr>
          <p:nvPr>
            <p:ph type="title"/>
          </p:nvPr>
        </p:nvSpPr>
        <p:spPr>
          <a:xfrm>
            <a:off x="284478" y="229619"/>
            <a:ext cx="5201921" cy="1052849"/>
          </a:xfrm>
          <a:prstGeom prst="rect">
            <a:avLst/>
          </a:prstGeom>
        </p:spPr>
        <p:txBody>
          <a:bodyPr vert="horz" wrap="square" lIns="0" tIns="181607" rIns="0" bIns="0" rtlCol="0">
            <a:spAutoFit/>
          </a:bodyPr>
          <a:lstStyle/>
          <a:p>
            <a:pPr marL="645795">
              <a:lnSpc>
                <a:spcPct val="100000"/>
              </a:lnSpc>
              <a:spcBef>
                <a:spcPts val="600"/>
              </a:spcBef>
            </a:pPr>
            <a:r>
              <a:rPr b="1" dirty="0"/>
              <a:t>School</a:t>
            </a:r>
            <a:r>
              <a:rPr b="1" spc="-15" dirty="0"/>
              <a:t> </a:t>
            </a:r>
            <a:r>
              <a:rPr b="1" dirty="0"/>
              <a:t>of</a:t>
            </a:r>
            <a:r>
              <a:rPr b="1" spc="-55" dirty="0"/>
              <a:t> </a:t>
            </a:r>
            <a:r>
              <a:rPr b="1" spc="-10" dirty="0"/>
              <a:t>Medicine</a:t>
            </a:r>
          </a:p>
          <a:p>
            <a:pPr marL="675005">
              <a:lnSpc>
                <a:spcPct val="100000"/>
              </a:lnSpc>
              <a:spcBef>
                <a:spcPts val="254"/>
              </a:spcBef>
            </a:pPr>
            <a:r>
              <a:rPr sz="1800" b="1" dirty="0">
                <a:solidFill>
                  <a:srgbClr val="62666A"/>
                </a:solidFill>
                <a:latin typeface="Arial"/>
                <a:cs typeface="Arial"/>
              </a:rPr>
              <a:t>New</a:t>
            </a:r>
            <a:r>
              <a:rPr sz="1800" b="1" spc="-40" dirty="0">
                <a:solidFill>
                  <a:srgbClr val="62666A"/>
                </a:solidFill>
                <a:latin typeface="Arial"/>
                <a:cs typeface="Arial"/>
              </a:rPr>
              <a:t> </a:t>
            </a:r>
            <a:r>
              <a:rPr sz="1800" b="1" dirty="0">
                <a:solidFill>
                  <a:srgbClr val="62666A"/>
                </a:solidFill>
                <a:latin typeface="Arial"/>
                <a:cs typeface="Arial"/>
              </a:rPr>
              <a:t>Facility</a:t>
            </a:r>
            <a:r>
              <a:rPr sz="1800" b="1" spc="-10" dirty="0">
                <a:solidFill>
                  <a:srgbClr val="62666A"/>
                </a:solidFill>
                <a:latin typeface="Arial"/>
                <a:cs typeface="Arial"/>
              </a:rPr>
              <a:t> Project</a:t>
            </a:r>
            <a:endParaRPr sz="1800" dirty="0">
              <a:latin typeface="Arial"/>
              <a:cs typeface="Arial"/>
            </a:endParaRPr>
          </a:p>
        </p:txBody>
      </p:sp>
      <p:pic>
        <p:nvPicPr>
          <p:cNvPr id="1030" name="Picture 6" descr="UNM Health Sciences Center">
            <a:extLst>
              <a:ext uri="{FF2B5EF4-FFF2-40B4-BE49-F238E27FC236}">
                <a16:creationId xmlns:a16="http://schemas.microsoft.com/office/drawing/2014/main" id="{B28DA791-6C15-B446-61FC-96EFC90F1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5509868" cy="438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 y="1603044"/>
            <a:ext cx="12192000" cy="5255260"/>
            <a:chOff x="14" y="1603044"/>
            <a:chExt cx="12192000" cy="5255260"/>
          </a:xfrm>
        </p:grpSpPr>
        <p:sp>
          <p:nvSpPr>
            <p:cNvPr id="3" name="object 3"/>
            <p:cNvSpPr/>
            <p:nvPr/>
          </p:nvSpPr>
          <p:spPr>
            <a:xfrm>
              <a:off x="342531" y="5146040"/>
              <a:ext cx="7218045" cy="0"/>
            </a:xfrm>
            <a:custGeom>
              <a:avLst/>
              <a:gdLst/>
              <a:ahLst/>
              <a:cxnLst/>
              <a:rect l="l" t="t" r="r" b="b"/>
              <a:pathLst>
                <a:path w="7218045">
                  <a:moveTo>
                    <a:pt x="0" y="0"/>
                  </a:moveTo>
                  <a:lnTo>
                    <a:pt x="7217905" y="0"/>
                  </a:lnTo>
                </a:path>
              </a:pathLst>
            </a:custGeom>
            <a:ln w="76200">
              <a:solidFill>
                <a:srgbClr val="B90C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7299071" y="1603044"/>
              <a:ext cx="3844798" cy="4899152"/>
            </a:xfrm>
            <a:prstGeom prst="rect">
              <a:avLst/>
            </a:prstGeom>
          </p:spPr>
        </p:pic>
        <p:pic>
          <p:nvPicPr>
            <p:cNvPr id="5" name="object 5"/>
            <p:cNvPicPr/>
            <p:nvPr/>
          </p:nvPicPr>
          <p:blipFill>
            <a:blip r:embed="rId3" cstate="print"/>
            <a:stretch>
              <a:fillRect/>
            </a:stretch>
          </p:blipFill>
          <p:spPr>
            <a:xfrm>
              <a:off x="9620630" y="1823123"/>
              <a:ext cx="2571369" cy="4512056"/>
            </a:xfrm>
            <a:prstGeom prst="rect">
              <a:avLst/>
            </a:prstGeom>
          </p:spPr>
        </p:pic>
      </p:grpSp>
      <p:sp>
        <p:nvSpPr>
          <p:cNvPr id="6" name="object 6"/>
          <p:cNvSpPr txBox="1"/>
          <p:nvPr/>
        </p:nvSpPr>
        <p:spPr>
          <a:xfrm>
            <a:off x="501192" y="3706818"/>
            <a:ext cx="6012180" cy="1116965"/>
          </a:xfrm>
          <a:prstGeom prst="rect">
            <a:avLst/>
          </a:prstGeom>
        </p:spPr>
        <p:txBody>
          <a:bodyPr vert="horz" wrap="square" lIns="0" tIns="249554" rIns="0" bIns="0" rtlCol="0">
            <a:spAutoFit/>
          </a:bodyPr>
          <a:lstStyle/>
          <a:p>
            <a:pPr marL="12700" marR="0" lvl="0" indent="0" defTabSz="914400" eaLnBrk="1" fontAlgn="auto" latinLnBrk="0" hangingPunct="1">
              <a:lnSpc>
                <a:spcPct val="100000"/>
              </a:lnSpc>
              <a:spcBef>
                <a:spcPts val="1964"/>
              </a:spcBef>
              <a:spcAft>
                <a:spcPts val="0"/>
              </a:spcAft>
              <a:buClrTx/>
              <a:buSzTx/>
              <a:buFontTx/>
              <a:buNone/>
              <a:tabLst/>
              <a:defRPr/>
            </a:pPr>
            <a:r>
              <a:rPr kumimoji="0" sz="2800" b="1" i="0" u="none" strike="noStrike" kern="0" cap="none" spc="0" normalizeH="0" baseline="0" noProof="0" dirty="0">
                <a:ln>
                  <a:noFill/>
                </a:ln>
                <a:solidFill>
                  <a:srgbClr val="B90C2E"/>
                </a:solidFill>
                <a:effectLst/>
                <a:uLnTx/>
                <a:uFillTx/>
                <a:latin typeface="Verdana"/>
                <a:cs typeface="Verdana"/>
              </a:rPr>
              <a:t>UNM</a:t>
            </a:r>
            <a:r>
              <a:rPr kumimoji="0" sz="2800" b="1" i="0" u="none" strike="noStrike" kern="0" cap="none" spc="-120" normalizeH="0" baseline="0" noProof="0" dirty="0">
                <a:ln>
                  <a:noFill/>
                </a:ln>
                <a:solidFill>
                  <a:srgbClr val="B90C2E"/>
                </a:solidFill>
                <a:effectLst/>
                <a:uLnTx/>
                <a:uFillTx/>
                <a:latin typeface="Verdana"/>
                <a:cs typeface="Verdana"/>
              </a:rPr>
              <a:t> </a:t>
            </a:r>
            <a:r>
              <a:rPr kumimoji="0" sz="2800" b="1" i="0" u="none" strike="noStrike" kern="0" cap="none" spc="0" normalizeH="0" baseline="0" noProof="0" dirty="0">
                <a:ln>
                  <a:noFill/>
                </a:ln>
                <a:solidFill>
                  <a:srgbClr val="B90C2E"/>
                </a:solidFill>
                <a:effectLst/>
                <a:uLnTx/>
                <a:uFillTx/>
                <a:latin typeface="Verdana"/>
                <a:cs typeface="Verdana"/>
              </a:rPr>
              <a:t>Institutional</a:t>
            </a:r>
            <a:r>
              <a:rPr kumimoji="0" sz="2800" b="1" i="0" u="none" strike="noStrike" kern="0" cap="none" spc="-85" normalizeH="0" baseline="0" noProof="0" dirty="0">
                <a:ln>
                  <a:noFill/>
                </a:ln>
                <a:solidFill>
                  <a:srgbClr val="B90C2E"/>
                </a:solidFill>
                <a:effectLst/>
                <a:uLnTx/>
                <a:uFillTx/>
                <a:latin typeface="Verdana"/>
                <a:cs typeface="Verdana"/>
              </a:rPr>
              <a:t> </a:t>
            </a:r>
            <a:r>
              <a:rPr kumimoji="0" sz="2800" b="1" i="0" u="none" strike="noStrike" kern="0" cap="none" spc="-10" normalizeH="0" baseline="0" noProof="0" dirty="0">
                <a:ln>
                  <a:noFill/>
                </a:ln>
                <a:solidFill>
                  <a:srgbClr val="B90C2E"/>
                </a:solidFill>
                <a:effectLst/>
                <a:uLnTx/>
                <a:uFillTx/>
                <a:latin typeface="Verdana"/>
                <a:cs typeface="Verdana"/>
              </a:rPr>
              <a:t>Investment</a:t>
            </a:r>
            <a:endParaRPr kumimoji="0" sz="28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1205"/>
              </a:spcBef>
              <a:spcAft>
                <a:spcPts val="0"/>
              </a:spcAft>
              <a:buClrTx/>
              <a:buSzTx/>
              <a:buFontTx/>
              <a:buNone/>
              <a:tabLst>
                <a:tab pos="547370" algn="l"/>
                <a:tab pos="1841500" algn="l"/>
              </a:tabLst>
              <a:defRPr/>
            </a:pPr>
            <a:r>
              <a:rPr kumimoji="0" sz="1800" b="1" i="0" u="none" strike="noStrike" kern="0" cap="none" spc="-50" normalizeH="0" baseline="0" noProof="0" dirty="0">
                <a:ln>
                  <a:noFill/>
                </a:ln>
                <a:solidFill>
                  <a:srgbClr val="007985"/>
                </a:solidFill>
                <a:effectLst/>
                <a:uLnTx/>
                <a:uFillTx/>
                <a:latin typeface="Verdana"/>
                <a:cs typeface="Verdana"/>
              </a:rPr>
              <a:t>$</a:t>
            </a:r>
            <a:r>
              <a:rPr kumimoji="0" sz="1800" b="1" i="0" u="none" strike="noStrike" kern="0" cap="none" spc="0" normalizeH="0" baseline="0" noProof="0" dirty="0">
                <a:ln>
                  <a:noFill/>
                </a:ln>
                <a:solidFill>
                  <a:srgbClr val="007985"/>
                </a:solidFill>
                <a:effectLst/>
                <a:uLnTx/>
                <a:uFillTx/>
                <a:latin typeface="Verdana"/>
                <a:cs typeface="Verdana"/>
              </a:rPr>
              <a:t>	</a:t>
            </a:r>
            <a:r>
              <a:rPr kumimoji="0" sz="1800" b="1" i="0" u="none" strike="noStrike" kern="0" cap="none" spc="-25" normalizeH="0" baseline="0" noProof="0" dirty="0">
                <a:ln>
                  <a:noFill/>
                </a:ln>
                <a:solidFill>
                  <a:srgbClr val="007985"/>
                </a:solidFill>
                <a:effectLst/>
                <a:uLnTx/>
                <a:uFillTx/>
                <a:latin typeface="Verdana"/>
                <a:cs typeface="Verdana"/>
              </a:rPr>
              <a:t>60M</a:t>
            </a:r>
            <a:r>
              <a:rPr kumimoji="0" sz="1800" b="1" i="0" u="none" strike="noStrike" kern="0" cap="none" spc="0" normalizeH="0" baseline="0" noProof="0" dirty="0">
                <a:ln>
                  <a:noFill/>
                </a:ln>
                <a:solidFill>
                  <a:srgbClr val="007985"/>
                </a:solidFill>
                <a:effectLst/>
                <a:uLnTx/>
                <a:uFillTx/>
                <a:latin typeface="Verdana"/>
                <a:cs typeface="Verdana"/>
              </a:rPr>
              <a:t>	Institutional</a:t>
            </a:r>
            <a:r>
              <a:rPr kumimoji="0" sz="1800" b="1" i="0" u="none" strike="noStrike" kern="0" cap="none" spc="-120" normalizeH="0" baseline="0" noProof="0" dirty="0">
                <a:ln>
                  <a:noFill/>
                </a:ln>
                <a:solidFill>
                  <a:srgbClr val="007985"/>
                </a:solidFill>
                <a:effectLst/>
                <a:uLnTx/>
                <a:uFillTx/>
                <a:latin typeface="Verdana"/>
                <a:cs typeface="Verdana"/>
              </a:rPr>
              <a:t> </a:t>
            </a:r>
            <a:r>
              <a:rPr kumimoji="0" sz="1800" b="1" i="0" u="none" strike="noStrike" kern="0" cap="none" spc="-10" normalizeH="0" baseline="0" noProof="0" dirty="0">
                <a:ln>
                  <a:noFill/>
                </a:ln>
                <a:solidFill>
                  <a:srgbClr val="007985"/>
                </a:solidFill>
                <a:effectLst/>
                <a:uLnTx/>
                <a:uFillTx/>
                <a:latin typeface="Verdana"/>
                <a:cs typeface="Verdana"/>
              </a:rPr>
              <a:t>Funds</a:t>
            </a:r>
            <a:endParaRPr kumimoji="0" sz="1800" b="0" i="0" u="none" strike="noStrike" kern="0" cap="none" spc="0" normalizeH="0" baseline="0" noProof="0">
              <a:ln>
                <a:noFill/>
              </a:ln>
              <a:solidFill>
                <a:sysClr val="windowText" lastClr="000000"/>
              </a:solidFill>
              <a:effectLst/>
              <a:uLnTx/>
              <a:uFillTx/>
              <a:latin typeface="Verdana"/>
              <a:cs typeface="Verdana"/>
            </a:endParaRPr>
          </a:p>
        </p:txBody>
      </p:sp>
      <p:sp>
        <p:nvSpPr>
          <p:cNvPr id="7" name="object 7"/>
          <p:cNvSpPr txBox="1"/>
          <p:nvPr/>
        </p:nvSpPr>
        <p:spPr>
          <a:xfrm>
            <a:off x="501192" y="2035810"/>
            <a:ext cx="508635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0" normalizeH="0" baseline="0" noProof="0" dirty="0">
                <a:ln>
                  <a:noFill/>
                </a:ln>
                <a:solidFill>
                  <a:srgbClr val="FFC500"/>
                </a:solidFill>
                <a:effectLst/>
                <a:uLnTx/>
                <a:uFillTx/>
                <a:latin typeface="Verdana"/>
                <a:cs typeface="Verdana"/>
              </a:rPr>
              <a:t>State</a:t>
            </a:r>
            <a:r>
              <a:rPr kumimoji="0" sz="2800" b="1" i="0" u="none" strike="noStrike" kern="0" cap="none" spc="-125" normalizeH="0" baseline="0" noProof="0" dirty="0">
                <a:ln>
                  <a:noFill/>
                </a:ln>
                <a:solidFill>
                  <a:srgbClr val="FFC500"/>
                </a:solidFill>
                <a:effectLst/>
                <a:uLnTx/>
                <a:uFillTx/>
                <a:latin typeface="Verdana"/>
                <a:cs typeface="Verdana"/>
              </a:rPr>
              <a:t> </a:t>
            </a:r>
            <a:r>
              <a:rPr kumimoji="0" sz="2800" b="1" i="0" u="none" strike="noStrike" kern="0" cap="none" spc="0" normalizeH="0" baseline="0" noProof="0" dirty="0">
                <a:ln>
                  <a:noFill/>
                </a:ln>
                <a:solidFill>
                  <a:srgbClr val="FFC500"/>
                </a:solidFill>
                <a:effectLst/>
                <a:uLnTx/>
                <a:uFillTx/>
                <a:latin typeface="Verdana"/>
                <a:cs typeface="Verdana"/>
              </a:rPr>
              <a:t>Legislative</a:t>
            </a:r>
            <a:r>
              <a:rPr kumimoji="0" sz="2800" b="1" i="0" u="none" strike="noStrike" kern="0" cap="none" spc="-90" normalizeH="0" baseline="0" noProof="0" dirty="0">
                <a:ln>
                  <a:noFill/>
                </a:ln>
                <a:solidFill>
                  <a:srgbClr val="FFC500"/>
                </a:solidFill>
                <a:effectLst/>
                <a:uLnTx/>
                <a:uFillTx/>
                <a:latin typeface="Verdana"/>
                <a:cs typeface="Verdana"/>
              </a:rPr>
              <a:t> </a:t>
            </a:r>
            <a:r>
              <a:rPr kumimoji="0" sz="2800" b="1" i="0" u="none" strike="noStrike" kern="0" cap="none" spc="-10" normalizeH="0" baseline="0" noProof="0" dirty="0">
                <a:ln>
                  <a:noFill/>
                </a:ln>
                <a:solidFill>
                  <a:srgbClr val="FFC500"/>
                </a:solidFill>
                <a:effectLst/>
                <a:uLnTx/>
                <a:uFillTx/>
                <a:latin typeface="Verdana"/>
                <a:cs typeface="Verdana"/>
              </a:rPr>
              <a:t>Funding</a:t>
            </a:r>
            <a:endParaRPr kumimoji="0" sz="2800" b="0" i="0" u="none" strike="noStrike" kern="0" cap="none" spc="0" normalizeH="0" baseline="0" noProof="0">
              <a:ln>
                <a:noFill/>
              </a:ln>
              <a:solidFill>
                <a:sysClr val="windowText" lastClr="000000"/>
              </a:solidFill>
              <a:effectLst/>
              <a:uLnTx/>
              <a:uFillTx/>
              <a:latin typeface="Verdana"/>
              <a:cs typeface="Verdana"/>
            </a:endParaRPr>
          </a:p>
        </p:txBody>
      </p:sp>
      <p:sp>
        <p:nvSpPr>
          <p:cNvPr id="8" name="object 8"/>
          <p:cNvSpPr txBox="1"/>
          <p:nvPr/>
        </p:nvSpPr>
        <p:spPr>
          <a:xfrm>
            <a:off x="501192" y="2614929"/>
            <a:ext cx="1189355" cy="11233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469265" algn="l"/>
              </a:tabLst>
              <a:defRPr/>
            </a:pPr>
            <a:r>
              <a:rPr kumimoji="0" sz="1800" b="1" i="0" u="none" strike="noStrike" kern="0" cap="none" spc="-50" normalizeH="0" baseline="0" noProof="0" dirty="0">
                <a:ln>
                  <a:noFill/>
                </a:ln>
                <a:solidFill>
                  <a:srgbClr val="62666A"/>
                </a:solidFill>
                <a:effectLst/>
                <a:uLnTx/>
                <a:uFillTx/>
                <a:latin typeface="Verdana"/>
                <a:cs typeface="Verdana"/>
              </a:rPr>
              <a:t>$</a:t>
            </a:r>
            <a:r>
              <a:rPr kumimoji="0" sz="1800" b="1" i="0" u="none" strike="noStrike" kern="0" cap="none" spc="0" normalizeH="0" baseline="0" noProof="0" dirty="0">
                <a:ln>
                  <a:noFill/>
                </a:ln>
                <a:solidFill>
                  <a:srgbClr val="62666A"/>
                </a:solidFill>
                <a:effectLst/>
                <a:uLnTx/>
                <a:uFillTx/>
                <a:latin typeface="Verdana"/>
                <a:cs typeface="Verdana"/>
              </a:rPr>
              <a:t>	</a:t>
            </a:r>
            <a:r>
              <a:rPr kumimoji="0" sz="1800" b="1" i="0" u="none" strike="noStrike" kern="0" cap="none" spc="-20" normalizeH="0" baseline="0" noProof="0" dirty="0">
                <a:ln>
                  <a:noFill/>
                </a:ln>
                <a:solidFill>
                  <a:srgbClr val="62666A"/>
                </a:solidFill>
                <a:effectLst/>
                <a:uLnTx/>
                <a:uFillTx/>
                <a:latin typeface="Verdana"/>
                <a:cs typeface="Verdana"/>
              </a:rPr>
              <a:t>280M</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tab pos="469265" algn="l"/>
              </a:tabLst>
              <a:defRPr/>
            </a:pPr>
            <a:r>
              <a:rPr kumimoji="0" sz="1800" b="1" i="0" u="none" strike="noStrike" kern="0" cap="none" spc="-50" normalizeH="0" baseline="0" noProof="0" dirty="0">
                <a:ln>
                  <a:noFill/>
                </a:ln>
                <a:solidFill>
                  <a:srgbClr val="62666A"/>
                </a:solidFill>
                <a:effectLst/>
                <a:uLnTx/>
                <a:uFillTx/>
                <a:latin typeface="Verdana"/>
                <a:cs typeface="Verdana"/>
              </a:rPr>
              <a:t>$</a:t>
            </a:r>
            <a:r>
              <a:rPr kumimoji="0" sz="1800" b="1" i="0" u="none" strike="noStrike" kern="0" cap="none" spc="0" normalizeH="0" baseline="0" noProof="0" dirty="0">
                <a:ln>
                  <a:noFill/>
                </a:ln>
                <a:solidFill>
                  <a:srgbClr val="62666A"/>
                </a:solidFill>
                <a:effectLst/>
                <a:uLnTx/>
                <a:uFillTx/>
                <a:latin typeface="Verdana"/>
                <a:cs typeface="Verdana"/>
              </a:rPr>
              <a:t>	</a:t>
            </a:r>
            <a:r>
              <a:rPr kumimoji="0" sz="1800" b="1" i="0" u="none" strike="noStrike" kern="0" cap="none" spc="-20" normalizeH="0" baseline="0" noProof="0" dirty="0">
                <a:ln>
                  <a:noFill/>
                </a:ln>
                <a:solidFill>
                  <a:srgbClr val="62666A"/>
                </a:solidFill>
                <a:effectLst/>
                <a:uLnTx/>
                <a:uFillTx/>
                <a:latin typeface="Verdana"/>
                <a:cs typeface="Verdana"/>
              </a:rPr>
              <a:t>150M</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tab pos="469265" algn="l"/>
              </a:tabLst>
              <a:defRPr/>
            </a:pPr>
            <a:r>
              <a:rPr kumimoji="0" sz="1800" b="1" i="0" u="none" strike="noStrike" kern="0" cap="none" spc="-50" normalizeH="0" baseline="0" noProof="0" dirty="0">
                <a:ln>
                  <a:noFill/>
                </a:ln>
                <a:solidFill>
                  <a:srgbClr val="62666A"/>
                </a:solidFill>
                <a:effectLst/>
                <a:uLnTx/>
                <a:uFillTx/>
                <a:latin typeface="Verdana"/>
                <a:cs typeface="Verdana"/>
              </a:rPr>
              <a:t>$</a:t>
            </a:r>
            <a:r>
              <a:rPr kumimoji="0" sz="1800" b="1" i="0" u="none" strike="noStrike" kern="0" cap="none" spc="0" normalizeH="0" baseline="0" noProof="0" dirty="0">
                <a:ln>
                  <a:noFill/>
                </a:ln>
                <a:solidFill>
                  <a:srgbClr val="62666A"/>
                </a:solidFill>
                <a:effectLst/>
                <a:uLnTx/>
                <a:uFillTx/>
                <a:latin typeface="Verdana"/>
                <a:cs typeface="Verdana"/>
              </a:rPr>
              <a:t>	</a:t>
            </a:r>
            <a:r>
              <a:rPr kumimoji="0" sz="1800" b="1" i="0" u="none" strike="noStrike" kern="0" cap="none" spc="-20" normalizeH="0" baseline="0" noProof="0" dirty="0">
                <a:ln>
                  <a:noFill/>
                </a:ln>
                <a:solidFill>
                  <a:srgbClr val="62666A"/>
                </a:solidFill>
                <a:effectLst/>
                <a:uLnTx/>
                <a:uFillTx/>
                <a:latin typeface="Verdana"/>
                <a:cs typeface="Verdana"/>
              </a:rPr>
              <a:t>116M</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tab pos="624840" algn="l"/>
              </a:tabLst>
              <a:defRPr/>
            </a:pPr>
            <a:r>
              <a:rPr kumimoji="0" sz="1800" b="1" i="0" u="none" strike="noStrike" kern="0" cap="none" spc="-50" normalizeH="0" baseline="0" noProof="0" dirty="0">
                <a:ln>
                  <a:noFill/>
                </a:ln>
                <a:solidFill>
                  <a:srgbClr val="7E7E7E"/>
                </a:solidFill>
                <a:effectLst/>
                <a:uLnTx/>
                <a:uFillTx/>
                <a:latin typeface="Verdana"/>
                <a:cs typeface="Verdana"/>
              </a:rPr>
              <a:t>$</a:t>
            </a:r>
            <a:r>
              <a:rPr kumimoji="0" sz="1800" b="1" i="0" u="none" strike="noStrike" kern="0" cap="none" spc="0" normalizeH="0" baseline="0" noProof="0" dirty="0">
                <a:ln>
                  <a:noFill/>
                </a:ln>
                <a:solidFill>
                  <a:srgbClr val="7E7E7E"/>
                </a:solidFill>
                <a:effectLst/>
                <a:uLnTx/>
                <a:uFillTx/>
                <a:latin typeface="Verdana"/>
                <a:cs typeface="Verdana"/>
              </a:rPr>
              <a:t>	</a:t>
            </a:r>
            <a:r>
              <a:rPr kumimoji="0" sz="1800" b="1" i="0" u="none" strike="noStrike" kern="0" cap="none" spc="-25" normalizeH="0" baseline="0" noProof="0" dirty="0">
                <a:ln>
                  <a:noFill/>
                </a:ln>
                <a:solidFill>
                  <a:srgbClr val="7E7E7E"/>
                </a:solidFill>
                <a:effectLst/>
                <a:uLnTx/>
                <a:uFillTx/>
                <a:latin typeface="Verdana"/>
                <a:cs typeface="Verdana"/>
              </a:rPr>
              <a:t>30M</a:t>
            </a:r>
            <a:endParaRPr kumimoji="0" sz="1800" b="0" i="0" u="none" strike="noStrike" kern="0" cap="none" spc="0" normalizeH="0" baseline="0" noProof="0">
              <a:ln>
                <a:noFill/>
              </a:ln>
              <a:solidFill>
                <a:sysClr val="windowText" lastClr="000000"/>
              </a:solidFill>
              <a:effectLst/>
              <a:uLnTx/>
              <a:uFillTx/>
              <a:latin typeface="Verdana"/>
              <a:cs typeface="Verdana"/>
            </a:endParaRPr>
          </a:p>
        </p:txBody>
      </p:sp>
      <p:sp>
        <p:nvSpPr>
          <p:cNvPr id="9" name="object 9"/>
          <p:cNvSpPr txBox="1"/>
          <p:nvPr/>
        </p:nvSpPr>
        <p:spPr>
          <a:xfrm>
            <a:off x="2330323" y="2614929"/>
            <a:ext cx="3696335" cy="11233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62666A"/>
                </a:solidFill>
                <a:effectLst/>
                <a:uLnTx/>
                <a:uFillTx/>
                <a:latin typeface="Verdana"/>
                <a:cs typeface="Verdana"/>
              </a:rPr>
              <a:t>2026</a:t>
            </a:r>
            <a:r>
              <a:rPr kumimoji="0" sz="1800" b="1" i="0" u="none" strike="noStrike" kern="0" cap="none" spc="-35"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SB240</a:t>
            </a:r>
            <a:r>
              <a:rPr kumimoji="0" sz="1800" b="1" i="0" u="none" strike="noStrike" kern="0" cap="none" spc="-15" normalizeH="0" baseline="0" noProof="0" dirty="0">
                <a:ln>
                  <a:noFill/>
                </a:ln>
                <a:solidFill>
                  <a:srgbClr val="62666A"/>
                </a:solidFill>
                <a:effectLst/>
                <a:uLnTx/>
                <a:uFillTx/>
                <a:latin typeface="Verdana"/>
                <a:cs typeface="Verdana"/>
              </a:rPr>
              <a:t> </a:t>
            </a:r>
            <a:r>
              <a:rPr kumimoji="0" sz="1800" b="1" i="0" u="none" strike="noStrike" kern="0" cap="none" spc="-10" normalizeH="0" baseline="0" noProof="0" dirty="0">
                <a:ln>
                  <a:noFill/>
                </a:ln>
                <a:solidFill>
                  <a:srgbClr val="62666A"/>
                </a:solidFill>
                <a:effectLst/>
                <a:uLnTx/>
                <a:uFillTx/>
                <a:latin typeface="Verdana"/>
                <a:cs typeface="Verdana"/>
              </a:rPr>
              <a:t>(SSTB)</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62666A"/>
                </a:solidFill>
                <a:effectLst/>
                <a:uLnTx/>
                <a:uFillTx/>
                <a:latin typeface="Verdana"/>
                <a:cs typeface="Verdana"/>
              </a:rPr>
              <a:t>2026</a:t>
            </a:r>
            <a:r>
              <a:rPr kumimoji="0" sz="1800" b="1" i="0" u="none" strike="noStrike" kern="0" cap="none" spc="-60"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HB2</a:t>
            </a:r>
            <a:r>
              <a:rPr kumimoji="0" sz="1800" b="1" i="0" u="none" strike="noStrike" kern="0" cap="none" spc="-30"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a:t>
            </a:r>
            <a:r>
              <a:rPr kumimoji="0" sz="1800" b="1" i="0" u="none" strike="noStrike" kern="0" cap="none" spc="-35"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HB8</a:t>
            </a:r>
            <a:r>
              <a:rPr kumimoji="0" sz="1800" b="1" i="0" u="none" strike="noStrike" kern="0" cap="none" spc="-25"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(HED</a:t>
            </a:r>
            <a:r>
              <a:rPr kumimoji="0" sz="1800" b="1" i="0" u="none" strike="noStrike" kern="0" cap="none" spc="-40" normalizeH="0" baseline="0" noProof="0" dirty="0">
                <a:ln>
                  <a:noFill/>
                </a:ln>
                <a:solidFill>
                  <a:srgbClr val="62666A"/>
                </a:solidFill>
                <a:effectLst/>
                <a:uLnTx/>
                <a:uFillTx/>
                <a:latin typeface="Verdana"/>
                <a:cs typeface="Verdana"/>
              </a:rPr>
              <a:t> </a:t>
            </a:r>
            <a:r>
              <a:rPr kumimoji="0" sz="1800" b="1" i="0" u="none" strike="noStrike" kern="0" cap="none" spc="-10" normalizeH="0" baseline="0" noProof="0" dirty="0">
                <a:ln>
                  <a:noFill/>
                </a:ln>
                <a:solidFill>
                  <a:srgbClr val="62666A"/>
                </a:solidFill>
                <a:effectLst/>
                <a:uLnTx/>
                <a:uFillTx/>
                <a:latin typeface="Verdana"/>
                <a:cs typeface="Verdana"/>
              </a:rPr>
              <a:t>Fund)</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62666A"/>
                </a:solidFill>
                <a:effectLst/>
                <a:uLnTx/>
                <a:uFillTx/>
                <a:latin typeface="Verdana"/>
                <a:cs typeface="Verdana"/>
              </a:rPr>
              <a:t>2026</a:t>
            </a:r>
            <a:r>
              <a:rPr kumimoji="0" sz="1800" b="1" i="0" u="none" strike="noStrike" kern="0" cap="none" spc="-40"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HB248</a:t>
            </a:r>
            <a:r>
              <a:rPr kumimoji="0" sz="1800" b="1" i="0" u="none" strike="noStrike" kern="0" cap="none" spc="-25"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(GO</a:t>
            </a:r>
            <a:r>
              <a:rPr kumimoji="0" sz="1800" b="1" i="0" u="none" strike="noStrike" kern="0" cap="none" spc="-10" normalizeH="0" baseline="0" noProof="0" dirty="0">
                <a:ln>
                  <a:noFill/>
                </a:ln>
                <a:solidFill>
                  <a:srgbClr val="62666A"/>
                </a:solidFill>
                <a:effectLst/>
                <a:uLnTx/>
                <a:uFillTx/>
                <a:latin typeface="Verdana"/>
                <a:cs typeface="Verdana"/>
              </a:rPr>
              <a:t> BOND)</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7E7E7E"/>
                </a:solidFill>
                <a:effectLst/>
                <a:uLnTx/>
                <a:uFillTx/>
                <a:latin typeface="Verdana"/>
                <a:cs typeface="Verdana"/>
              </a:rPr>
              <a:t>2025</a:t>
            </a:r>
            <a:r>
              <a:rPr kumimoji="0" sz="1800" b="1" i="0" u="none" strike="noStrike" kern="0" cap="none" spc="-55" normalizeH="0" baseline="0" noProof="0" dirty="0">
                <a:ln>
                  <a:noFill/>
                </a:ln>
                <a:solidFill>
                  <a:srgbClr val="7E7E7E"/>
                </a:solidFill>
                <a:effectLst/>
                <a:uLnTx/>
                <a:uFillTx/>
                <a:latin typeface="Verdana"/>
                <a:cs typeface="Verdana"/>
              </a:rPr>
              <a:t> </a:t>
            </a:r>
            <a:r>
              <a:rPr kumimoji="0" sz="1800" b="1" i="0" u="none" strike="noStrike" kern="0" cap="none" spc="0" normalizeH="0" baseline="0" noProof="0" dirty="0">
                <a:ln>
                  <a:noFill/>
                </a:ln>
                <a:solidFill>
                  <a:srgbClr val="7E7E7E"/>
                </a:solidFill>
                <a:effectLst/>
                <a:uLnTx/>
                <a:uFillTx/>
                <a:latin typeface="Verdana"/>
                <a:cs typeface="Verdana"/>
              </a:rPr>
              <a:t>HB450</a:t>
            </a:r>
            <a:r>
              <a:rPr kumimoji="0" sz="1800" b="1" i="0" u="none" strike="noStrike" kern="0" cap="none" spc="-40" normalizeH="0" baseline="0" noProof="0" dirty="0">
                <a:ln>
                  <a:noFill/>
                </a:ln>
                <a:solidFill>
                  <a:srgbClr val="7E7E7E"/>
                </a:solidFill>
                <a:effectLst/>
                <a:uLnTx/>
                <a:uFillTx/>
                <a:latin typeface="Verdana"/>
                <a:cs typeface="Verdana"/>
              </a:rPr>
              <a:t> </a:t>
            </a:r>
            <a:r>
              <a:rPr kumimoji="0" sz="1800" b="1" i="0" u="none" strike="noStrike" kern="0" cap="none" spc="-20" normalizeH="0" baseline="0" noProof="0" dirty="0">
                <a:ln>
                  <a:noFill/>
                </a:ln>
                <a:solidFill>
                  <a:srgbClr val="7E7E7E"/>
                </a:solidFill>
                <a:effectLst/>
                <a:uLnTx/>
                <a:uFillTx/>
                <a:latin typeface="Verdana"/>
                <a:cs typeface="Verdana"/>
              </a:rPr>
              <a:t>(GF)</a:t>
            </a:r>
            <a:endParaRPr kumimoji="0" sz="1800" b="0" i="0" u="none" strike="noStrike" kern="0" cap="none" spc="0" normalizeH="0" baseline="0" noProof="0">
              <a:ln>
                <a:noFill/>
              </a:ln>
              <a:solidFill>
                <a:sysClr val="windowText" lastClr="000000"/>
              </a:solidFill>
              <a:effectLst/>
              <a:uLnTx/>
              <a:uFillTx/>
              <a:latin typeface="Verdana"/>
              <a:cs typeface="Verdana"/>
            </a:endParaRPr>
          </a:p>
        </p:txBody>
      </p:sp>
      <p:sp>
        <p:nvSpPr>
          <p:cNvPr id="10" name="object 10"/>
          <p:cNvSpPr txBox="1"/>
          <p:nvPr/>
        </p:nvSpPr>
        <p:spPr>
          <a:xfrm>
            <a:off x="333857" y="5317337"/>
            <a:ext cx="6622415" cy="5137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200" b="1" i="0" u="none" strike="noStrike" kern="0" cap="none" spc="0" normalizeH="0" baseline="0" noProof="0" dirty="0">
                <a:ln>
                  <a:noFill/>
                </a:ln>
                <a:solidFill>
                  <a:srgbClr val="007985"/>
                </a:solidFill>
                <a:effectLst/>
                <a:uLnTx/>
                <a:uFillTx/>
                <a:latin typeface="Verdana"/>
                <a:cs typeface="Verdana"/>
              </a:rPr>
              <a:t>$636M</a:t>
            </a:r>
            <a:r>
              <a:rPr kumimoji="0" sz="3200" b="1" i="0" u="none" strike="noStrike" kern="0" cap="none" spc="-35" normalizeH="0" baseline="0" noProof="0" dirty="0">
                <a:ln>
                  <a:noFill/>
                </a:ln>
                <a:solidFill>
                  <a:srgbClr val="007985"/>
                </a:solidFill>
                <a:effectLst/>
                <a:uLnTx/>
                <a:uFillTx/>
                <a:latin typeface="Verdana"/>
                <a:cs typeface="Verdana"/>
              </a:rPr>
              <a:t> </a:t>
            </a:r>
            <a:r>
              <a:rPr kumimoji="0" sz="3200" b="1" i="0" u="none" strike="noStrike" kern="0" cap="none" spc="0" normalizeH="0" baseline="0" noProof="0" dirty="0">
                <a:ln>
                  <a:noFill/>
                </a:ln>
                <a:solidFill>
                  <a:srgbClr val="007985"/>
                </a:solidFill>
                <a:effectLst/>
                <a:uLnTx/>
                <a:uFillTx/>
                <a:latin typeface="Verdana"/>
                <a:cs typeface="Verdana"/>
              </a:rPr>
              <a:t>Total</a:t>
            </a:r>
            <a:r>
              <a:rPr kumimoji="0" sz="3200" b="1" i="0" u="none" strike="noStrike" kern="0" cap="none" spc="-30" normalizeH="0" baseline="0" noProof="0" dirty="0">
                <a:ln>
                  <a:noFill/>
                </a:ln>
                <a:solidFill>
                  <a:srgbClr val="007985"/>
                </a:solidFill>
                <a:effectLst/>
                <a:uLnTx/>
                <a:uFillTx/>
                <a:latin typeface="Verdana"/>
                <a:cs typeface="Verdana"/>
              </a:rPr>
              <a:t> </a:t>
            </a:r>
            <a:r>
              <a:rPr kumimoji="0" sz="3200" b="1" i="0" u="none" strike="noStrike" kern="0" cap="none" spc="0" normalizeH="0" baseline="0" noProof="0" dirty="0">
                <a:ln>
                  <a:noFill/>
                </a:ln>
                <a:solidFill>
                  <a:srgbClr val="007985"/>
                </a:solidFill>
                <a:effectLst/>
                <a:uLnTx/>
                <a:uFillTx/>
                <a:latin typeface="Verdana"/>
                <a:cs typeface="Verdana"/>
              </a:rPr>
              <a:t>Project</a:t>
            </a:r>
            <a:r>
              <a:rPr kumimoji="0" sz="3200" b="1" i="0" u="none" strike="noStrike" kern="0" cap="none" spc="-35" normalizeH="0" baseline="0" noProof="0" dirty="0">
                <a:ln>
                  <a:noFill/>
                </a:ln>
                <a:solidFill>
                  <a:srgbClr val="007985"/>
                </a:solidFill>
                <a:effectLst/>
                <a:uLnTx/>
                <a:uFillTx/>
                <a:latin typeface="Verdana"/>
                <a:cs typeface="Verdana"/>
              </a:rPr>
              <a:t> </a:t>
            </a:r>
            <a:r>
              <a:rPr kumimoji="0" sz="3200" b="1" i="0" u="none" strike="noStrike" kern="0" cap="none" spc="-10" normalizeH="0" baseline="0" noProof="0" dirty="0">
                <a:ln>
                  <a:noFill/>
                </a:ln>
                <a:solidFill>
                  <a:srgbClr val="007985"/>
                </a:solidFill>
                <a:effectLst/>
                <a:uLnTx/>
                <a:uFillTx/>
                <a:latin typeface="Verdana"/>
                <a:cs typeface="Verdana"/>
              </a:rPr>
              <a:t>Funding</a:t>
            </a:r>
            <a:endParaRPr kumimoji="0" sz="3200" b="0" i="0" u="none" strike="noStrike" kern="0" cap="none" spc="0" normalizeH="0" baseline="0" noProof="0">
              <a:ln>
                <a:noFill/>
              </a:ln>
              <a:solidFill>
                <a:sysClr val="windowText" lastClr="000000"/>
              </a:solidFill>
              <a:effectLst/>
              <a:uLnTx/>
              <a:uFillTx/>
              <a:latin typeface="Verdana"/>
              <a:cs typeface="Verdana"/>
            </a:endParaRPr>
          </a:p>
        </p:txBody>
      </p:sp>
      <p:sp>
        <p:nvSpPr>
          <p:cNvPr id="11" name="object 11"/>
          <p:cNvSpPr/>
          <p:nvPr/>
        </p:nvSpPr>
        <p:spPr>
          <a:xfrm>
            <a:off x="8621521" y="0"/>
            <a:ext cx="3570604" cy="652145"/>
          </a:xfrm>
          <a:custGeom>
            <a:avLst/>
            <a:gdLst/>
            <a:ahLst/>
            <a:cxnLst/>
            <a:rect l="l" t="t" r="r" b="b"/>
            <a:pathLst>
              <a:path w="3570604" h="652145">
                <a:moveTo>
                  <a:pt x="3570478" y="0"/>
                </a:moveTo>
                <a:lnTo>
                  <a:pt x="0" y="0"/>
                </a:lnTo>
                <a:lnTo>
                  <a:pt x="950976" y="651763"/>
                </a:lnTo>
                <a:lnTo>
                  <a:pt x="3570478" y="651763"/>
                </a:lnTo>
                <a:lnTo>
                  <a:pt x="3570478" y="0"/>
                </a:lnTo>
                <a:close/>
              </a:path>
            </a:pathLst>
          </a:custGeom>
          <a:solidFill>
            <a:srgbClr val="D9D9D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descr="$PPTXTitle"/>
          <p:cNvSpPr txBox="1">
            <a:spLocks noGrp="1"/>
          </p:cNvSpPr>
          <p:nvPr>
            <p:ph type="title"/>
          </p:nvPr>
        </p:nvSpPr>
        <p:spPr>
          <a:xfrm>
            <a:off x="246075" y="78020"/>
            <a:ext cx="11178540" cy="1664335"/>
          </a:xfrm>
          <a:prstGeom prst="rect">
            <a:avLst/>
          </a:prstGeom>
        </p:spPr>
        <p:txBody>
          <a:bodyPr vert="horz" wrap="square" lIns="0" tIns="157480" rIns="0" bIns="0" rtlCol="0">
            <a:spAutoFit/>
          </a:bodyPr>
          <a:lstStyle/>
          <a:p>
            <a:pPr marL="12700" algn="just">
              <a:lnSpc>
                <a:spcPct val="100000"/>
              </a:lnSpc>
              <a:spcBef>
                <a:spcPts val="1240"/>
              </a:spcBef>
            </a:pPr>
            <a:r>
              <a:rPr sz="3200" dirty="0">
                <a:solidFill>
                  <a:srgbClr val="007985"/>
                </a:solidFill>
              </a:rPr>
              <a:t>How</a:t>
            </a:r>
            <a:r>
              <a:rPr sz="3200" spc="-220" dirty="0">
                <a:solidFill>
                  <a:srgbClr val="007985"/>
                </a:solidFill>
              </a:rPr>
              <a:t> </a:t>
            </a:r>
            <a:r>
              <a:rPr lang="en-US" sz="3200" spc="-220" dirty="0">
                <a:solidFill>
                  <a:srgbClr val="007985"/>
                </a:solidFill>
              </a:rPr>
              <a:t>is t</a:t>
            </a:r>
            <a:r>
              <a:rPr sz="3200" dirty="0">
                <a:solidFill>
                  <a:srgbClr val="007985"/>
                </a:solidFill>
              </a:rPr>
              <a:t>he</a:t>
            </a:r>
            <a:r>
              <a:rPr sz="3200" spc="-210" dirty="0">
                <a:solidFill>
                  <a:srgbClr val="007985"/>
                </a:solidFill>
              </a:rPr>
              <a:t> </a:t>
            </a:r>
            <a:r>
              <a:rPr lang="en-US" sz="3200" spc="-10" dirty="0">
                <a:solidFill>
                  <a:srgbClr val="007985"/>
                </a:solidFill>
              </a:rPr>
              <a:t>f</a:t>
            </a:r>
            <a:r>
              <a:rPr sz="3200" spc="-10" dirty="0">
                <a:solidFill>
                  <a:srgbClr val="007985"/>
                </a:solidFill>
              </a:rPr>
              <a:t>ull</a:t>
            </a:r>
            <a:r>
              <a:rPr sz="3200" spc="-210" dirty="0">
                <a:solidFill>
                  <a:srgbClr val="007985"/>
                </a:solidFill>
              </a:rPr>
              <a:t> </a:t>
            </a:r>
            <a:r>
              <a:rPr sz="3200" spc="-35" dirty="0">
                <a:solidFill>
                  <a:srgbClr val="007985"/>
                </a:solidFill>
              </a:rPr>
              <a:t>project</a:t>
            </a:r>
            <a:r>
              <a:rPr sz="3200" spc="-195" dirty="0">
                <a:solidFill>
                  <a:srgbClr val="007985"/>
                </a:solidFill>
              </a:rPr>
              <a:t> </a:t>
            </a:r>
            <a:r>
              <a:rPr sz="3200" spc="-20" dirty="0">
                <a:solidFill>
                  <a:srgbClr val="007985"/>
                </a:solidFill>
              </a:rPr>
              <a:t>being</a:t>
            </a:r>
            <a:r>
              <a:rPr sz="3200" spc="-225" dirty="0">
                <a:solidFill>
                  <a:srgbClr val="007985"/>
                </a:solidFill>
              </a:rPr>
              <a:t> </a:t>
            </a:r>
            <a:r>
              <a:rPr sz="3200" spc="-10" dirty="0">
                <a:solidFill>
                  <a:srgbClr val="007985"/>
                </a:solidFill>
              </a:rPr>
              <a:t>funded?</a:t>
            </a:r>
            <a:endParaRPr sz="3200" dirty="0"/>
          </a:p>
          <a:p>
            <a:pPr marL="12700" marR="5080" algn="just">
              <a:lnSpc>
                <a:spcPct val="100000"/>
              </a:lnSpc>
              <a:spcBef>
                <a:spcPts val="720"/>
              </a:spcBef>
            </a:pPr>
            <a:r>
              <a:rPr sz="2000" b="0" dirty="0">
                <a:solidFill>
                  <a:srgbClr val="62666A"/>
                </a:solidFill>
                <a:latin typeface="Verdana"/>
                <a:cs typeface="Verdana"/>
              </a:rPr>
              <a:t>Through</a:t>
            </a:r>
            <a:r>
              <a:rPr sz="2000" b="0" spc="-45" dirty="0">
                <a:solidFill>
                  <a:srgbClr val="62666A"/>
                </a:solidFill>
                <a:latin typeface="Verdana"/>
                <a:cs typeface="Verdana"/>
              </a:rPr>
              <a:t> </a:t>
            </a:r>
            <a:r>
              <a:rPr sz="2000" b="0" dirty="0">
                <a:solidFill>
                  <a:srgbClr val="62666A"/>
                </a:solidFill>
                <a:latin typeface="Verdana"/>
                <a:cs typeface="Verdana"/>
              </a:rPr>
              <a:t>coordinated</a:t>
            </a:r>
            <a:r>
              <a:rPr sz="2000" b="0" spc="-15" dirty="0">
                <a:solidFill>
                  <a:srgbClr val="62666A"/>
                </a:solidFill>
                <a:latin typeface="Verdana"/>
                <a:cs typeface="Verdana"/>
              </a:rPr>
              <a:t> </a:t>
            </a:r>
            <a:r>
              <a:rPr sz="2000" dirty="0">
                <a:solidFill>
                  <a:srgbClr val="FFC500"/>
                </a:solidFill>
              </a:rPr>
              <a:t>state</a:t>
            </a:r>
            <a:r>
              <a:rPr sz="2000" spc="-25" dirty="0">
                <a:solidFill>
                  <a:srgbClr val="FFC500"/>
                </a:solidFill>
              </a:rPr>
              <a:t> </a:t>
            </a:r>
            <a:r>
              <a:rPr sz="2000" dirty="0">
                <a:solidFill>
                  <a:srgbClr val="FFC500"/>
                </a:solidFill>
              </a:rPr>
              <a:t>investment</a:t>
            </a:r>
            <a:r>
              <a:rPr sz="2000" spc="-50" dirty="0">
                <a:solidFill>
                  <a:srgbClr val="FFC500"/>
                </a:solidFill>
              </a:rPr>
              <a:t> </a:t>
            </a:r>
            <a:r>
              <a:rPr sz="2000" b="0" dirty="0">
                <a:solidFill>
                  <a:srgbClr val="62666A"/>
                </a:solidFill>
                <a:latin typeface="Verdana"/>
                <a:cs typeface="Verdana"/>
              </a:rPr>
              <a:t>and</a:t>
            </a:r>
            <a:r>
              <a:rPr sz="2000" b="0" spc="-25" dirty="0">
                <a:solidFill>
                  <a:srgbClr val="62666A"/>
                </a:solidFill>
                <a:latin typeface="Verdana"/>
                <a:cs typeface="Verdana"/>
              </a:rPr>
              <a:t> </a:t>
            </a:r>
            <a:r>
              <a:rPr sz="2000" dirty="0"/>
              <a:t>university</a:t>
            </a:r>
            <a:r>
              <a:rPr sz="2000" spc="-25" dirty="0"/>
              <a:t> </a:t>
            </a:r>
            <a:r>
              <a:rPr sz="2000" dirty="0"/>
              <a:t>matching</a:t>
            </a:r>
            <a:r>
              <a:rPr sz="2000" spc="-35" dirty="0"/>
              <a:t> </a:t>
            </a:r>
            <a:r>
              <a:rPr sz="2000" dirty="0"/>
              <a:t>funds</a:t>
            </a:r>
            <a:r>
              <a:rPr sz="2000" b="0" dirty="0">
                <a:solidFill>
                  <a:srgbClr val="62666A"/>
                </a:solidFill>
                <a:latin typeface="Verdana"/>
                <a:cs typeface="Verdana"/>
              </a:rPr>
              <a:t>,</a:t>
            </a:r>
            <a:r>
              <a:rPr sz="2000" b="0" spc="-30" dirty="0">
                <a:solidFill>
                  <a:srgbClr val="62666A"/>
                </a:solidFill>
                <a:latin typeface="Verdana"/>
                <a:cs typeface="Verdana"/>
              </a:rPr>
              <a:t> </a:t>
            </a:r>
            <a:r>
              <a:rPr sz="2000" b="0" dirty="0">
                <a:solidFill>
                  <a:srgbClr val="62666A"/>
                </a:solidFill>
                <a:latin typeface="Verdana"/>
                <a:cs typeface="Verdana"/>
              </a:rPr>
              <a:t>this</a:t>
            </a:r>
            <a:r>
              <a:rPr sz="2000" b="0" spc="-35" dirty="0">
                <a:solidFill>
                  <a:srgbClr val="62666A"/>
                </a:solidFill>
                <a:latin typeface="Verdana"/>
                <a:cs typeface="Verdana"/>
              </a:rPr>
              <a:t> </a:t>
            </a:r>
            <a:r>
              <a:rPr sz="2000" b="0" spc="-10" dirty="0">
                <a:solidFill>
                  <a:srgbClr val="62666A"/>
                </a:solidFill>
                <a:latin typeface="Verdana"/>
                <a:cs typeface="Verdana"/>
              </a:rPr>
              <a:t>project </a:t>
            </a:r>
            <a:r>
              <a:rPr sz="2000" b="0" dirty="0">
                <a:solidFill>
                  <a:srgbClr val="62666A"/>
                </a:solidFill>
                <a:latin typeface="Verdana"/>
                <a:cs typeface="Verdana"/>
              </a:rPr>
              <a:t>supports</a:t>
            </a:r>
            <a:r>
              <a:rPr sz="2000" b="0" spc="-60" dirty="0">
                <a:solidFill>
                  <a:srgbClr val="62666A"/>
                </a:solidFill>
                <a:latin typeface="Verdana"/>
                <a:cs typeface="Verdana"/>
              </a:rPr>
              <a:t> </a:t>
            </a:r>
            <a:r>
              <a:rPr sz="2000" b="0" dirty="0">
                <a:solidFill>
                  <a:srgbClr val="62666A"/>
                </a:solidFill>
                <a:latin typeface="Verdana"/>
                <a:cs typeface="Verdana"/>
              </a:rPr>
              <a:t>expanding</a:t>
            </a:r>
            <a:r>
              <a:rPr sz="2000" b="0" spc="-30" dirty="0">
                <a:solidFill>
                  <a:srgbClr val="62666A"/>
                </a:solidFill>
                <a:latin typeface="Verdana"/>
                <a:cs typeface="Verdana"/>
              </a:rPr>
              <a:t> </a:t>
            </a:r>
            <a:r>
              <a:rPr sz="2000" b="0" dirty="0">
                <a:solidFill>
                  <a:srgbClr val="62666A"/>
                </a:solidFill>
                <a:latin typeface="Verdana"/>
                <a:cs typeface="Verdana"/>
              </a:rPr>
              <a:t>medical</a:t>
            </a:r>
            <a:r>
              <a:rPr sz="2000" b="0" spc="-20" dirty="0">
                <a:solidFill>
                  <a:srgbClr val="62666A"/>
                </a:solidFill>
                <a:latin typeface="Verdana"/>
                <a:cs typeface="Verdana"/>
              </a:rPr>
              <a:t> </a:t>
            </a:r>
            <a:r>
              <a:rPr sz="2000" b="0" dirty="0">
                <a:solidFill>
                  <a:srgbClr val="62666A"/>
                </a:solidFill>
                <a:latin typeface="Verdana"/>
                <a:cs typeface="Verdana"/>
              </a:rPr>
              <a:t>education</a:t>
            </a:r>
            <a:r>
              <a:rPr sz="2000" b="0" spc="-45" dirty="0">
                <a:solidFill>
                  <a:srgbClr val="62666A"/>
                </a:solidFill>
                <a:latin typeface="Verdana"/>
                <a:cs typeface="Verdana"/>
              </a:rPr>
              <a:t> </a:t>
            </a:r>
            <a:r>
              <a:rPr sz="2000" b="0" dirty="0">
                <a:solidFill>
                  <a:srgbClr val="62666A"/>
                </a:solidFill>
                <a:latin typeface="Verdana"/>
                <a:cs typeface="Verdana"/>
              </a:rPr>
              <a:t>and</a:t>
            </a:r>
            <a:r>
              <a:rPr sz="2000" b="0" spc="-30" dirty="0">
                <a:solidFill>
                  <a:srgbClr val="62666A"/>
                </a:solidFill>
                <a:latin typeface="Verdana"/>
                <a:cs typeface="Verdana"/>
              </a:rPr>
              <a:t> </a:t>
            </a:r>
            <a:r>
              <a:rPr sz="2000" b="0" dirty="0">
                <a:solidFill>
                  <a:srgbClr val="62666A"/>
                </a:solidFill>
                <a:latin typeface="Verdana"/>
                <a:cs typeface="Verdana"/>
              </a:rPr>
              <a:t>preparing</a:t>
            </a:r>
            <a:r>
              <a:rPr sz="2000" b="0" spc="-35" dirty="0">
                <a:solidFill>
                  <a:srgbClr val="62666A"/>
                </a:solidFill>
                <a:latin typeface="Verdana"/>
                <a:cs typeface="Verdana"/>
              </a:rPr>
              <a:t> </a:t>
            </a:r>
            <a:r>
              <a:rPr sz="2000" b="0" dirty="0">
                <a:solidFill>
                  <a:srgbClr val="62666A"/>
                </a:solidFill>
                <a:latin typeface="Verdana"/>
                <a:cs typeface="Verdana"/>
              </a:rPr>
              <a:t>the</a:t>
            </a:r>
            <a:r>
              <a:rPr sz="2000" b="0" spc="-30" dirty="0">
                <a:solidFill>
                  <a:srgbClr val="62666A"/>
                </a:solidFill>
                <a:latin typeface="Verdana"/>
                <a:cs typeface="Verdana"/>
              </a:rPr>
              <a:t> </a:t>
            </a:r>
            <a:r>
              <a:rPr sz="2000" b="0" dirty="0">
                <a:solidFill>
                  <a:srgbClr val="62666A"/>
                </a:solidFill>
                <a:latin typeface="Verdana"/>
                <a:cs typeface="Verdana"/>
              </a:rPr>
              <a:t>next</a:t>
            </a:r>
            <a:r>
              <a:rPr sz="2000" b="0" spc="-45" dirty="0">
                <a:solidFill>
                  <a:srgbClr val="62666A"/>
                </a:solidFill>
                <a:latin typeface="Verdana"/>
                <a:cs typeface="Verdana"/>
              </a:rPr>
              <a:t> </a:t>
            </a:r>
            <a:r>
              <a:rPr sz="2000" b="0" dirty="0">
                <a:solidFill>
                  <a:srgbClr val="62666A"/>
                </a:solidFill>
                <a:latin typeface="Verdana"/>
                <a:cs typeface="Verdana"/>
              </a:rPr>
              <a:t>generation</a:t>
            </a:r>
            <a:r>
              <a:rPr sz="2000" b="0" spc="-40" dirty="0">
                <a:solidFill>
                  <a:srgbClr val="62666A"/>
                </a:solidFill>
                <a:latin typeface="Verdana"/>
                <a:cs typeface="Verdana"/>
              </a:rPr>
              <a:t> </a:t>
            </a:r>
            <a:r>
              <a:rPr sz="2000" b="0" dirty="0">
                <a:solidFill>
                  <a:srgbClr val="62666A"/>
                </a:solidFill>
                <a:latin typeface="Verdana"/>
                <a:cs typeface="Verdana"/>
              </a:rPr>
              <a:t>of</a:t>
            </a:r>
            <a:r>
              <a:rPr sz="2000" b="0" spc="-35" dirty="0">
                <a:solidFill>
                  <a:srgbClr val="62666A"/>
                </a:solidFill>
                <a:latin typeface="Verdana"/>
                <a:cs typeface="Verdana"/>
              </a:rPr>
              <a:t> </a:t>
            </a:r>
            <a:r>
              <a:rPr sz="2000" b="0" spc="-10" dirty="0">
                <a:solidFill>
                  <a:srgbClr val="62666A"/>
                </a:solidFill>
                <a:latin typeface="Verdana"/>
                <a:cs typeface="Verdana"/>
              </a:rPr>
              <a:t>healthcare </a:t>
            </a:r>
            <a:r>
              <a:rPr sz="2000" b="0" dirty="0">
                <a:solidFill>
                  <a:srgbClr val="62666A"/>
                </a:solidFill>
                <a:latin typeface="Verdana"/>
                <a:cs typeface="Verdana"/>
              </a:rPr>
              <a:t>workers</a:t>
            </a:r>
            <a:r>
              <a:rPr sz="2000" b="0" spc="-45" dirty="0">
                <a:solidFill>
                  <a:srgbClr val="62666A"/>
                </a:solidFill>
                <a:latin typeface="Verdana"/>
                <a:cs typeface="Verdana"/>
              </a:rPr>
              <a:t> </a:t>
            </a:r>
            <a:r>
              <a:rPr sz="2000" b="0" dirty="0">
                <a:solidFill>
                  <a:srgbClr val="62666A"/>
                </a:solidFill>
                <a:latin typeface="Verdana"/>
                <a:cs typeface="Verdana"/>
              </a:rPr>
              <a:t>for</a:t>
            </a:r>
            <a:r>
              <a:rPr sz="2000" b="0" spc="-30" dirty="0">
                <a:solidFill>
                  <a:srgbClr val="62666A"/>
                </a:solidFill>
                <a:latin typeface="Verdana"/>
                <a:cs typeface="Verdana"/>
              </a:rPr>
              <a:t> </a:t>
            </a:r>
            <a:r>
              <a:rPr sz="2000" b="0" dirty="0">
                <a:solidFill>
                  <a:srgbClr val="62666A"/>
                </a:solidFill>
                <a:latin typeface="Verdana"/>
                <a:cs typeface="Verdana"/>
              </a:rPr>
              <a:t>New</a:t>
            </a:r>
            <a:r>
              <a:rPr sz="2000" b="0" spc="-25" dirty="0">
                <a:solidFill>
                  <a:srgbClr val="62666A"/>
                </a:solidFill>
                <a:latin typeface="Verdana"/>
                <a:cs typeface="Verdana"/>
              </a:rPr>
              <a:t> </a:t>
            </a:r>
            <a:r>
              <a:rPr sz="2000" b="0" spc="-10" dirty="0">
                <a:solidFill>
                  <a:srgbClr val="62666A"/>
                </a:solidFill>
                <a:latin typeface="Verdana"/>
                <a:cs typeface="Verdana"/>
              </a:rPr>
              <a:t>Mexico</a:t>
            </a:r>
            <a:endParaRPr sz="2000" dirty="0">
              <a:latin typeface="Verdana"/>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162675"/>
            <a:chOff x="0" y="0"/>
            <a:chExt cx="12192000" cy="6162675"/>
          </a:xfrm>
        </p:grpSpPr>
        <p:pic>
          <p:nvPicPr>
            <p:cNvPr id="3" name="object 3"/>
            <p:cNvPicPr/>
            <p:nvPr/>
          </p:nvPicPr>
          <p:blipFill>
            <a:blip r:embed="rId3" cstate="print"/>
            <a:stretch>
              <a:fillRect/>
            </a:stretch>
          </p:blipFill>
          <p:spPr>
            <a:xfrm>
              <a:off x="0" y="0"/>
              <a:ext cx="12192000" cy="6162675"/>
            </a:xfrm>
            <a:prstGeom prst="rect">
              <a:avLst/>
            </a:prstGeom>
          </p:spPr>
        </p:pic>
        <p:sp>
          <p:nvSpPr>
            <p:cNvPr id="4" name="object 4"/>
            <p:cNvSpPr/>
            <p:nvPr/>
          </p:nvSpPr>
          <p:spPr>
            <a:xfrm>
              <a:off x="2562225" y="3286125"/>
              <a:ext cx="3256915" cy="1790064"/>
            </a:xfrm>
            <a:custGeom>
              <a:avLst/>
              <a:gdLst/>
              <a:ahLst/>
              <a:cxnLst/>
              <a:rect l="l" t="t" r="r" b="b"/>
              <a:pathLst>
                <a:path w="3256915" h="1790064">
                  <a:moveTo>
                    <a:pt x="1118108" y="0"/>
                  </a:moveTo>
                  <a:lnTo>
                    <a:pt x="0" y="749935"/>
                  </a:lnTo>
                  <a:lnTo>
                    <a:pt x="1220470" y="1790064"/>
                  </a:lnTo>
                  <a:lnTo>
                    <a:pt x="3256915" y="1364742"/>
                  </a:lnTo>
                  <a:lnTo>
                    <a:pt x="2464942" y="878586"/>
                  </a:lnTo>
                  <a:lnTo>
                    <a:pt x="1865502" y="560705"/>
                  </a:lnTo>
                  <a:lnTo>
                    <a:pt x="1118108" y="0"/>
                  </a:lnTo>
                  <a:close/>
                </a:path>
              </a:pathLst>
            </a:custGeom>
            <a:solidFill>
              <a:srgbClr val="007985">
                <a:alpha val="69802"/>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2567051" y="3290951"/>
              <a:ext cx="3256915" cy="1790064"/>
            </a:xfrm>
            <a:custGeom>
              <a:avLst/>
              <a:gdLst/>
              <a:ahLst/>
              <a:cxnLst/>
              <a:rect l="l" t="t" r="r" b="b"/>
              <a:pathLst>
                <a:path w="3256915" h="1790064">
                  <a:moveTo>
                    <a:pt x="0" y="749807"/>
                  </a:moveTo>
                  <a:lnTo>
                    <a:pt x="1220343" y="1790065"/>
                  </a:lnTo>
                  <a:lnTo>
                    <a:pt x="3256915" y="1364615"/>
                  </a:lnTo>
                  <a:lnTo>
                    <a:pt x="2464816" y="878586"/>
                  </a:lnTo>
                  <a:lnTo>
                    <a:pt x="1865376" y="560578"/>
                  </a:lnTo>
                  <a:lnTo>
                    <a:pt x="1117981" y="0"/>
                  </a:lnTo>
                  <a:lnTo>
                    <a:pt x="0" y="749807"/>
                  </a:lnTo>
                  <a:close/>
                </a:path>
              </a:pathLst>
            </a:custGeom>
            <a:ln w="28574">
              <a:solidFill>
                <a:srgbClr val="FFFFFF"/>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1491976" y="4824476"/>
              <a:ext cx="352425" cy="352425"/>
            </a:xfrm>
            <a:custGeom>
              <a:avLst/>
              <a:gdLst/>
              <a:ahLst/>
              <a:cxnLst/>
              <a:rect l="l" t="t" r="r" b="b"/>
              <a:pathLst>
                <a:path w="352425" h="352425">
                  <a:moveTo>
                    <a:pt x="29337" y="274066"/>
                  </a:moveTo>
                  <a:lnTo>
                    <a:pt x="8508" y="231521"/>
                  </a:lnTo>
                  <a:lnTo>
                    <a:pt x="0" y="186562"/>
                  </a:lnTo>
                  <a:lnTo>
                    <a:pt x="3048" y="141605"/>
                  </a:lnTo>
                  <a:lnTo>
                    <a:pt x="17525" y="98806"/>
                  </a:lnTo>
                  <a:lnTo>
                    <a:pt x="42672" y="60579"/>
                  </a:lnTo>
                  <a:lnTo>
                    <a:pt x="78231" y="29337"/>
                  </a:lnTo>
                  <a:lnTo>
                    <a:pt x="120776" y="8509"/>
                  </a:lnTo>
                  <a:lnTo>
                    <a:pt x="165734" y="0"/>
                  </a:lnTo>
                  <a:lnTo>
                    <a:pt x="210693" y="3048"/>
                  </a:lnTo>
                  <a:lnTo>
                    <a:pt x="253492" y="17525"/>
                  </a:lnTo>
                  <a:lnTo>
                    <a:pt x="291719" y="42672"/>
                  </a:lnTo>
                  <a:lnTo>
                    <a:pt x="322960" y="78231"/>
                  </a:lnTo>
                  <a:lnTo>
                    <a:pt x="343789" y="120776"/>
                  </a:lnTo>
                  <a:lnTo>
                    <a:pt x="352298" y="165735"/>
                  </a:lnTo>
                  <a:lnTo>
                    <a:pt x="349250" y="210693"/>
                  </a:lnTo>
                  <a:lnTo>
                    <a:pt x="334772" y="253492"/>
                  </a:lnTo>
                  <a:lnTo>
                    <a:pt x="309625" y="291719"/>
                  </a:lnTo>
                  <a:lnTo>
                    <a:pt x="274066" y="322961"/>
                  </a:lnTo>
                  <a:lnTo>
                    <a:pt x="231521" y="343788"/>
                  </a:lnTo>
                  <a:lnTo>
                    <a:pt x="186563" y="352298"/>
                  </a:lnTo>
                  <a:lnTo>
                    <a:pt x="141604" y="349250"/>
                  </a:lnTo>
                  <a:lnTo>
                    <a:pt x="98805" y="334772"/>
                  </a:lnTo>
                  <a:lnTo>
                    <a:pt x="60578" y="309625"/>
                  </a:lnTo>
                  <a:lnTo>
                    <a:pt x="29337" y="274066"/>
                  </a:lnTo>
                  <a:close/>
                </a:path>
              </a:pathLst>
            </a:custGeom>
            <a:ln w="12700">
              <a:solidFill>
                <a:srgbClr val="2C2A2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1520551" y="4853051"/>
              <a:ext cx="294640" cy="295275"/>
            </a:xfrm>
            <a:custGeom>
              <a:avLst/>
              <a:gdLst/>
              <a:ahLst/>
              <a:cxnLst/>
              <a:rect l="l" t="t" r="r" b="b"/>
              <a:pathLst>
                <a:path w="294640" h="295275">
                  <a:moveTo>
                    <a:pt x="47625" y="0"/>
                  </a:moveTo>
                  <a:lnTo>
                    <a:pt x="247142" y="294767"/>
                  </a:lnTo>
                </a:path>
                <a:path w="294640" h="295275">
                  <a:moveTo>
                    <a:pt x="0" y="247523"/>
                  </a:moveTo>
                  <a:lnTo>
                    <a:pt x="294640" y="57150"/>
                  </a:lnTo>
                </a:path>
              </a:pathLst>
            </a:custGeom>
            <a:ln w="6350">
              <a:solidFill>
                <a:srgbClr val="2C2A2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11544300" y="4829175"/>
              <a:ext cx="123189" cy="171450"/>
            </a:xfrm>
            <a:custGeom>
              <a:avLst/>
              <a:gdLst/>
              <a:ahLst/>
              <a:cxnLst/>
              <a:rect l="l" t="t" r="r" b="b"/>
              <a:pathLst>
                <a:path w="123190" h="171450">
                  <a:moveTo>
                    <a:pt x="0" y="0"/>
                  </a:moveTo>
                  <a:lnTo>
                    <a:pt x="123190" y="171069"/>
                  </a:lnTo>
                </a:path>
              </a:pathLst>
            </a:custGeom>
            <a:ln w="38099">
              <a:solidFill>
                <a:srgbClr val="2C2A2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11496040" y="5159946"/>
            <a:ext cx="319405" cy="1517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10" normalizeH="0" baseline="0" noProof="0" dirty="0">
                <a:ln>
                  <a:noFill/>
                </a:ln>
                <a:solidFill>
                  <a:sysClr val="windowText" lastClr="000000"/>
                </a:solidFill>
                <a:effectLst/>
                <a:uLnTx/>
                <a:uFillTx/>
                <a:latin typeface="Calibri"/>
                <a:cs typeface="Calibri"/>
              </a:rPr>
              <a:t>NORTH</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grpSp>
        <p:nvGrpSpPr>
          <p:cNvPr id="10" name="object 10"/>
          <p:cNvGrpSpPr/>
          <p:nvPr/>
        </p:nvGrpSpPr>
        <p:grpSpPr>
          <a:xfrm>
            <a:off x="2638425" y="2628900"/>
            <a:ext cx="8324850" cy="2238375"/>
            <a:chOff x="2638425" y="2628900"/>
            <a:chExt cx="8324850" cy="2238375"/>
          </a:xfrm>
        </p:grpSpPr>
        <p:sp>
          <p:nvSpPr>
            <p:cNvPr id="11" name="object 11"/>
            <p:cNvSpPr/>
            <p:nvPr/>
          </p:nvSpPr>
          <p:spPr>
            <a:xfrm>
              <a:off x="2638425" y="2628899"/>
              <a:ext cx="1667510" cy="2238375"/>
            </a:xfrm>
            <a:custGeom>
              <a:avLst/>
              <a:gdLst/>
              <a:ahLst/>
              <a:cxnLst/>
              <a:rect l="l" t="t" r="r" b="b"/>
              <a:pathLst>
                <a:path w="1667510" h="2238375">
                  <a:moveTo>
                    <a:pt x="83058" y="1596517"/>
                  </a:moveTo>
                  <a:lnTo>
                    <a:pt x="76073" y="1590167"/>
                  </a:lnTo>
                  <a:lnTo>
                    <a:pt x="40894" y="1628140"/>
                  </a:lnTo>
                  <a:lnTo>
                    <a:pt x="35433" y="1630680"/>
                  </a:lnTo>
                  <a:lnTo>
                    <a:pt x="9779" y="1611757"/>
                  </a:lnTo>
                  <a:lnTo>
                    <a:pt x="9906" y="1609217"/>
                  </a:lnTo>
                  <a:lnTo>
                    <a:pt x="12319" y="1602867"/>
                  </a:lnTo>
                  <a:lnTo>
                    <a:pt x="14986" y="1599057"/>
                  </a:lnTo>
                  <a:lnTo>
                    <a:pt x="48387" y="1564894"/>
                  </a:lnTo>
                  <a:lnTo>
                    <a:pt x="41275" y="1557274"/>
                  </a:lnTo>
                  <a:lnTo>
                    <a:pt x="6985" y="1593977"/>
                  </a:lnTo>
                  <a:lnTo>
                    <a:pt x="3556" y="1599057"/>
                  </a:lnTo>
                  <a:lnTo>
                    <a:pt x="127" y="1607947"/>
                  </a:lnTo>
                  <a:lnTo>
                    <a:pt x="0" y="1613027"/>
                  </a:lnTo>
                  <a:lnTo>
                    <a:pt x="3048" y="1621917"/>
                  </a:lnTo>
                  <a:lnTo>
                    <a:pt x="6350" y="1626997"/>
                  </a:lnTo>
                  <a:lnTo>
                    <a:pt x="16510" y="1635760"/>
                  </a:lnTo>
                  <a:lnTo>
                    <a:pt x="21463" y="1639570"/>
                  </a:lnTo>
                  <a:lnTo>
                    <a:pt x="31496" y="1640840"/>
                  </a:lnTo>
                  <a:lnTo>
                    <a:pt x="36068" y="1640840"/>
                  </a:lnTo>
                  <a:lnTo>
                    <a:pt x="44450" y="1637030"/>
                  </a:lnTo>
                  <a:lnTo>
                    <a:pt x="49149" y="1633220"/>
                  </a:lnTo>
                  <a:lnTo>
                    <a:pt x="83058" y="1596517"/>
                  </a:lnTo>
                  <a:close/>
                </a:path>
                <a:path w="1667510" h="2238375">
                  <a:moveTo>
                    <a:pt x="136144" y="1647190"/>
                  </a:moveTo>
                  <a:lnTo>
                    <a:pt x="129413" y="1640840"/>
                  </a:lnTo>
                  <a:lnTo>
                    <a:pt x="90043" y="1682623"/>
                  </a:lnTo>
                  <a:lnTo>
                    <a:pt x="101473" y="1614297"/>
                  </a:lnTo>
                  <a:lnTo>
                    <a:pt x="94361" y="1607947"/>
                  </a:lnTo>
                  <a:lnTo>
                    <a:pt x="44196" y="1661160"/>
                  </a:lnTo>
                  <a:lnTo>
                    <a:pt x="50927" y="1667510"/>
                  </a:lnTo>
                  <a:lnTo>
                    <a:pt x="90297" y="1625727"/>
                  </a:lnTo>
                  <a:lnTo>
                    <a:pt x="78867" y="1692783"/>
                  </a:lnTo>
                  <a:lnTo>
                    <a:pt x="85979" y="1700403"/>
                  </a:lnTo>
                  <a:lnTo>
                    <a:pt x="136144" y="1647190"/>
                  </a:lnTo>
                  <a:close/>
                </a:path>
                <a:path w="1667510" h="2238375">
                  <a:moveTo>
                    <a:pt x="155829" y="1664970"/>
                  </a:moveTo>
                  <a:lnTo>
                    <a:pt x="148717" y="1658620"/>
                  </a:lnTo>
                  <a:lnTo>
                    <a:pt x="98552" y="1711706"/>
                  </a:lnTo>
                  <a:lnTo>
                    <a:pt x="105664" y="1718056"/>
                  </a:lnTo>
                  <a:lnTo>
                    <a:pt x="155829" y="1664970"/>
                  </a:lnTo>
                  <a:close/>
                </a:path>
                <a:path w="1667510" h="2238375">
                  <a:moveTo>
                    <a:pt x="211836" y="1718056"/>
                  </a:moveTo>
                  <a:lnTo>
                    <a:pt x="204597" y="1711706"/>
                  </a:lnTo>
                  <a:lnTo>
                    <a:pt x="153797" y="1735836"/>
                  </a:lnTo>
                  <a:lnTo>
                    <a:pt x="146304" y="1740916"/>
                  </a:lnTo>
                  <a:lnTo>
                    <a:pt x="142748" y="1742186"/>
                  </a:lnTo>
                  <a:lnTo>
                    <a:pt x="144526" y="1739646"/>
                  </a:lnTo>
                  <a:lnTo>
                    <a:pt x="146431" y="1735836"/>
                  </a:lnTo>
                  <a:lnTo>
                    <a:pt x="148209" y="1730756"/>
                  </a:lnTo>
                  <a:lnTo>
                    <a:pt x="170815" y="1680083"/>
                  </a:lnTo>
                  <a:lnTo>
                    <a:pt x="163195" y="1672463"/>
                  </a:lnTo>
                  <a:lnTo>
                    <a:pt x="133604" y="1744726"/>
                  </a:lnTo>
                  <a:lnTo>
                    <a:pt x="140843" y="1750949"/>
                  </a:lnTo>
                  <a:lnTo>
                    <a:pt x="160020" y="1742186"/>
                  </a:lnTo>
                  <a:lnTo>
                    <a:pt x="211836" y="1718056"/>
                  </a:lnTo>
                  <a:close/>
                </a:path>
                <a:path w="1667510" h="2238375">
                  <a:moveTo>
                    <a:pt x="257048" y="1761109"/>
                  </a:moveTo>
                  <a:lnTo>
                    <a:pt x="218567" y="1724406"/>
                  </a:lnTo>
                  <a:lnTo>
                    <a:pt x="168402" y="1777619"/>
                  </a:lnTo>
                  <a:lnTo>
                    <a:pt x="208153" y="1814322"/>
                  </a:lnTo>
                  <a:lnTo>
                    <a:pt x="213995" y="1809242"/>
                  </a:lnTo>
                  <a:lnTo>
                    <a:pt x="181356" y="1777619"/>
                  </a:lnTo>
                  <a:lnTo>
                    <a:pt x="198501" y="1759839"/>
                  </a:lnTo>
                  <a:lnTo>
                    <a:pt x="227838" y="1787779"/>
                  </a:lnTo>
                  <a:lnTo>
                    <a:pt x="233807" y="1781429"/>
                  </a:lnTo>
                  <a:lnTo>
                    <a:pt x="204343" y="1753489"/>
                  </a:lnTo>
                  <a:lnTo>
                    <a:pt x="219710" y="1737106"/>
                  </a:lnTo>
                  <a:lnTo>
                    <a:pt x="251079" y="1767459"/>
                  </a:lnTo>
                  <a:lnTo>
                    <a:pt x="257048" y="1761109"/>
                  </a:lnTo>
                  <a:close/>
                </a:path>
                <a:path w="1667510" h="2238375">
                  <a:moveTo>
                    <a:pt x="303403" y="1811782"/>
                  </a:moveTo>
                  <a:lnTo>
                    <a:pt x="303149" y="1809242"/>
                  </a:lnTo>
                  <a:lnTo>
                    <a:pt x="303022" y="1807972"/>
                  </a:lnTo>
                  <a:lnTo>
                    <a:pt x="299847" y="1801622"/>
                  </a:lnTo>
                  <a:lnTo>
                    <a:pt x="296799" y="1797812"/>
                  </a:lnTo>
                  <a:lnTo>
                    <a:pt x="293370" y="1794764"/>
                  </a:lnTo>
                  <a:lnTo>
                    <a:pt x="293370" y="1801622"/>
                  </a:lnTo>
                  <a:lnTo>
                    <a:pt x="293370" y="1813052"/>
                  </a:lnTo>
                  <a:lnTo>
                    <a:pt x="292354" y="1816862"/>
                  </a:lnTo>
                  <a:lnTo>
                    <a:pt x="288417" y="1820672"/>
                  </a:lnTo>
                  <a:lnTo>
                    <a:pt x="286385" y="1821942"/>
                  </a:lnTo>
                  <a:lnTo>
                    <a:pt x="281686" y="1823212"/>
                  </a:lnTo>
                  <a:lnTo>
                    <a:pt x="279400" y="1823212"/>
                  </a:lnTo>
                  <a:lnTo>
                    <a:pt x="274447" y="1820672"/>
                  </a:lnTo>
                  <a:lnTo>
                    <a:pt x="260350" y="1807972"/>
                  </a:lnTo>
                  <a:lnTo>
                    <a:pt x="253365" y="1801622"/>
                  </a:lnTo>
                  <a:lnTo>
                    <a:pt x="292862" y="1806702"/>
                  </a:lnTo>
                  <a:lnTo>
                    <a:pt x="293255" y="1811782"/>
                  </a:lnTo>
                  <a:lnTo>
                    <a:pt x="293370" y="1801622"/>
                  </a:lnTo>
                  <a:lnTo>
                    <a:pt x="293370" y="1794764"/>
                  </a:lnTo>
                  <a:lnTo>
                    <a:pt x="268478" y="1771269"/>
                  </a:lnTo>
                  <a:lnTo>
                    <a:pt x="218313" y="1824482"/>
                  </a:lnTo>
                  <a:lnTo>
                    <a:pt x="225298" y="1830832"/>
                  </a:lnTo>
                  <a:lnTo>
                    <a:pt x="247650" y="1807972"/>
                  </a:lnTo>
                  <a:lnTo>
                    <a:pt x="257556" y="1816862"/>
                  </a:lnTo>
                  <a:lnTo>
                    <a:pt x="258826" y="1818132"/>
                  </a:lnTo>
                  <a:lnTo>
                    <a:pt x="259461" y="1819402"/>
                  </a:lnTo>
                  <a:lnTo>
                    <a:pt x="260223" y="1820672"/>
                  </a:lnTo>
                  <a:lnTo>
                    <a:pt x="260858" y="1821942"/>
                  </a:lnTo>
                  <a:lnTo>
                    <a:pt x="261747" y="1825752"/>
                  </a:lnTo>
                  <a:lnTo>
                    <a:pt x="261620" y="1828292"/>
                  </a:lnTo>
                  <a:lnTo>
                    <a:pt x="261493" y="1830832"/>
                  </a:lnTo>
                  <a:lnTo>
                    <a:pt x="256286" y="1859915"/>
                  </a:lnTo>
                  <a:lnTo>
                    <a:pt x="265176" y="1868805"/>
                  </a:lnTo>
                  <a:lnTo>
                    <a:pt x="269494" y="1845945"/>
                  </a:lnTo>
                  <a:lnTo>
                    <a:pt x="270383" y="1840865"/>
                  </a:lnTo>
                  <a:lnTo>
                    <a:pt x="270510" y="1839595"/>
                  </a:lnTo>
                  <a:lnTo>
                    <a:pt x="270510" y="1834515"/>
                  </a:lnTo>
                  <a:lnTo>
                    <a:pt x="270383" y="1833245"/>
                  </a:lnTo>
                  <a:lnTo>
                    <a:pt x="270256" y="1830832"/>
                  </a:lnTo>
                  <a:lnTo>
                    <a:pt x="269621" y="1829562"/>
                  </a:lnTo>
                  <a:lnTo>
                    <a:pt x="268605" y="1825752"/>
                  </a:lnTo>
                  <a:lnTo>
                    <a:pt x="274320" y="1830832"/>
                  </a:lnTo>
                  <a:lnTo>
                    <a:pt x="279654" y="1831975"/>
                  </a:lnTo>
                  <a:lnTo>
                    <a:pt x="289433" y="1831975"/>
                  </a:lnTo>
                  <a:lnTo>
                    <a:pt x="293624" y="1829562"/>
                  </a:lnTo>
                  <a:lnTo>
                    <a:pt x="297434" y="1825752"/>
                  </a:lnTo>
                  <a:lnTo>
                    <a:pt x="299974" y="1823212"/>
                  </a:lnTo>
                  <a:lnTo>
                    <a:pt x="301752" y="1819402"/>
                  </a:lnTo>
                  <a:lnTo>
                    <a:pt x="303403" y="1811782"/>
                  </a:lnTo>
                  <a:close/>
                </a:path>
                <a:path w="1667510" h="2238375">
                  <a:moveTo>
                    <a:pt x="351663" y="1857375"/>
                  </a:moveTo>
                  <a:lnTo>
                    <a:pt x="325120" y="1828292"/>
                  </a:lnTo>
                  <a:lnTo>
                    <a:pt x="321310" y="1828292"/>
                  </a:lnTo>
                  <a:lnTo>
                    <a:pt x="303149" y="1845945"/>
                  </a:lnTo>
                  <a:lnTo>
                    <a:pt x="303530" y="1849755"/>
                  </a:lnTo>
                  <a:lnTo>
                    <a:pt x="305816" y="1856105"/>
                  </a:lnTo>
                  <a:lnTo>
                    <a:pt x="308102" y="1861185"/>
                  </a:lnTo>
                  <a:lnTo>
                    <a:pt x="315722" y="1872488"/>
                  </a:lnTo>
                  <a:lnTo>
                    <a:pt x="318008" y="1876298"/>
                  </a:lnTo>
                  <a:lnTo>
                    <a:pt x="320421" y="1881378"/>
                  </a:lnTo>
                  <a:lnTo>
                    <a:pt x="320929" y="1883918"/>
                  </a:lnTo>
                  <a:lnTo>
                    <a:pt x="320548" y="1887728"/>
                  </a:lnTo>
                  <a:lnTo>
                    <a:pt x="316611" y="1892808"/>
                  </a:lnTo>
                  <a:lnTo>
                    <a:pt x="314579" y="1894078"/>
                  </a:lnTo>
                  <a:lnTo>
                    <a:pt x="310007" y="1895348"/>
                  </a:lnTo>
                  <a:lnTo>
                    <a:pt x="307467" y="1894078"/>
                  </a:lnTo>
                  <a:lnTo>
                    <a:pt x="301752" y="1891538"/>
                  </a:lnTo>
                  <a:lnTo>
                    <a:pt x="287782" y="1872488"/>
                  </a:lnTo>
                  <a:lnTo>
                    <a:pt x="288798" y="1866265"/>
                  </a:lnTo>
                  <a:lnTo>
                    <a:pt x="290068" y="1863725"/>
                  </a:lnTo>
                  <a:lnTo>
                    <a:pt x="292227" y="1861185"/>
                  </a:lnTo>
                  <a:lnTo>
                    <a:pt x="285115" y="1854835"/>
                  </a:lnTo>
                  <a:lnTo>
                    <a:pt x="281813" y="1858645"/>
                  </a:lnTo>
                  <a:lnTo>
                    <a:pt x="279781" y="1862455"/>
                  </a:lnTo>
                  <a:lnTo>
                    <a:pt x="278130" y="1872488"/>
                  </a:lnTo>
                  <a:lnTo>
                    <a:pt x="278765" y="1876298"/>
                  </a:lnTo>
                  <a:lnTo>
                    <a:pt x="307340" y="1902968"/>
                  </a:lnTo>
                  <a:lnTo>
                    <a:pt x="311531" y="1904238"/>
                  </a:lnTo>
                  <a:lnTo>
                    <a:pt x="330962" y="1883918"/>
                  </a:lnTo>
                  <a:lnTo>
                    <a:pt x="315595" y="1854835"/>
                  </a:lnTo>
                  <a:lnTo>
                    <a:pt x="313182" y="1849755"/>
                  </a:lnTo>
                  <a:lnTo>
                    <a:pt x="312801" y="1844675"/>
                  </a:lnTo>
                  <a:lnTo>
                    <a:pt x="313563" y="1842135"/>
                  </a:lnTo>
                  <a:lnTo>
                    <a:pt x="317500" y="1838325"/>
                  </a:lnTo>
                  <a:lnTo>
                    <a:pt x="320167" y="1837055"/>
                  </a:lnTo>
                  <a:lnTo>
                    <a:pt x="327025" y="1838325"/>
                  </a:lnTo>
                  <a:lnTo>
                    <a:pt x="330835" y="1839595"/>
                  </a:lnTo>
                  <a:lnTo>
                    <a:pt x="339217" y="1848485"/>
                  </a:lnTo>
                  <a:lnTo>
                    <a:pt x="341503" y="1852295"/>
                  </a:lnTo>
                  <a:lnTo>
                    <a:pt x="342392" y="1858645"/>
                  </a:lnTo>
                  <a:lnTo>
                    <a:pt x="341249" y="1862455"/>
                  </a:lnTo>
                  <a:lnTo>
                    <a:pt x="338455" y="1866265"/>
                  </a:lnTo>
                  <a:lnTo>
                    <a:pt x="345694" y="1872488"/>
                  </a:lnTo>
                  <a:lnTo>
                    <a:pt x="350266" y="1866265"/>
                  </a:lnTo>
                  <a:lnTo>
                    <a:pt x="351663" y="1857375"/>
                  </a:lnTo>
                  <a:close/>
                </a:path>
                <a:path w="1667510" h="2238375">
                  <a:moveTo>
                    <a:pt x="379603" y="1876298"/>
                  </a:moveTo>
                  <a:lnTo>
                    <a:pt x="372618" y="1870075"/>
                  </a:lnTo>
                  <a:lnTo>
                    <a:pt x="322453" y="1921891"/>
                  </a:lnTo>
                  <a:lnTo>
                    <a:pt x="329438" y="1929511"/>
                  </a:lnTo>
                  <a:lnTo>
                    <a:pt x="379603" y="1876298"/>
                  </a:lnTo>
                  <a:close/>
                </a:path>
                <a:path w="1667510" h="2238375">
                  <a:moveTo>
                    <a:pt x="430530" y="1924431"/>
                  </a:moveTo>
                  <a:lnTo>
                    <a:pt x="388366" y="1883918"/>
                  </a:lnTo>
                  <a:lnTo>
                    <a:pt x="382524" y="1890268"/>
                  </a:lnTo>
                  <a:lnTo>
                    <a:pt x="400050" y="1906778"/>
                  </a:lnTo>
                  <a:lnTo>
                    <a:pt x="355727" y="1953514"/>
                  </a:lnTo>
                  <a:lnTo>
                    <a:pt x="362839" y="1959864"/>
                  </a:lnTo>
                  <a:lnTo>
                    <a:pt x="407035" y="1914271"/>
                  </a:lnTo>
                  <a:lnTo>
                    <a:pt x="424688" y="1930781"/>
                  </a:lnTo>
                  <a:lnTo>
                    <a:pt x="430530" y="1924431"/>
                  </a:lnTo>
                  <a:close/>
                </a:path>
                <a:path w="1667510" h="2238375">
                  <a:moveTo>
                    <a:pt x="481076" y="1971294"/>
                  </a:moveTo>
                  <a:lnTo>
                    <a:pt x="472821" y="1963674"/>
                  </a:lnTo>
                  <a:lnTo>
                    <a:pt x="447802" y="1970024"/>
                  </a:lnTo>
                  <a:lnTo>
                    <a:pt x="442214" y="1971294"/>
                  </a:lnTo>
                  <a:lnTo>
                    <a:pt x="437388" y="1972564"/>
                  </a:lnTo>
                  <a:lnTo>
                    <a:pt x="433197" y="1973834"/>
                  </a:lnTo>
                  <a:lnTo>
                    <a:pt x="434340" y="1968754"/>
                  </a:lnTo>
                  <a:lnTo>
                    <a:pt x="435356" y="1964944"/>
                  </a:lnTo>
                  <a:lnTo>
                    <a:pt x="440817" y="1933321"/>
                  </a:lnTo>
                  <a:lnTo>
                    <a:pt x="432308" y="1925701"/>
                  </a:lnTo>
                  <a:lnTo>
                    <a:pt x="423926" y="1975104"/>
                  </a:lnTo>
                  <a:lnTo>
                    <a:pt x="402717" y="1997837"/>
                  </a:lnTo>
                  <a:lnTo>
                    <a:pt x="409702" y="2004187"/>
                  </a:lnTo>
                  <a:lnTo>
                    <a:pt x="430911" y="1982724"/>
                  </a:lnTo>
                  <a:lnTo>
                    <a:pt x="481076" y="1971294"/>
                  </a:lnTo>
                  <a:close/>
                </a:path>
                <a:path w="1667510" h="2238375">
                  <a:moveTo>
                    <a:pt x="536194" y="2032127"/>
                  </a:moveTo>
                  <a:lnTo>
                    <a:pt x="535813" y="2028317"/>
                  </a:lnTo>
                  <a:lnTo>
                    <a:pt x="533019" y="2021967"/>
                  </a:lnTo>
                  <a:lnTo>
                    <a:pt x="530225" y="2018157"/>
                  </a:lnTo>
                  <a:lnTo>
                    <a:pt x="526796" y="2014855"/>
                  </a:lnTo>
                  <a:lnTo>
                    <a:pt x="526796" y="2030857"/>
                  </a:lnTo>
                  <a:lnTo>
                    <a:pt x="525907" y="2034667"/>
                  </a:lnTo>
                  <a:lnTo>
                    <a:pt x="524891" y="2037080"/>
                  </a:lnTo>
                  <a:lnTo>
                    <a:pt x="521462" y="2040890"/>
                  </a:lnTo>
                  <a:lnTo>
                    <a:pt x="519557" y="2040890"/>
                  </a:lnTo>
                  <a:lnTo>
                    <a:pt x="515493" y="2042160"/>
                  </a:lnTo>
                  <a:lnTo>
                    <a:pt x="513207" y="2042160"/>
                  </a:lnTo>
                  <a:lnTo>
                    <a:pt x="509270" y="2039620"/>
                  </a:lnTo>
                  <a:lnTo>
                    <a:pt x="507238" y="2038604"/>
                  </a:lnTo>
                  <a:lnTo>
                    <a:pt x="507238" y="2054860"/>
                  </a:lnTo>
                  <a:lnTo>
                    <a:pt x="506476" y="2059940"/>
                  </a:lnTo>
                  <a:lnTo>
                    <a:pt x="505333" y="2062480"/>
                  </a:lnTo>
                  <a:lnTo>
                    <a:pt x="500126" y="2066290"/>
                  </a:lnTo>
                  <a:lnTo>
                    <a:pt x="496316" y="2067560"/>
                  </a:lnTo>
                  <a:lnTo>
                    <a:pt x="490982" y="2067560"/>
                  </a:lnTo>
                  <a:lnTo>
                    <a:pt x="489204" y="2066290"/>
                  </a:lnTo>
                  <a:lnTo>
                    <a:pt x="486156" y="2065020"/>
                  </a:lnTo>
                  <a:lnTo>
                    <a:pt x="484505" y="2063750"/>
                  </a:lnTo>
                  <a:lnTo>
                    <a:pt x="469011" y="2048510"/>
                  </a:lnTo>
                  <a:lnTo>
                    <a:pt x="486283" y="2030857"/>
                  </a:lnTo>
                  <a:lnTo>
                    <a:pt x="501904" y="2044700"/>
                  </a:lnTo>
                  <a:lnTo>
                    <a:pt x="506730" y="2052320"/>
                  </a:lnTo>
                  <a:lnTo>
                    <a:pt x="507238" y="2054860"/>
                  </a:lnTo>
                  <a:lnTo>
                    <a:pt x="507238" y="2038604"/>
                  </a:lnTo>
                  <a:lnTo>
                    <a:pt x="506857" y="2038350"/>
                  </a:lnTo>
                  <a:lnTo>
                    <a:pt x="498856" y="2030857"/>
                  </a:lnTo>
                  <a:lnTo>
                    <a:pt x="492252" y="2024507"/>
                  </a:lnTo>
                  <a:lnTo>
                    <a:pt x="507365" y="2007997"/>
                  </a:lnTo>
                  <a:lnTo>
                    <a:pt x="521843" y="2021967"/>
                  </a:lnTo>
                  <a:lnTo>
                    <a:pt x="524256" y="2024507"/>
                  </a:lnTo>
                  <a:lnTo>
                    <a:pt x="526415" y="2028317"/>
                  </a:lnTo>
                  <a:lnTo>
                    <a:pt x="526796" y="2030857"/>
                  </a:lnTo>
                  <a:lnTo>
                    <a:pt x="526796" y="2014855"/>
                  </a:lnTo>
                  <a:lnTo>
                    <a:pt x="519557" y="2007997"/>
                  </a:lnTo>
                  <a:lnTo>
                    <a:pt x="506222" y="1995297"/>
                  </a:lnTo>
                  <a:lnTo>
                    <a:pt x="456057" y="2048510"/>
                  </a:lnTo>
                  <a:lnTo>
                    <a:pt x="479679" y="2070100"/>
                  </a:lnTo>
                  <a:lnTo>
                    <a:pt x="482854" y="2072640"/>
                  </a:lnTo>
                  <a:lnTo>
                    <a:pt x="488696" y="2076323"/>
                  </a:lnTo>
                  <a:lnTo>
                    <a:pt x="491363" y="2077593"/>
                  </a:lnTo>
                  <a:lnTo>
                    <a:pt x="499491" y="2077593"/>
                  </a:lnTo>
                  <a:lnTo>
                    <a:pt x="504126" y="2067560"/>
                  </a:lnTo>
                  <a:lnTo>
                    <a:pt x="512953" y="2048510"/>
                  </a:lnTo>
                  <a:lnTo>
                    <a:pt x="516509" y="2049780"/>
                  </a:lnTo>
                  <a:lnTo>
                    <a:pt x="519938" y="2049780"/>
                  </a:lnTo>
                  <a:lnTo>
                    <a:pt x="526161" y="2048510"/>
                  </a:lnTo>
                  <a:lnTo>
                    <a:pt x="528828" y="2045970"/>
                  </a:lnTo>
                  <a:lnTo>
                    <a:pt x="533273" y="2042160"/>
                  </a:lnTo>
                  <a:lnTo>
                    <a:pt x="534695" y="2038604"/>
                  </a:lnTo>
                  <a:lnTo>
                    <a:pt x="534797" y="2038350"/>
                  </a:lnTo>
                  <a:lnTo>
                    <a:pt x="536194" y="2032127"/>
                  </a:lnTo>
                  <a:close/>
                </a:path>
                <a:path w="1667510" h="2238375">
                  <a:moveTo>
                    <a:pt x="563118" y="2048510"/>
                  </a:moveTo>
                  <a:lnTo>
                    <a:pt x="556133" y="2042160"/>
                  </a:lnTo>
                  <a:lnTo>
                    <a:pt x="505968" y="2095373"/>
                  </a:lnTo>
                  <a:lnTo>
                    <a:pt x="539115" y="2126996"/>
                  </a:lnTo>
                  <a:lnTo>
                    <a:pt x="545084" y="2120646"/>
                  </a:lnTo>
                  <a:lnTo>
                    <a:pt x="518922" y="2095373"/>
                  </a:lnTo>
                  <a:lnTo>
                    <a:pt x="563118" y="2048510"/>
                  </a:lnTo>
                  <a:close/>
                </a:path>
                <a:path w="1667510" h="2238375">
                  <a:moveTo>
                    <a:pt x="640588" y="2121916"/>
                  </a:moveTo>
                  <a:lnTo>
                    <a:pt x="633349" y="2114423"/>
                  </a:lnTo>
                  <a:lnTo>
                    <a:pt x="578739" y="2142236"/>
                  </a:lnTo>
                  <a:lnTo>
                    <a:pt x="575056" y="2143506"/>
                  </a:lnTo>
                  <a:lnTo>
                    <a:pt x="571500" y="2146046"/>
                  </a:lnTo>
                  <a:lnTo>
                    <a:pt x="575183" y="2138426"/>
                  </a:lnTo>
                  <a:lnTo>
                    <a:pt x="599567" y="2082673"/>
                  </a:lnTo>
                  <a:lnTo>
                    <a:pt x="591947" y="2076323"/>
                  </a:lnTo>
                  <a:lnTo>
                    <a:pt x="562483" y="2148586"/>
                  </a:lnTo>
                  <a:lnTo>
                    <a:pt x="569595" y="2154936"/>
                  </a:lnTo>
                  <a:lnTo>
                    <a:pt x="640588" y="2121916"/>
                  </a:lnTo>
                  <a:close/>
                </a:path>
                <a:path w="1667510" h="2238375">
                  <a:moveTo>
                    <a:pt x="665734" y="2230882"/>
                  </a:moveTo>
                  <a:lnTo>
                    <a:pt x="658228" y="2223897"/>
                  </a:lnTo>
                  <a:lnTo>
                    <a:pt x="651243" y="2231390"/>
                  </a:lnTo>
                  <a:lnTo>
                    <a:pt x="658749" y="2238375"/>
                  </a:lnTo>
                  <a:lnTo>
                    <a:pt x="665734" y="2230882"/>
                  </a:lnTo>
                  <a:close/>
                </a:path>
                <a:path w="1667510" h="2238375">
                  <a:moveTo>
                    <a:pt x="679069" y="2171319"/>
                  </a:moveTo>
                  <a:lnTo>
                    <a:pt x="669544" y="2148459"/>
                  </a:lnTo>
                  <a:lnTo>
                    <a:pt x="669544" y="2168779"/>
                  </a:lnTo>
                  <a:lnTo>
                    <a:pt x="667639" y="2177669"/>
                  </a:lnTo>
                  <a:lnTo>
                    <a:pt x="641096" y="2200402"/>
                  </a:lnTo>
                  <a:lnTo>
                    <a:pt x="633095" y="2200402"/>
                  </a:lnTo>
                  <a:lnTo>
                    <a:pt x="627888" y="2197862"/>
                  </a:lnTo>
                  <a:lnTo>
                    <a:pt x="624840" y="2195449"/>
                  </a:lnTo>
                  <a:lnTo>
                    <a:pt x="609981" y="2181479"/>
                  </a:lnTo>
                  <a:lnTo>
                    <a:pt x="648335" y="2140966"/>
                  </a:lnTo>
                  <a:lnTo>
                    <a:pt x="663702" y="2154936"/>
                  </a:lnTo>
                  <a:lnTo>
                    <a:pt x="666369" y="2158619"/>
                  </a:lnTo>
                  <a:lnTo>
                    <a:pt x="669290" y="2164969"/>
                  </a:lnTo>
                  <a:lnTo>
                    <a:pt x="669544" y="2168779"/>
                  </a:lnTo>
                  <a:lnTo>
                    <a:pt x="669544" y="2148459"/>
                  </a:lnTo>
                  <a:lnTo>
                    <a:pt x="661289" y="2140966"/>
                  </a:lnTo>
                  <a:lnTo>
                    <a:pt x="647179" y="2128266"/>
                  </a:lnTo>
                  <a:lnTo>
                    <a:pt x="597154" y="2181479"/>
                  </a:lnTo>
                  <a:lnTo>
                    <a:pt x="619493" y="2201672"/>
                  </a:lnTo>
                  <a:lnTo>
                    <a:pt x="622541" y="2204212"/>
                  </a:lnTo>
                  <a:lnTo>
                    <a:pt x="628650" y="2208022"/>
                  </a:lnTo>
                  <a:lnTo>
                    <a:pt x="631698" y="2209292"/>
                  </a:lnTo>
                  <a:lnTo>
                    <a:pt x="640461" y="2209292"/>
                  </a:lnTo>
                  <a:lnTo>
                    <a:pt x="647319" y="2208022"/>
                  </a:lnTo>
                  <a:lnTo>
                    <a:pt x="651002" y="2206752"/>
                  </a:lnTo>
                  <a:lnTo>
                    <a:pt x="658749" y="2202942"/>
                  </a:lnTo>
                  <a:lnTo>
                    <a:pt x="661289" y="2200402"/>
                  </a:lnTo>
                  <a:lnTo>
                    <a:pt x="662559" y="2199132"/>
                  </a:lnTo>
                  <a:lnTo>
                    <a:pt x="670814" y="2190369"/>
                  </a:lnTo>
                  <a:lnTo>
                    <a:pt x="674103" y="2186559"/>
                  </a:lnTo>
                  <a:lnTo>
                    <a:pt x="678307" y="2176399"/>
                  </a:lnTo>
                  <a:lnTo>
                    <a:pt x="679069" y="2171319"/>
                  </a:lnTo>
                  <a:close/>
                </a:path>
                <a:path w="1667510" h="2238375">
                  <a:moveTo>
                    <a:pt x="1154684" y="417195"/>
                  </a:moveTo>
                  <a:lnTo>
                    <a:pt x="1116584" y="365379"/>
                  </a:lnTo>
                  <a:lnTo>
                    <a:pt x="1136142" y="351155"/>
                  </a:lnTo>
                  <a:lnTo>
                    <a:pt x="1131062" y="344170"/>
                  </a:lnTo>
                  <a:lnTo>
                    <a:pt x="1084199" y="378333"/>
                  </a:lnTo>
                  <a:lnTo>
                    <a:pt x="1084326" y="378333"/>
                  </a:lnTo>
                  <a:lnTo>
                    <a:pt x="1089406" y="385191"/>
                  </a:lnTo>
                  <a:lnTo>
                    <a:pt x="1108837" y="371094"/>
                  </a:lnTo>
                  <a:lnTo>
                    <a:pt x="1146937" y="422910"/>
                  </a:lnTo>
                  <a:lnTo>
                    <a:pt x="1154684" y="417195"/>
                  </a:lnTo>
                  <a:close/>
                </a:path>
                <a:path w="1667510" h="2238375">
                  <a:moveTo>
                    <a:pt x="1220089" y="358267"/>
                  </a:moveTo>
                  <a:lnTo>
                    <a:pt x="1217676" y="349377"/>
                  </a:lnTo>
                  <a:lnTo>
                    <a:pt x="1214882" y="344170"/>
                  </a:lnTo>
                  <a:lnTo>
                    <a:pt x="1185545" y="304292"/>
                  </a:lnTo>
                  <a:lnTo>
                    <a:pt x="1177798" y="310007"/>
                  </a:lnTo>
                  <a:lnTo>
                    <a:pt x="1208151" y="351282"/>
                  </a:lnTo>
                  <a:lnTo>
                    <a:pt x="1210564" y="357251"/>
                  </a:lnTo>
                  <a:lnTo>
                    <a:pt x="1187450" y="379095"/>
                  </a:lnTo>
                  <a:lnTo>
                    <a:pt x="1184402" y="378333"/>
                  </a:lnTo>
                  <a:lnTo>
                    <a:pt x="1178941" y="374904"/>
                  </a:lnTo>
                  <a:lnTo>
                    <a:pt x="1175766" y="371475"/>
                  </a:lnTo>
                  <a:lnTo>
                    <a:pt x="1147064" y="332486"/>
                  </a:lnTo>
                  <a:lnTo>
                    <a:pt x="1139190" y="338201"/>
                  </a:lnTo>
                  <a:lnTo>
                    <a:pt x="1168781" y="378333"/>
                  </a:lnTo>
                  <a:lnTo>
                    <a:pt x="1173099" y="382778"/>
                  </a:lnTo>
                  <a:lnTo>
                    <a:pt x="1181354" y="387731"/>
                  </a:lnTo>
                  <a:lnTo>
                    <a:pt x="1185926" y="388620"/>
                  </a:lnTo>
                  <a:lnTo>
                    <a:pt x="1195705" y="387350"/>
                  </a:lnTo>
                  <a:lnTo>
                    <a:pt x="1219708" y="362839"/>
                  </a:lnTo>
                  <a:lnTo>
                    <a:pt x="1220089" y="358267"/>
                  </a:lnTo>
                  <a:close/>
                </a:path>
                <a:path w="1667510" h="2238375">
                  <a:moveTo>
                    <a:pt x="1281176" y="313563"/>
                  </a:moveTo>
                  <a:lnTo>
                    <a:pt x="1280922" y="311785"/>
                  </a:lnTo>
                  <a:lnTo>
                    <a:pt x="1280541" y="306451"/>
                  </a:lnTo>
                  <a:lnTo>
                    <a:pt x="1277493" y="298958"/>
                  </a:lnTo>
                  <a:lnTo>
                    <a:pt x="1272413" y="300863"/>
                  </a:lnTo>
                  <a:lnTo>
                    <a:pt x="1268222" y="302641"/>
                  </a:lnTo>
                  <a:lnTo>
                    <a:pt x="1270762" y="308356"/>
                  </a:lnTo>
                  <a:lnTo>
                    <a:pt x="1271397" y="313563"/>
                  </a:lnTo>
                  <a:lnTo>
                    <a:pt x="1245489" y="335153"/>
                  </a:lnTo>
                  <a:lnTo>
                    <a:pt x="1241171" y="334010"/>
                  </a:lnTo>
                  <a:lnTo>
                    <a:pt x="1217295" y="302641"/>
                  </a:lnTo>
                  <a:lnTo>
                    <a:pt x="1217295" y="298196"/>
                  </a:lnTo>
                  <a:lnTo>
                    <a:pt x="1220216" y="289433"/>
                  </a:lnTo>
                  <a:lnTo>
                    <a:pt x="1223137" y="285623"/>
                  </a:lnTo>
                  <a:lnTo>
                    <a:pt x="1231646" y="279400"/>
                  </a:lnTo>
                  <a:lnTo>
                    <a:pt x="1235329" y="278130"/>
                  </a:lnTo>
                  <a:lnTo>
                    <a:pt x="1243711" y="278130"/>
                  </a:lnTo>
                  <a:lnTo>
                    <a:pt x="1247902" y="279781"/>
                  </a:lnTo>
                  <a:lnTo>
                    <a:pt x="1252474" y="283083"/>
                  </a:lnTo>
                  <a:lnTo>
                    <a:pt x="1258824" y="275590"/>
                  </a:lnTo>
                  <a:lnTo>
                    <a:pt x="1253236" y="271399"/>
                  </a:lnTo>
                  <a:lnTo>
                    <a:pt x="1247394" y="269113"/>
                  </a:lnTo>
                  <a:lnTo>
                    <a:pt x="1234567" y="269113"/>
                  </a:lnTo>
                  <a:lnTo>
                    <a:pt x="1207897" y="300863"/>
                  </a:lnTo>
                  <a:lnTo>
                    <a:pt x="1209548" y="311150"/>
                  </a:lnTo>
                  <a:lnTo>
                    <a:pt x="1237488" y="342646"/>
                  </a:lnTo>
                  <a:lnTo>
                    <a:pt x="1243203" y="344170"/>
                  </a:lnTo>
                  <a:lnTo>
                    <a:pt x="1255014" y="343535"/>
                  </a:lnTo>
                  <a:lnTo>
                    <a:pt x="1261110" y="340995"/>
                  </a:lnTo>
                  <a:lnTo>
                    <a:pt x="1273556" y="331851"/>
                  </a:lnTo>
                  <a:lnTo>
                    <a:pt x="1277620" y="326390"/>
                  </a:lnTo>
                  <a:lnTo>
                    <a:pt x="1281176" y="313563"/>
                  </a:lnTo>
                  <a:close/>
                </a:path>
                <a:path w="1667510" h="2238375">
                  <a:moveTo>
                    <a:pt x="1348994" y="275590"/>
                  </a:moveTo>
                  <a:lnTo>
                    <a:pt x="1297178" y="259461"/>
                  </a:lnTo>
                  <a:lnTo>
                    <a:pt x="1304417" y="217551"/>
                  </a:lnTo>
                  <a:lnTo>
                    <a:pt x="1293876" y="225298"/>
                  </a:lnTo>
                  <a:lnTo>
                    <a:pt x="1286002" y="275717"/>
                  </a:lnTo>
                  <a:lnTo>
                    <a:pt x="1264539" y="246634"/>
                  </a:lnTo>
                  <a:lnTo>
                    <a:pt x="1256792" y="252349"/>
                  </a:lnTo>
                  <a:lnTo>
                    <a:pt x="1299972" y="311150"/>
                  </a:lnTo>
                  <a:lnTo>
                    <a:pt x="1307719" y="305435"/>
                  </a:lnTo>
                  <a:lnTo>
                    <a:pt x="1292860" y="284988"/>
                  </a:lnTo>
                  <a:lnTo>
                    <a:pt x="1295527" y="268605"/>
                  </a:lnTo>
                  <a:lnTo>
                    <a:pt x="1338453" y="283083"/>
                  </a:lnTo>
                  <a:lnTo>
                    <a:pt x="1348613" y="275590"/>
                  </a:lnTo>
                  <a:lnTo>
                    <a:pt x="1348994" y="275590"/>
                  </a:lnTo>
                  <a:close/>
                </a:path>
                <a:path w="1667510" h="2238375">
                  <a:moveTo>
                    <a:pt x="1399794" y="238252"/>
                  </a:moveTo>
                  <a:lnTo>
                    <a:pt x="1394587" y="231267"/>
                  </a:lnTo>
                  <a:lnTo>
                    <a:pt x="1358519" y="257683"/>
                  </a:lnTo>
                  <a:lnTo>
                    <a:pt x="1343787" y="237744"/>
                  </a:lnTo>
                  <a:lnTo>
                    <a:pt x="1376426" y="213868"/>
                  </a:lnTo>
                  <a:lnTo>
                    <a:pt x="1371346" y="207010"/>
                  </a:lnTo>
                  <a:lnTo>
                    <a:pt x="1338707" y="230759"/>
                  </a:lnTo>
                  <a:lnTo>
                    <a:pt x="1325499" y="212852"/>
                  </a:lnTo>
                  <a:lnTo>
                    <a:pt x="1360297" y="187325"/>
                  </a:lnTo>
                  <a:lnTo>
                    <a:pt x="1355217" y="180467"/>
                  </a:lnTo>
                  <a:lnTo>
                    <a:pt x="1312545" y="211582"/>
                  </a:lnTo>
                  <a:lnTo>
                    <a:pt x="1355725" y="270383"/>
                  </a:lnTo>
                  <a:lnTo>
                    <a:pt x="1399794" y="238252"/>
                  </a:lnTo>
                  <a:close/>
                </a:path>
                <a:path w="1667510" h="2238375">
                  <a:moveTo>
                    <a:pt x="1462913" y="192024"/>
                  </a:moveTo>
                  <a:lnTo>
                    <a:pt x="1436624" y="181864"/>
                  </a:lnTo>
                  <a:lnTo>
                    <a:pt x="1433296" y="181063"/>
                  </a:lnTo>
                  <a:lnTo>
                    <a:pt x="1434096" y="181063"/>
                  </a:lnTo>
                  <a:lnTo>
                    <a:pt x="1428750" y="180467"/>
                  </a:lnTo>
                  <a:lnTo>
                    <a:pt x="1426972" y="180213"/>
                  </a:lnTo>
                  <a:lnTo>
                    <a:pt x="1424686" y="180467"/>
                  </a:lnTo>
                  <a:lnTo>
                    <a:pt x="1422654" y="180860"/>
                  </a:lnTo>
                  <a:lnTo>
                    <a:pt x="1422654" y="187325"/>
                  </a:lnTo>
                  <a:lnTo>
                    <a:pt x="1419593" y="187579"/>
                  </a:lnTo>
                  <a:lnTo>
                    <a:pt x="1418463" y="187325"/>
                  </a:lnTo>
                  <a:lnTo>
                    <a:pt x="1422654" y="187325"/>
                  </a:lnTo>
                  <a:lnTo>
                    <a:pt x="1422654" y="180860"/>
                  </a:lnTo>
                  <a:lnTo>
                    <a:pt x="1421853" y="181000"/>
                  </a:lnTo>
                  <a:lnTo>
                    <a:pt x="1426972" y="176022"/>
                  </a:lnTo>
                  <a:lnTo>
                    <a:pt x="1429766" y="171196"/>
                  </a:lnTo>
                  <a:lnTo>
                    <a:pt x="1430020" y="169799"/>
                  </a:lnTo>
                  <a:lnTo>
                    <a:pt x="1431036" y="161544"/>
                  </a:lnTo>
                  <a:lnTo>
                    <a:pt x="1429766" y="156972"/>
                  </a:lnTo>
                  <a:lnTo>
                    <a:pt x="1424432" y="149606"/>
                  </a:lnTo>
                  <a:lnTo>
                    <a:pt x="1421384" y="147193"/>
                  </a:lnTo>
                  <a:lnTo>
                    <a:pt x="1421130" y="147193"/>
                  </a:lnTo>
                  <a:lnTo>
                    <a:pt x="1421130" y="167513"/>
                  </a:lnTo>
                  <a:lnTo>
                    <a:pt x="1420495" y="169799"/>
                  </a:lnTo>
                  <a:lnTo>
                    <a:pt x="1417574" y="174244"/>
                  </a:lnTo>
                  <a:lnTo>
                    <a:pt x="1415034" y="176657"/>
                  </a:lnTo>
                  <a:lnTo>
                    <a:pt x="1394714" y="191389"/>
                  </a:lnTo>
                  <a:lnTo>
                    <a:pt x="1380363" y="171958"/>
                  </a:lnTo>
                  <a:lnTo>
                    <a:pt x="1403477" y="155194"/>
                  </a:lnTo>
                  <a:lnTo>
                    <a:pt x="1407287" y="153797"/>
                  </a:lnTo>
                  <a:lnTo>
                    <a:pt x="1414018" y="154432"/>
                  </a:lnTo>
                  <a:lnTo>
                    <a:pt x="1416685" y="155956"/>
                  </a:lnTo>
                  <a:lnTo>
                    <a:pt x="1420114" y="160655"/>
                  </a:lnTo>
                  <a:lnTo>
                    <a:pt x="1420876" y="162687"/>
                  </a:lnTo>
                  <a:lnTo>
                    <a:pt x="1421130" y="167513"/>
                  </a:lnTo>
                  <a:lnTo>
                    <a:pt x="1421130" y="147193"/>
                  </a:lnTo>
                  <a:lnTo>
                    <a:pt x="1414145" y="144272"/>
                  </a:lnTo>
                  <a:lnTo>
                    <a:pt x="1410589" y="144018"/>
                  </a:lnTo>
                  <a:lnTo>
                    <a:pt x="1403604" y="145923"/>
                  </a:lnTo>
                  <a:lnTo>
                    <a:pt x="1399286" y="148336"/>
                  </a:lnTo>
                  <a:lnTo>
                    <a:pt x="1367790" y="171196"/>
                  </a:lnTo>
                  <a:lnTo>
                    <a:pt x="1410970" y="229997"/>
                  </a:lnTo>
                  <a:lnTo>
                    <a:pt x="1418844" y="224282"/>
                  </a:lnTo>
                  <a:lnTo>
                    <a:pt x="1399667" y="198247"/>
                  </a:lnTo>
                  <a:lnTo>
                    <a:pt x="1408811" y="191389"/>
                  </a:lnTo>
                  <a:lnTo>
                    <a:pt x="1416177" y="187706"/>
                  </a:lnTo>
                  <a:lnTo>
                    <a:pt x="1418069" y="187706"/>
                  </a:lnTo>
                  <a:lnTo>
                    <a:pt x="1420164" y="187706"/>
                  </a:lnTo>
                  <a:lnTo>
                    <a:pt x="1421003" y="187706"/>
                  </a:lnTo>
                  <a:lnTo>
                    <a:pt x="1421892" y="187833"/>
                  </a:lnTo>
                  <a:lnTo>
                    <a:pt x="1427607" y="189484"/>
                  </a:lnTo>
                  <a:lnTo>
                    <a:pt x="1431544" y="190754"/>
                  </a:lnTo>
                  <a:lnTo>
                    <a:pt x="1453134" y="199263"/>
                  </a:lnTo>
                  <a:lnTo>
                    <a:pt x="1462913" y="192024"/>
                  </a:lnTo>
                  <a:close/>
                </a:path>
                <a:path w="1667510" h="2238375">
                  <a:moveTo>
                    <a:pt x="1540764" y="135255"/>
                  </a:moveTo>
                  <a:lnTo>
                    <a:pt x="1530350" y="129032"/>
                  </a:lnTo>
                  <a:lnTo>
                    <a:pt x="1504823" y="113284"/>
                  </a:lnTo>
                  <a:lnTo>
                    <a:pt x="1504823" y="124460"/>
                  </a:lnTo>
                  <a:lnTo>
                    <a:pt x="1484884" y="138938"/>
                  </a:lnTo>
                  <a:lnTo>
                    <a:pt x="1478661" y="116967"/>
                  </a:lnTo>
                  <a:lnTo>
                    <a:pt x="1477264" y="112268"/>
                  </a:lnTo>
                  <a:lnTo>
                    <a:pt x="1475613" y="107823"/>
                  </a:lnTo>
                  <a:lnTo>
                    <a:pt x="1473581" y="103505"/>
                  </a:lnTo>
                  <a:lnTo>
                    <a:pt x="1476756" y="106045"/>
                  </a:lnTo>
                  <a:lnTo>
                    <a:pt x="1481201" y="109093"/>
                  </a:lnTo>
                  <a:lnTo>
                    <a:pt x="1504823" y="124460"/>
                  </a:lnTo>
                  <a:lnTo>
                    <a:pt x="1504823" y="113284"/>
                  </a:lnTo>
                  <a:lnTo>
                    <a:pt x="1488694" y="103505"/>
                  </a:lnTo>
                  <a:lnTo>
                    <a:pt x="1473454" y="94107"/>
                  </a:lnTo>
                  <a:lnTo>
                    <a:pt x="1464945" y="100203"/>
                  </a:lnTo>
                  <a:lnTo>
                    <a:pt x="1485519" y="175514"/>
                  </a:lnTo>
                  <a:lnTo>
                    <a:pt x="1493774" y="169545"/>
                  </a:lnTo>
                  <a:lnTo>
                    <a:pt x="1487170" y="146939"/>
                  </a:lnTo>
                  <a:lnTo>
                    <a:pt x="1498219" y="138938"/>
                  </a:lnTo>
                  <a:lnTo>
                    <a:pt x="1511808" y="129032"/>
                  </a:lnTo>
                  <a:lnTo>
                    <a:pt x="1531874" y="141732"/>
                  </a:lnTo>
                  <a:lnTo>
                    <a:pt x="1540764" y="135255"/>
                  </a:lnTo>
                  <a:close/>
                </a:path>
                <a:path w="1667510" h="2238375">
                  <a:moveTo>
                    <a:pt x="1572133" y="112268"/>
                  </a:moveTo>
                  <a:lnTo>
                    <a:pt x="1571244" y="109093"/>
                  </a:lnTo>
                  <a:lnTo>
                    <a:pt x="1571244" y="108712"/>
                  </a:lnTo>
                  <a:lnTo>
                    <a:pt x="1552067" y="36576"/>
                  </a:lnTo>
                  <a:lnTo>
                    <a:pt x="1544066" y="42418"/>
                  </a:lnTo>
                  <a:lnTo>
                    <a:pt x="1560703" y="100838"/>
                  </a:lnTo>
                  <a:lnTo>
                    <a:pt x="1561973" y="104902"/>
                  </a:lnTo>
                  <a:lnTo>
                    <a:pt x="1563497" y="108712"/>
                  </a:lnTo>
                  <a:lnTo>
                    <a:pt x="1560449" y="106299"/>
                  </a:lnTo>
                  <a:lnTo>
                    <a:pt x="1506601" y="69850"/>
                  </a:lnTo>
                  <a:lnTo>
                    <a:pt x="1498219" y="76073"/>
                  </a:lnTo>
                  <a:lnTo>
                    <a:pt x="1564132" y="118110"/>
                  </a:lnTo>
                  <a:lnTo>
                    <a:pt x="1572133" y="112268"/>
                  </a:lnTo>
                  <a:close/>
                </a:path>
                <a:path w="1667510" h="2238375">
                  <a:moveTo>
                    <a:pt x="1646809" y="57785"/>
                  </a:moveTo>
                  <a:lnTo>
                    <a:pt x="1641729" y="50800"/>
                  </a:lnTo>
                  <a:lnTo>
                    <a:pt x="1605534" y="77216"/>
                  </a:lnTo>
                  <a:lnTo>
                    <a:pt x="1590802" y="57277"/>
                  </a:lnTo>
                  <a:lnTo>
                    <a:pt x="1623441" y="33401"/>
                  </a:lnTo>
                  <a:lnTo>
                    <a:pt x="1618361" y="26543"/>
                  </a:lnTo>
                  <a:lnTo>
                    <a:pt x="1585722" y="50419"/>
                  </a:lnTo>
                  <a:lnTo>
                    <a:pt x="1572514" y="32385"/>
                  </a:lnTo>
                  <a:lnTo>
                    <a:pt x="1607312" y="6985"/>
                  </a:lnTo>
                  <a:lnTo>
                    <a:pt x="1602232" y="0"/>
                  </a:lnTo>
                  <a:lnTo>
                    <a:pt x="1559560" y="31115"/>
                  </a:lnTo>
                  <a:lnTo>
                    <a:pt x="1602740" y="89916"/>
                  </a:lnTo>
                  <a:lnTo>
                    <a:pt x="1646809" y="57785"/>
                  </a:lnTo>
                  <a:close/>
                </a:path>
                <a:path w="1667510" h="2238375">
                  <a:moveTo>
                    <a:pt x="1667256" y="42799"/>
                  </a:moveTo>
                  <a:lnTo>
                    <a:pt x="1661287" y="34544"/>
                  </a:lnTo>
                  <a:lnTo>
                    <a:pt x="1653032" y="40640"/>
                  </a:lnTo>
                  <a:lnTo>
                    <a:pt x="1659001" y="48768"/>
                  </a:lnTo>
                  <a:lnTo>
                    <a:pt x="1667256" y="42799"/>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4" cstate="print"/>
            <a:stretch>
              <a:fillRect/>
            </a:stretch>
          </p:blipFill>
          <p:spPr>
            <a:xfrm>
              <a:off x="7632065" y="2795143"/>
              <a:ext cx="413384" cy="454533"/>
            </a:xfrm>
            <a:prstGeom prst="rect">
              <a:avLst/>
            </a:prstGeom>
          </p:spPr>
        </p:pic>
        <p:pic>
          <p:nvPicPr>
            <p:cNvPr id="13" name="object 13"/>
            <p:cNvPicPr/>
            <p:nvPr/>
          </p:nvPicPr>
          <p:blipFill>
            <a:blip r:embed="rId5" cstate="print"/>
            <a:stretch>
              <a:fillRect/>
            </a:stretch>
          </p:blipFill>
          <p:spPr>
            <a:xfrm>
              <a:off x="10298938" y="3799205"/>
              <a:ext cx="347090" cy="142367"/>
            </a:xfrm>
            <a:prstGeom prst="rect">
              <a:avLst/>
            </a:prstGeom>
          </p:spPr>
        </p:pic>
        <p:pic>
          <p:nvPicPr>
            <p:cNvPr id="14" name="object 14"/>
            <p:cNvPicPr/>
            <p:nvPr/>
          </p:nvPicPr>
          <p:blipFill>
            <a:blip r:embed="rId6" cstate="print"/>
            <a:stretch>
              <a:fillRect/>
            </a:stretch>
          </p:blipFill>
          <p:spPr>
            <a:xfrm>
              <a:off x="10674857" y="3736086"/>
              <a:ext cx="287909" cy="121031"/>
            </a:xfrm>
            <a:prstGeom prst="rect">
              <a:avLst/>
            </a:prstGeom>
          </p:spPr>
        </p:pic>
      </p:grpSp>
      <p:sp>
        <p:nvSpPr>
          <p:cNvPr id="15" name="object 15"/>
          <p:cNvSpPr txBox="1"/>
          <p:nvPr/>
        </p:nvSpPr>
        <p:spPr>
          <a:xfrm>
            <a:off x="8365870" y="2030031"/>
            <a:ext cx="638175" cy="276225"/>
          </a:xfrm>
          <a:prstGeom prst="rect">
            <a:avLst/>
          </a:prstGeom>
        </p:spPr>
        <p:txBody>
          <a:bodyPr vert="horz" wrap="square" lIns="0" tIns="15875" rIns="0" bIns="0" rtlCol="0">
            <a:spAutoFit/>
          </a:bodyPr>
          <a:lstStyle/>
          <a:p>
            <a:pPr marL="8255" marR="0" lvl="0" indent="0" algn="ctr"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PARKING</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20"/>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STRUCTURE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9710166" y="2748915"/>
            <a:ext cx="521970" cy="275590"/>
          </a:xfrm>
          <a:prstGeom prst="rect">
            <a:avLst/>
          </a:prstGeom>
        </p:spPr>
        <p:txBody>
          <a:bodyPr vert="horz" wrap="square" lIns="0" tIns="13335" rIns="0" bIns="0" rtlCol="0">
            <a:spAutoFit/>
          </a:bodyPr>
          <a:lstStyle/>
          <a:p>
            <a:pPr marL="73025" marR="5080" lvl="0" indent="-60960" defTabSz="914400" eaLnBrk="1" fontAlgn="auto" latinLnBrk="0" hangingPunct="1">
              <a:lnSpc>
                <a:spcPct val="101899"/>
              </a:lnSpc>
              <a:spcBef>
                <a:spcPts val="105"/>
              </a:spcBef>
              <a:spcAft>
                <a:spcPts val="0"/>
              </a:spcAft>
              <a:buClrTx/>
              <a:buSzTx/>
              <a:buFontTx/>
              <a:buNone/>
              <a:tabLst/>
              <a:defRPr/>
            </a:pPr>
            <a:r>
              <a:rPr kumimoji="0" sz="800" b="0" i="0" u="none" strike="noStrike" kern="0" cap="none" spc="-20" normalizeH="0" baseline="0" noProof="0" dirty="0">
                <a:ln>
                  <a:noFill/>
                </a:ln>
                <a:solidFill>
                  <a:srgbClr val="86898D"/>
                </a:solidFill>
                <a:effectLst/>
                <a:uLnTx/>
                <a:uFillTx/>
                <a:latin typeface="Arial"/>
                <a:cs typeface="Arial"/>
              </a:rPr>
              <a:t>HOSPITAL </a:t>
            </a:r>
            <a:r>
              <a:rPr kumimoji="0" sz="800" b="0" i="0" u="none" strike="noStrike" kern="0" cap="none" spc="-10" normalizeH="0" baseline="0" noProof="0" dirty="0">
                <a:ln>
                  <a:noFill/>
                </a:ln>
                <a:solidFill>
                  <a:srgbClr val="86898D"/>
                </a:solidFill>
                <a:effectLst/>
                <a:uLnTx/>
                <a:uFillTx/>
                <a:latin typeface="Arial"/>
                <a:cs typeface="Arial"/>
              </a:rPr>
              <a:t>TOWER</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10296143" y="1294384"/>
            <a:ext cx="586105" cy="275590"/>
          </a:xfrm>
          <a:prstGeom prst="rect">
            <a:avLst/>
          </a:prstGeom>
        </p:spPr>
        <p:txBody>
          <a:bodyPr vert="horz" wrap="square" lIns="0" tIns="15875" rIns="0" bIns="0" rtlCol="0">
            <a:spAutoFit/>
          </a:bodyPr>
          <a:lstStyle/>
          <a:p>
            <a:pPr marL="50165"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0" normalizeH="0" baseline="0" noProof="0" dirty="0">
                <a:ln>
                  <a:noFill/>
                </a:ln>
                <a:solidFill>
                  <a:srgbClr val="86898D"/>
                </a:solidFill>
                <a:effectLst/>
                <a:uLnTx/>
                <a:uFillTx/>
                <a:latin typeface="Arial"/>
                <a:cs typeface="Arial"/>
              </a:rPr>
              <a:t>BRF,</a:t>
            </a:r>
            <a:r>
              <a:rPr kumimoji="0" sz="800" b="0" i="0" u="none" strike="noStrike" kern="0" cap="none" spc="-40" normalizeH="0" baseline="0" noProof="0" dirty="0">
                <a:ln>
                  <a:noFill/>
                </a:ln>
                <a:solidFill>
                  <a:srgbClr val="86898D"/>
                </a:solidFill>
                <a:effectLst/>
                <a:uLnTx/>
                <a:uFillTx/>
                <a:latin typeface="Arial"/>
                <a:cs typeface="Arial"/>
              </a:rPr>
              <a:t> </a:t>
            </a:r>
            <a:r>
              <a:rPr kumimoji="0" sz="800" b="0" i="0" u="none" strike="noStrike" kern="0" cap="none" spc="-20" normalizeH="0" baseline="0" noProof="0" dirty="0">
                <a:ln>
                  <a:noFill/>
                </a:ln>
                <a:solidFill>
                  <a:srgbClr val="86898D"/>
                </a:solidFill>
                <a:effectLst/>
                <a:uLnTx/>
                <a:uFillTx/>
                <a:latin typeface="Arial"/>
                <a:cs typeface="Arial"/>
              </a:rPr>
              <a:t>ARF,</a:t>
            </a:r>
            <a:endParaRPr kumimoji="0" sz="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5"/>
              </a:spcBef>
              <a:spcAft>
                <a:spcPts val="0"/>
              </a:spcAft>
              <a:buClrTx/>
              <a:buSzTx/>
              <a:buFontTx/>
              <a:buNone/>
              <a:tabLst/>
              <a:defRPr/>
            </a:pPr>
            <a:r>
              <a:rPr kumimoji="0" sz="800" b="0" i="0" u="none" strike="noStrike" kern="0" cap="none" spc="0" normalizeH="0" baseline="0" noProof="0" dirty="0">
                <a:ln>
                  <a:noFill/>
                </a:ln>
                <a:solidFill>
                  <a:srgbClr val="86898D"/>
                </a:solidFill>
                <a:effectLst/>
                <a:uLnTx/>
                <a:uFillTx/>
                <a:latin typeface="Arial"/>
                <a:cs typeface="Arial"/>
              </a:rPr>
              <a:t>FITZH</a:t>
            </a:r>
            <a:r>
              <a:rPr kumimoji="0" sz="800" b="0" i="0" u="none" strike="noStrike" kern="0" cap="none" spc="-60" normalizeH="0" baseline="0" noProof="0" dirty="0">
                <a:ln>
                  <a:noFill/>
                </a:ln>
                <a:solidFill>
                  <a:srgbClr val="86898D"/>
                </a:solidFill>
                <a:effectLst/>
                <a:uLnTx/>
                <a:uFillTx/>
                <a:latin typeface="Arial"/>
                <a:cs typeface="Arial"/>
              </a:rPr>
              <a:t> </a:t>
            </a:r>
            <a:r>
              <a:rPr kumimoji="0" sz="800" b="0" i="0" u="none" strike="noStrike" kern="0" cap="none" spc="-20" normalizeH="0" baseline="0" noProof="0" dirty="0">
                <a:ln>
                  <a:noFill/>
                </a:ln>
                <a:solidFill>
                  <a:srgbClr val="86898D"/>
                </a:solidFill>
                <a:effectLst/>
                <a:uLnTx/>
                <a:uFillTx/>
                <a:latin typeface="Arial"/>
                <a:cs typeface="Arial"/>
              </a:rPr>
              <a:t>HALL</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9996805" y="1736471"/>
            <a:ext cx="232410" cy="15113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25" normalizeH="0" baseline="0" noProof="0" dirty="0">
                <a:ln>
                  <a:noFill/>
                </a:ln>
                <a:solidFill>
                  <a:srgbClr val="86898D"/>
                </a:solidFill>
                <a:effectLst/>
                <a:uLnTx/>
                <a:uFillTx/>
                <a:latin typeface="Arial"/>
                <a:cs typeface="Arial"/>
              </a:rPr>
              <a:t>CRF</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8783701" y="1492503"/>
            <a:ext cx="655320" cy="399415"/>
          </a:xfrm>
          <a:prstGeom prst="rect">
            <a:avLst/>
          </a:prstGeom>
        </p:spPr>
        <p:txBody>
          <a:bodyPr vert="horz" wrap="square" lIns="0" tIns="13335" rIns="0" bIns="0" rtlCol="0">
            <a:spAutoFit/>
          </a:bodyPr>
          <a:lstStyle/>
          <a:p>
            <a:pPr marL="29209" marR="5080" lvl="0" indent="-17145" algn="just" defTabSz="914400" eaLnBrk="1" fontAlgn="auto" latinLnBrk="0" hangingPunct="1">
              <a:lnSpc>
                <a:spcPct val="101699"/>
              </a:lnSpc>
              <a:spcBef>
                <a:spcPts val="105"/>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INNOVATION DISCOVERY TRAINING</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11559793" y="2199894"/>
            <a:ext cx="521970" cy="275590"/>
          </a:xfrm>
          <a:prstGeom prst="rect">
            <a:avLst/>
          </a:prstGeom>
        </p:spPr>
        <p:txBody>
          <a:bodyPr vert="horz" wrap="square" lIns="0" tIns="15875" rIns="0" bIns="0" rtlCol="0">
            <a:spAutoFit/>
          </a:bodyPr>
          <a:lstStyle/>
          <a:p>
            <a:pPr marL="10160" marR="0" lvl="0" indent="0" algn="ctr"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25" normalizeH="0" baseline="0" noProof="0" dirty="0">
                <a:ln>
                  <a:noFill/>
                </a:ln>
                <a:solidFill>
                  <a:srgbClr val="86898D"/>
                </a:solidFill>
                <a:effectLst/>
                <a:uLnTx/>
                <a:uFillTx/>
                <a:latin typeface="Arial"/>
                <a:cs typeface="Arial"/>
              </a:rPr>
              <a:t>UNM</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15"/>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HOSPITAL</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7266051" y="532447"/>
            <a:ext cx="1440815" cy="371475"/>
          </a:xfrm>
          <a:prstGeom prst="rect">
            <a:avLst/>
          </a:prstGeom>
        </p:spPr>
        <p:txBody>
          <a:bodyPr vert="horz" wrap="square" lIns="0" tIns="15875" rIns="0" bIns="0" rtlCol="0">
            <a:spAutoFit/>
          </a:bodyPr>
          <a:lstStyle/>
          <a:p>
            <a:pPr marL="969644"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DOMINICI</a:t>
            </a:r>
            <a:endParaRPr kumimoji="0" sz="800" b="0" i="0" u="none" strike="noStrike" kern="0" cap="none" spc="0" normalizeH="0" baseline="0" noProof="0">
              <a:ln>
                <a:noFill/>
              </a:ln>
              <a:solidFill>
                <a:sysClr val="windowText" lastClr="000000"/>
              </a:solidFill>
              <a:effectLst/>
              <a:uLnTx/>
              <a:uFillTx/>
              <a:latin typeface="Arial"/>
              <a:cs typeface="Arial"/>
            </a:endParaRPr>
          </a:p>
          <a:p>
            <a:pPr marL="995044" marR="0" lvl="0" indent="0" defTabSz="914400" eaLnBrk="1" fontAlgn="auto" latinLnBrk="0" hangingPunct="1">
              <a:lnSpc>
                <a:spcPts val="855"/>
              </a:lnSpc>
              <a:spcBef>
                <a:spcPts val="20"/>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CENTER</a:t>
            </a:r>
            <a:endParaRPr kumimoji="0" sz="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855"/>
              </a:lnSpc>
              <a:spcBef>
                <a:spcPts val="0"/>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NURSING</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7778750" y="1859597"/>
            <a:ext cx="426720" cy="15176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10" normalizeH="0" baseline="0" noProof="0" dirty="0">
                <a:ln>
                  <a:noFill/>
                </a:ln>
                <a:solidFill>
                  <a:srgbClr val="E7E8E8"/>
                </a:solidFill>
                <a:effectLst/>
                <a:uLnTx/>
                <a:uFillTx/>
                <a:latin typeface="Arial"/>
                <a:cs typeface="Arial"/>
              </a:rPr>
              <a:t>DENTAL</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4459351" y="3015996"/>
            <a:ext cx="457834" cy="275590"/>
          </a:xfrm>
          <a:prstGeom prst="rect">
            <a:avLst/>
          </a:prstGeom>
        </p:spPr>
        <p:txBody>
          <a:bodyPr vert="horz" wrap="square" lIns="0" tIns="15875" rIns="0" bIns="0" rtlCol="0">
            <a:spAutoFit/>
          </a:bodyPr>
          <a:lstStyle/>
          <a:p>
            <a:pPr marL="24130" marR="0" lvl="0" indent="0" defTabSz="914400" eaLnBrk="1" fontAlgn="auto" latinLnBrk="0" hangingPunct="1">
              <a:lnSpc>
                <a:spcPct val="100000"/>
              </a:lnSpc>
              <a:spcBef>
                <a:spcPts val="125"/>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FUTURE</a:t>
            </a:r>
            <a:endParaRPr kumimoji="0" sz="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5"/>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GARAGE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6146546" y="3545776"/>
            <a:ext cx="793115" cy="400050"/>
          </a:xfrm>
          <a:prstGeom prst="rect">
            <a:avLst/>
          </a:prstGeom>
        </p:spPr>
        <p:txBody>
          <a:bodyPr vert="horz" wrap="square" lIns="0" tIns="13970" rIns="0" bIns="0" rtlCol="0">
            <a:spAutoFit/>
          </a:bodyPr>
          <a:lstStyle/>
          <a:p>
            <a:pPr marL="12065" marR="5080" lvl="0" indent="-635" algn="ctr" defTabSz="914400" eaLnBrk="1" fontAlgn="auto" latinLnBrk="0" hangingPunct="1">
              <a:lnSpc>
                <a:spcPct val="101699"/>
              </a:lnSpc>
              <a:spcBef>
                <a:spcPts val="110"/>
              </a:spcBef>
              <a:spcAft>
                <a:spcPts val="0"/>
              </a:spcAft>
              <a:buClrTx/>
              <a:buSzTx/>
              <a:buFontTx/>
              <a:buNone/>
              <a:tabLst/>
              <a:defRPr/>
            </a:pPr>
            <a:r>
              <a:rPr kumimoji="0" sz="800" b="0" i="0" u="none" strike="noStrike" kern="0" cap="none" spc="-10" normalizeH="0" baseline="0" noProof="0" dirty="0">
                <a:ln>
                  <a:noFill/>
                </a:ln>
                <a:solidFill>
                  <a:srgbClr val="86898D"/>
                </a:solidFill>
                <a:effectLst/>
                <a:uLnTx/>
                <a:uFillTx/>
                <a:latin typeface="Arial"/>
                <a:cs typeface="Arial"/>
              </a:rPr>
              <a:t>FUTURE</a:t>
            </a:r>
            <a:r>
              <a:rPr kumimoji="0" sz="800" b="0" i="0" u="none" strike="noStrike" kern="0" cap="none" spc="-25" normalizeH="0" baseline="0" noProof="0" dirty="0">
                <a:ln>
                  <a:noFill/>
                </a:ln>
                <a:solidFill>
                  <a:srgbClr val="86898D"/>
                </a:solidFill>
                <a:effectLst/>
                <a:uLnTx/>
                <a:uFillTx/>
                <a:latin typeface="Arial"/>
                <a:cs typeface="Arial"/>
              </a:rPr>
              <a:t> </a:t>
            </a:r>
            <a:r>
              <a:rPr kumimoji="0" sz="800" b="0" i="0" u="none" strike="noStrike" kern="0" cap="none" spc="0" normalizeH="0" baseline="0" noProof="0" dirty="0">
                <a:ln>
                  <a:noFill/>
                </a:ln>
                <a:solidFill>
                  <a:srgbClr val="86898D"/>
                </a:solidFill>
                <a:effectLst/>
                <a:uLnTx/>
                <a:uFillTx/>
                <a:latin typeface="Arial"/>
                <a:cs typeface="Arial"/>
              </a:rPr>
              <a:t>MOB</a:t>
            </a:r>
            <a:r>
              <a:rPr kumimoji="0" sz="800" b="0" i="0" u="none" strike="noStrike" kern="0" cap="none" spc="-10" normalizeH="0" baseline="0" noProof="0" dirty="0">
                <a:ln>
                  <a:noFill/>
                </a:ln>
                <a:solidFill>
                  <a:srgbClr val="86898D"/>
                </a:solidFill>
                <a:effectLst/>
                <a:uLnTx/>
                <a:uFillTx/>
                <a:latin typeface="Arial"/>
                <a:cs typeface="Arial"/>
              </a:rPr>
              <a:t> </a:t>
            </a:r>
            <a:r>
              <a:rPr kumimoji="0" sz="800" b="0" i="0" u="none" strike="noStrike" kern="0" cap="none" spc="-50" normalizeH="0" baseline="0" noProof="0" dirty="0">
                <a:ln>
                  <a:noFill/>
                </a:ln>
                <a:solidFill>
                  <a:srgbClr val="86898D"/>
                </a:solidFill>
                <a:effectLst/>
                <a:uLnTx/>
                <a:uFillTx/>
                <a:latin typeface="Arial"/>
                <a:cs typeface="Arial"/>
              </a:rPr>
              <a:t>/</a:t>
            </a:r>
            <a:r>
              <a:rPr kumimoji="0" sz="800" b="0" i="0" u="none" strike="noStrike" kern="0" cap="none" spc="-10" normalizeH="0" baseline="0" noProof="0" dirty="0">
                <a:ln>
                  <a:noFill/>
                </a:ln>
                <a:solidFill>
                  <a:srgbClr val="86898D"/>
                </a:solidFill>
                <a:effectLst/>
                <a:uLnTx/>
                <a:uFillTx/>
                <a:latin typeface="Arial"/>
                <a:cs typeface="Arial"/>
              </a:rPr>
              <a:t> CRITICAL</a:t>
            </a:r>
            <a:r>
              <a:rPr kumimoji="0" sz="800" b="0" i="0" u="none" strike="noStrike" kern="0" cap="none" spc="0" normalizeH="0" baseline="0" noProof="0" dirty="0">
                <a:ln>
                  <a:noFill/>
                </a:ln>
                <a:solidFill>
                  <a:srgbClr val="86898D"/>
                </a:solidFill>
                <a:effectLst/>
                <a:uLnTx/>
                <a:uFillTx/>
                <a:latin typeface="Arial"/>
                <a:cs typeface="Arial"/>
              </a:rPr>
              <a:t> </a:t>
            </a:r>
            <a:r>
              <a:rPr kumimoji="0" sz="800" b="0" i="0" u="none" strike="noStrike" kern="0" cap="none" spc="-20" normalizeH="0" baseline="0" noProof="0" dirty="0">
                <a:ln>
                  <a:noFill/>
                </a:ln>
                <a:solidFill>
                  <a:srgbClr val="86898D"/>
                </a:solidFill>
                <a:effectLst/>
                <a:uLnTx/>
                <a:uFillTx/>
                <a:latin typeface="Arial"/>
                <a:cs typeface="Arial"/>
              </a:rPr>
              <a:t>CARE </a:t>
            </a:r>
            <a:r>
              <a:rPr kumimoji="0" sz="800" b="0" i="0" u="none" strike="noStrike" kern="0" cap="none" spc="-10" normalizeH="0" baseline="0" noProof="0" dirty="0">
                <a:ln>
                  <a:noFill/>
                </a:ln>
                <a:solidFill>
                  <a:srgbClr val="86898D"/>
                </a:solidFill>
                <a:effectLst/>
                <a:uLnTx/>
                <a:uFillTx/>
                <a:latin typeface="Arial"/>
                <a:cs typeface="Arial"/>
              </a:rPr>
              <a:t>TOWER</a:t>
            </a:r>
            <a:endParaRPr kumimoji="0" sz="800" b="0" i="0" u="none" strike="noStrike" kern="0" cap="none" spc="0" normalizeH="0" baseline="0" noProof="0">
              <a:ln>
                <a:noFill/>
              </a:ln>
              <a:solidFill>
                <a:sysClr val="windowText" lastClr="000000"/>
              </a:solidFill>
              <a:effectLst/>
              <a:uLnTx/>
              <a:uFillTx/>
              <a:latin typeface="Arial"/>
              <a:cs typeface="Arial"/>
            </a:endParaRPr>
          </a:p>
        </p:txBody>
      </p:sp>
      <p:grpSp>
        <p:nvGrpSpPr>
          <p:cNvPr id="25" name="object 25"/>
          <p:cNvGrpSpPr/>
          <p:nvPr/>
        </p:nvGrpSpPr>
        <p:grpSpPr>
          <a:xfrm>
            <a:off x="438150" y="590550"/>
            <a:ext cx="10504805" cy="4589780"/>
            <a:chOff x="438150" y="590550"/>
            <a:chExt cx="10504805" cy="4589780"/>
          </a:xfrm>
        </p:grpSpPr>
        <p:sp>
          <p:nvSpPr>
            <p:cNvPr id="26" name="object 26"/>
            <p:cNvSpPr/>
            <p:nvPr/>
          </p:nvSpPr>
          <p:spPr>
            <a:xfrm>
              <a:off x="438150" y="590550"/>
              <a:ext cx="7219950" cy="2628900"/>
            </a:xfrm>
            <a:custGeom>
              <a:avLst/>
              <a:gdLst/>
              <a:ahLst/>
              <a:cxnLst/>
              <a:rect l="l" t="t" r="r" b="b"/>
              <a:pathLst>
                <a:path w="7219950" h="2628900">
                  <a:moveTo>
                    <a:pt x="38061" y="0"/>
                  </a:moveTo>
                  <a:lnTo>
                    <a:pt x="0" y="190500"/>
                  </a:lnTo>
                  <a:lnTo>
                    <a:pt x="152260" y="254000"/>
                  </a:lnTo>
                  <a:lnTo>
                    <a:pt x="1446530" y="927100"/>
                  </a:lnTo>
                  <a:lnTo>
                    <a:pt x="3210305" y="1828800"/>
                  </a:lnTo>
                  <a:lnTo>
                    <a:pt x="3705098" y="2070100"/>
                  </a:lnTo>
                  <a:lnTo>
                    <a:pt x="4948682" y="2425700"/>
                  </a:lnTo>
                  <a:lnTo>
                    <a:pt x="5938393" y="2628900"/>
                  </a:lnTo>
                  <a:lnTo>
                    <a:pt x="6382511" y="2628900"/>
                  </a:lnTo>
                  <a:lnTo>
                    <a:pt x="7080377" y="2603500"/>
                  </a:lnTo>
                  <a:lnTo>
                    <a:pt x="7219950" y="2540000"/>
                  </a:lnTo>
                  <a:lnTo>
                    <a:pt x="7054977" y="2451100"/>
                  </a:lnTo>
                  <a:lnTo>
                    <a:pt x="6648958" y="2451100"/>
                  </a:lnTo>
                  <a:lnTo>
                    <a:pt x="5938393" y="2387600"/>
                  </a:lnTo>
                  <a:lnTo>
                    <a:pt x="5557774" y="2324100"/>
                  </a:lnTo>
                  <a:lnTo>
                    <a:pt x="4542663" y="2108200"/>
                  </a:lnTo>
                  <a:lnTo>
                    <a:pt x="3768598" y="1905000"/>
                  </a:lnTo>
                  <a:lnTo>
                    <a:pt x="2842260" y="1384300"/>
                  </a:lnTo>
                  <a:lnTo>
                    <a:pt x="38061" y="0"/>
                  </a:lnTo>
                  <a:close/>
                </a:path>
              </a:pathLst>
            </a:custGeom>
            <a:solidFill>
              <a:srgbClr val="8DC542">
                <a:alpha val="52156"/>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2509901" y="1128776"/>
              <a:ext cx="4467225" cy="2971800"/>
            </a:xfrm>
            <a:custGeom>
              <a:avLst/>
              <a:gdLst/>
              <a:ahLst/>
              <a:cxnLst/>
              <a:rect l="l" t="t" r="r" b="b"/>
              <a:pathLst>
                <a:path w="4467225" h="2971800">
                  <a:moveTo>
                    <a:pt x="0" y="2971419"/>
                  </a:moveTo>
                  <a:lnTo>
                    <a:pt x="2168779" y="1313814"/>
                  </a:lnTo>
                  <a:lnTo>
                    <a:pt x="2928620" y="825753"/>
                  </a:lnTo>
                  <a:lnTo>
                    <a:pt x="3700653" y="553338"/>
                  </a:lnTo>
                  <a:lnTo>
                    <a:pt x="4273042" y="342900"/>
                  </a:lnTo>
                  <a:lnTo>
                    <a:pt x="4466844" y="0"/>
                  </a:lnTo>
                </a:path>
              </a:pathLst>
            </a:custGeom>
            <a:ln w="44450">
              <a:solidFill>
                <a:srgbClr val="EB1C22"/>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2509901" y="1128776"/>
              <a:ext cx="4514850" cy="3009265"/>
            </a:xfrm>
            <a:custGeom>
              <a:avLst/>
              <a:gdLst/>
              <a:ahLst/>
              <a:cxnLst/>
              <a:rect l="l" t="t" r="r" b="b"/>
              <a:pathLst>
                <a:path w="4514850" h="3009265">
                  <a:moveTo>
                    <a:pt x="4324350" y="22733"/>
                  </a:moveTo>
                  <a:lnTo>
                    <a:pt x="4462526" y="0"/>
                  </a:lnTo>
                  <a:lnTo>
                    <a:pt x="4514596" y="132714"/>
                  </a:lnTo>
                </a:path>
                <a:path w="4514850" h="3009265">
                  <a:moveTo>
                    <a:pt x="132969" y="3009265"/>
                  </a:moveTo>
                  <a:lnTo>
                    <a:pt x="0" y="2974213"/>
                  </a:lnTo>
                  <a:lnTo>
                    <a:pt x="3048" y="2828925"/>
                  </a:lnTo>
                </a:path>
              </a:pathLst>
            </a:custGeom>
            <a:ln w="44450">
              <a:solidFill>
                <a:srgbClr val="EB1C2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3757676" y="3500501"/>
              <a:ext cx="7162800" cy="1561465"/>
            </a:xfrm>
            <a:custGeom>
              <a:avLst/>
              <a:gdLst/>
              <a:ahLst/>
              <a:cxnLst/>
              <a:rect l="l" t="t" r="r" b="b"/>
              <a:pathLst>
                <a:path w="7162800" h="1561464">
                  <a:moveTo>
                    <a:pt x="0" y="1561465"/>
                  </a:moveTo>
                  <a:lnTo>
                    <a:pt x="5454269" y="444500"/>
                  </a:lnTo>
                  <a:lnTo>
                    <a:pt x="7162546" y="0"/>
                  </a:lnTo>
                </a:path>
              </a:pathLst>
            </a:custGeom>
            <a:ln w="44450">
              <a:solidFill>
                <a:srgbClr val="EB1C22"/>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3757676" y="3414776"/>
              <a:ext cx="7162800" cy="1743075"/>
            </a:xfrm>
            <a:custGeom>
              <a:avLst/>
              <a:gdLst/>
              <a:ahLst/>
              <a:cxnLst/>
              <a:rect l="l" t="t" r="r" b="b"/>
              <a:pathLst>
                <a:path w="7162800" h="1743075">
                  <a:moveTo>
                    <a:pt x="7048500" y="0"/>
                  </a:moveTo>
                  <a:lnTo>
                    <a:pt x="7162419" y="86613"/>
                  </a:lnTo>
                  <a:lnTo>
                    <a:pt x="7104380" y="218821"/>
                  </a:lnTo>
                </a:path>
                <a:path w="7162800" h="1743075">
                  <a:moveTo>
                    <a:pt x="104266" y="1742948"/>
                  </a:moveTo>
                  <a:lnTo>
                    <a:pt x="0" y="1651381"/>
                  </a:lnTo>
                  <a:lnTo>
                    <a:pt x="61722" y="1524000"/>
                  </a:lnTo>
                </a:path>
              </a:pathLst>
            </a:custGeom>
            <a:ln w="44450">
              <a:solidFill>
                <a:srgbClr val="EB1C2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4338701" y="2776601"/>
              <a:ext cx="2552065" cy="1095375"/>
            </a:xfrm>
            <a:custGeom>
              <a:avLst/>
              <a:gdLst/>
              <a:ahLst/>
              <a:cxnLst/>
              <a:rect l="l" t="t" r="r" b="b"/>
              <a:pathLst>
                <a:path w="2552065" h="1095375">
                  <a:moveTo>
                    <a:pt x="0" y="1094994"/>
                  </a:moveTo>
                  <a:lnTo>
                    <a:pt x="86487" y="1075817"/>
                  </a:lnTo>
                  <a:lnTo>
                    <a:pt x="988695" y="644906"/>
                  </a:lnTo>
                  <a:lnTo>
                    <a:pt x="2144903" y="226822"/>
                  </a:lnTo>
                  <a:lnTo>
                    <a:pt x="2552065" y="0"/>
                  </a:lnTo>
                </a:path>
              </a:pathLst>
            </a:custGeom>
            <a:ln w="44449">
              <a:solidFill>
                <a:srgbClr val="EB1C22"/>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6758051" y="2719451"/>
              <a:ext cx="133350" cy="200025"/>
            </a:xfrm>
            <a:custGeom>
              <a:avLst/>
              <a:gdLst/>
              <a:ahLst/>
              <a:cxnLst/>
              <a:rect l="l" t="t" r="r" b="b"/>
              <a:pathLst>
                <a:path w="133350" h="200025">
                  <a:moveTo>
                    <a:pt x="0" y="0"/>
                  </a:moveTo>
                  <a:lnTo>
                    <a:pt x="132969" y="55118"/>
                  </a:lnTo>
                  <a:lnTo>
                    <a:pt x="109347" y="199644"/>
                  </a:lnTo>
                </a:path>
              </a:pathLst>
            </a:custGeom>
            <a:ln w="44448">
              <a:solidFill>
                <a:srgbClr val="EB1C2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4338701" y="3748151"/>
              <a:ext cx="114300" cy="209550"/>
            </a:xfrm>
            <a:custGeom>
              <a:avLst/>
              <a:gdLst/>
              <a:ahLst/>
              <a:cxnLst/>
              <a:rect l="l" t="t" r="r" b="b"/>
              <a:pathLst>
                <a:path w="114300" h="209550">
                  <a:moveTo>
                    <a:pt x="114046" y="209296"/>
                  </a:moveTo>
                  <a:lnTo>
                    <a:pt x="0" y="123190"/>
                  </a:lnTo>
                  <a:lnTo>
                    <a:pt x="64388" y="0"/>
                  </a:lnTo>
                </a:path>
              </a:pathLst>
            </a:custGeom>
            <a:ln w="44449">
              <a:solidFill>
                <a:srgbClr val="EB1C2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3624326" y="2633726"/>
              <a:ext cx="577850" cy="397510"/>
            </a:xfrm>
            <a:custGeom>
              <a:avLst/>
              <a:gdLst/>
              <a:ahLst/>
              <a:cxnLst/>
              <a:rect l="l" t="t" r="r" b="b"/>
              <a:pathLst>
                <a:path w="577850" h="397510">
                  <a:moveTo>
                    <a:pt x="0" y="397510"/>
                  </a:moveTo>
                  <a:lnTo>
                    <a:pt x="577341" y="0"/>
                  </a:lnTo>
                </a:path>
              </a:pathLst>
            </a:custGeom>
            <a:ln w="12700">
              <a:solidFill>
                <a:srgbClr val="B90C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4219575" y="2628900"/>
              <a:ext cx="1343025" cy="523875"/>
            </a:xfrm>
            <a:custGeom>
              <a:avLst/>
              <a:gdLst/>
              <a:ahLst/>
              <a:cxnLst/>
              <a:rect l="l" t="t" r="r" b="b"/>
              <a:pathLst>
                <a:path w="1343025" h="523875">
                  <a:moveTo>
                    <a:pt x="0" y="0"/>
                  </a:moveTo>
                  <a:lnTo>
                    <a:pt x="618998" y="178053"/>
                  </a:lnTo>
                  <a:lnTo>
                    <a:pt x="627026" y="180343"/>
                  </a:lnTo>
                  <a:lnTo>
                    <a:pt x="678635" y="203230"/>
                  </a:lnTo>
                  <a:lnTo>
                    <a:pt x="688343" y="209573"/>
                  </a:lnTo>
                  <a:lnTo>
                    <a:pt x="686127" y="210428"/>
                  </a:lnTo>
                  <a:lnTo>
                    <a:pt x="678497" y="208597"/>
                  </a:lnTo>
                  <a:lnTo>
                    <a:pt x="671962" y="206885"/>
                  </a:lnTo>
                  <a:lnTo>
                    <a:pt x="673032" y="208097"/>
                  </a:lnTo>
                  <a:lnTo>
                    <a:pt x="688217" y="215035"/>
                  </a:lnTo>
                  <a:lnTo>
                    <a:pt x="724026" y="230504"/>
                  </a:lnTo>
                  <a:lnTo>
                    <a:pt x="750427" y="240708"/>
                  </a:lnTo>
                  <a:lnTo>
                    <a:pt x="756253" y="240506"/>
                  </a:lnTo>
                  <a:lnTo>
                    <a:pt x="764317" y="240541"/>
                  </a:lnTo>
                  <a:lnTo>
                    <a:pt x="808267" y="255912"/>
                  </a:lnTo>
                  <a:lnTo>
                    <a:pt x="855400" y="282463"/>
                  </a:lnTo>
                  <a:lnTo>
                    <a:pt x="886706" y="303704"/>
                  </a:lnTo>
                  <a:lnTo>
                    <a:pt x="902335" y="314325"/>
                  </a:lnTo>
                  <a:lnTo>
                    <a:pt x="910113" y="319760"/>
                  </a:lnTo>
                  <a:lnTo>
                    <a:pt x="917797" y="325326"/>
                  </a:lnTo>
                  <a:lnTo>
                    <a:pt x="925623" y="330630"/>
                  </a:lnTo>
                  <a:lnTo>
                    <a:pt x="960659" y="348950"/>
                  </a:lnTo>
                  <a:lnTo>
                    <a:pt x="1007237" y="366649"/>
                  </a:lnTo>
                  <a:lnTo>
                    <a:pt x="1033524" y="384460"/>
                  </a:lnTo>
                  <a:lnTo>
                    <a:pt x="1040327" y="389207"/>
                  </a:lnTo>
                  <a:lnTo>
                    <a:pt x="1038050" y="386921"/>
                  </a:lnTo>
                  <a:lnTo>
                    <a:pt x="1037096" y="383629"/>
                  </a:lnTo>
                  <a:lnTo>
                    <a:pt x="1080770" y="398145"/>
                  </a:lnTo>
                  <a:lnTo>
                    <a:pt x="1104040" y="414379"/>
                  </a:lnTo>
                  <a:lnTo>
                    <a:pt x="1112139" y="419100"/>
                  </a:lnTo>
                  <a:lnTo>
                    <a:pt x="1127964" y="424463"/>
                  </a:lnTo>
                  <a:lnTo>
                    <a:pt x="1144349" y="428386"/>
                  </a:lnTo>
                  <a:lnTo>
                    <a:pt x="1160377" y="432905"/>
                  </a:lnTo>
                  <a:lnTo>
                    <a:pt x="1175130" y="440054"/>
                  </a:lnTo>
                  <a:lnTo>
                    <a:pt x="1190438" y="451371"/>
                  </a:lnTo>
                  <a:lnTo>
                    <a:pt x="1205484" y="463248"/>
                  </a:lnTo>
                  <a:lnTo>
                    <a:pt x="1221101" y="474005"/>
                  </a:lnTo>
                  <a:lnTo>
                    <a:pt x="1238123" y="481964"/>
                  </a:lnTo>
                  <a:lnTo>
                    <a:pt x="1301114" y="502920"/>
                  </a:lnTo>
                  <a:lnTo>
                    <a:pt x="1320307" y="508712"/>
                  </a:lnTo>
                  <a:lnTo>
                    <a:pt x="1328737" y="511063"/>
                  </a:lnTo>
                  <a:lnTo>
                    <a:pt x="1333833" y="514582"/>
                  </a:lnTo>
                  <a:lnTo>
                    <a:pt x="1343025" y="523875"/>
                  </a:lnTo>
                </a:path>
              </a:pathLst>
            </a:custGeom>
            <a:ln w="15875">
              <a:solidFill>
                <a:srgbClr val="87051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6" name="object 36"/>
          <p:cNvSpPr txBox="1"/>
          <p:nvPr/>
        </p:nvSpPr>
        <p:spPr>
          <a:xfrm>
            <a:off x="3356609" y="3953827"/>
            <a:ext cx="890269" cy="752475"/>
          </a:xfrm>
          <a:prstGeom prst="rect">
            <a:avLst/>
          </a:prstGeom>
        </p:spPr>
        <p:txBody>
          <a:bodyPr vert="horz" wrap="square" lIns="0" tIns="8890" rIns="0" bIns="0" rtlCol="0">
            <a:spAutoFit/>
          </a:bodyPr>
          <a:lstStyle/>
          <a:p>
            <a:pPr marL="12065" marR="5080" lvl="0" indent="1905" algn="ctr" defTabSz="914400" eaLnBrk="1" fontAlgn="auto" latinLnBrk="0" hangingPunct="1">
              <a:lnSpc>
                <a:spcPct val="103000"/>
              </a:lnSpc>
              <a:spcBef>
                <a:spcPts val="70"/>
              </a:spcBef>
              <a:spcAft>
                <a:spcPts val="0"/>
              </a:spcAft>
              <a:buClrTx/>
              <a:buSzTx/>
              <a:buFontTx/>
              <a:buNone/>
              <a:tabLst/>
              <a:defRPr/>
            </a:pPr>
            <a:r>
              <a:rPr kumimoji="0" sz="1550" b="1" i="0" u="none" strike="noStrike" kern="0" cap="none" spc="-10" normalizeH="0" baseline="0" noProof="0" dirty="0">
                <a:ln>
                  <a:noFill/>
                </a:ln>
                <a:solidFill>
                  <a:srgbClr val="FFFFFF"/>
                </a:solidFill>
                <a:effectLst/>
                <a:uLnTx/>
                <a:uFillTx/>
                <a:latin typeface="Arial"/>
                <a:cs typeface="Arial"/>
              </a:rPr>
              <a:t>School</a:t>
            </a:r>
            <a:r>
              <a:rPr kumimoji="0" sz="1550" b="1" i="0" u="none" strike="noStrike" kern="0" cap="none" spc="500" normalizeH="0" baseline="0" noProof="0" dirty="0">
                <a:ln>
                  <a:noFill/>
                </a:ln>
                <a:solidFill>
                  <a:srgbClr val="FFFFFF"/>
                </a:solidFill>
                <a:effectLst/>
                <a:uLnTx/>
                <a:uFillTx/>
                <a:latin typeface="Arial"/>
                <a:cs typeface="Arial"/>
              </a:rPr>
              <a:t> </a:t>
            </a:r>
            <a:r>
              <a:rPr kumimoji="0" sz="1550" b="1" i="0" u="none" strike="noStrike" kern="0" cap="none" spc="-25" normalizeH="0" baseline="0" noProof="0" dirty="0">
                <a:ln>
                  <a:noFill/>
                </a:ln>
                <a:solidFill>
                  <a:srgbClr val="FFFFFF"/>
                </a:solidFill>
                <a:effectLst/>
                <a:uLnTx/>
                <a:uFillTx/>
                <a:latin typeface="Arial"/>
                <a:cs typeface="Arial"/>
              </a:rPr>
              <a:t>of </a:t>
            </a:r>
            <a:r>
              <a:rPr kumimoji="0" sz="1550" b="1" i="0" u="none" strike="noStrike" kern="0" cap="none" spc="-10" normalizeH="0" baseline="0" noProof="0" dirty="0">
                <a:ln>
                  <a:noFill/>
                </a:ln>
                <a:solidFill>
                  <a:srgbClr val="FFFFFF"/>
                </a:solidFill>
                <a:effectLst/>
                <a:uLnTx/>
                <a:uFillTx/>
                <a:latin typeface="Arial"/>
                <a:cs typeface="Arial"/>
              </a:rPr>
              <a:t>Medicine</a:t>
            </a:r>
            <a:endParaRPr kumimoji="0" sz="155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37" name="object 37"/>
          <p:cNvGrpSpPr/>
          <p:nvPr/>
        </p:nvGrpSpPr>
        <p:grpSpPr>
          <a:xfrm>
            <a:off x="3678237" y="1684401"/>
            <a:ext cx="7420609" cy="2847975"/>
            <a:chOff x="3678237" y="1684401"/>
            <a:chExt cx="7420609" cy="2847975"/>
          </a:xfrm>
        </p:grpSpPr>
        <p:sp>
          <p:nvSpPr>
            <p:cNvPr id="38" name="object 38"/>
            <p:cNvSpPr/>
            <p:nvPr/>
          </p:nvSpPr>
          <p:spPr>
            <a:xfrm>
              <a:off x="7453376" y="1700276"/>
              <a:ext cx="3629025" cy="2143125"/>
            </a:xfrm>
            <a:custGeom>
              <a:avLst/>
              <a:gdLst/>
              <a:ahLst/>
              <a:cxnLst/>
              <a:rect l="l" t="t" r="r" b="b"/>
              <a:pathLst>
                <a:path w="3629025" h="2143125">
                  <a:moveTo>
                    <a:pt x="1927859" y="0"/>
                  </a:moveTo>
                  <a:lnTo>
                    <a:pt x="0" y="399923"/>
                  </a:lnTo>
                  <a:lnTo>
                    <a:pt x="68960" y="765301"/>
                  </a:lnTo>
                  <a:lnTo>
                    <a:pt x="1612265" y="2142998"/>
                  </a:lnTo>
                  <a:lnTo>
                    <a:pt x="2706878" y="1930781"/>
                  </a:lnTo>
                  <a:lnTo>
                    <a:pt x="3461257" y="1180084"/>
                  </a:lnTo>
                  <a:lnTo>
                    <a:pt x="3629025" y="627126"/>
                  </a:lnTo>
                  <a:lnTo>
                    <a:pt x="3116199" y="385063"/>
                  </a:lnTo>
                  <a:lnTo>
                    <a:pt x="2598420" y="715899"/>
                  </a:lnTo>
                  <a:lnTo>
                    <a:pt x="1927859" y="0"/>
                  </a:lnTo>
                  <a:close/>
                </a:path>
              </a:pathLst>
            </a:custGeom>
            <a:solidFill>
              <a:srgbClr val="92D050">
                <a:alpha val="25097"/>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p:nvPr/>
          </p:nvSpPr>
          <p:spPr>
            <a:xfrm>
              <a:off x="7453376" y="1700276"/>
              <a:ext cx="3629025" cy="2143125"/>
            </a:xfrm>
            <a:custGeom>
              <a:avLst/>
              <a:gdLst/>
              <a:ahLst/>
              <a:cxnLst/>
              <a:rect l="l" t="t" r="r" b="b"/>
              <a:pathLst>
                <a:path w="3629025" h="2143125">
                  <a:moveTo>
                    <a:pt x="68960" y="765301"/>
                  </a:moveTo>
                  <a:lnTo>
                    <a:pt x="1612265" y="2142998"/>
                  </a:lnTo>
                  <a:lnTo>
                    <a:pt x="2706878" y="1930781"/>
                  </a:lnTo>
                  <a:lnTo>
                    <a:pt x="3461257" y="1180084"/>
                  </a:lnTo>
                  <a:lnTo>
                    <a:pt x="3629025" y="627126"/>
                  </a:lnTo>
                  <a:lnTo>
                    <a:pt x="3116199" y="385063"/>
                  </a:lnTo>
                  <a:lnTo>
                    <a:pt x="2598420" y="715899"/>
                  </a:lnTo>
                  <a:lnTo>
                    <a:pt x="1927859" y="0"/>
                  </a:lnTo>
                  <a:lnTo>
                    <a:pt x="0" y="399923"/>
                  </a:lnTo>
                  <a:lnTo>
                    <a:pt x="68960" y="765301"/>
                  </a:lnTo>
                  <a:close/>
                </a:path>
              </a:pathLst>
            </a:custGeom>
            <a:ln w="31750">
              <a:solidFill>
                <a:srgbClr val="00AF50"/>
              </a:solidFill>
              <a:prstDash val="sysDot"/>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p:nvPr/>
          </p:nvSpPr>
          <p:spPr>
            <a:xfrm>
              <a:off x="3686175" y="2581275"/>
              <a:ext cx="4810125" cy="1943100"/>
            </a:xfrm>
            <a:custGeom>
              <a:avLst/>
              <a:gdLst/>
              <a:ahLst/>
              <a:cxnLst/>
              <a:rect l="l" t="t" r="r" b="b"/>
              <a:pathLst>
                <a:path w="4810125" h="1943100">
                  <a:moveTo>
                    <a:pt x="617347" y="0"/>
                  </a:moveTo>
                  <a:lnTo>
                    <a:pt x="0" y="499363"/>
                  </a:lnTo>
                  <a:lnTo>
                    <a:pt x="2247011" y="1943100"/>
                  </a:lnTo>
                  <a:lnTo>
                    <a:pt x="4775581" y="1394333"/>
                  </a:lnTo>
                  <a:lnTo>
                    <a:pt x="4810125" y="1018539"/>
                  </a:lnTo>
                  <a:lnTo>
                    <a:pt x="4419981" y="474599"/>
                  </a:lnTo>
                  <a:lnTo>
                    <a:pt x="3970528" y="118617"/>
                  </a:lnTo>
                  <a:lnTo>
                    <a:pt x="3486657" y="449961"/>
                  </a:lnTo>
                  <a:lnTo>
                    <a:pt x="2227326" y="553720"/>
                  </a:lnTo>
                  <a:lnTo>
                    <a:pt x="1684020" y="464820"/>
                  </a:lnTo>
                  <a:lnTo>
                    <a:pt x="617347" y="0"/>
                  </a:lnTo>
                  <a:close/>
                </a:path>
              </a:pathLst>
            </a:custGeom>
            <a:solidFill>
              <a:srgbClr val="FFFF00">
                <a:alpha val="25097"/>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3686175" y="2581275"/>
              <a:ext cx="4810125" cy="1943100"/>
            </a:xfrm>
            <a:custGeom>
              <a:avLst/>
              <a:gdLst/>
              <a:ahLst/>
              <a:cxnLst/>
              <a:rect l="l" t="t" r="r" b="b"/>
              <a:pathLst>
                <a:path w="4810125" h="1943100">
                  <a:moveTo>
                    <a:pt x="0" y="499363"/>
                  </a:moveTo>
                  <a:lnTo>
                    <a:pt x="2247011" y="1943100"/>
                  </a:lnTo>
                  <a:lnTo>
                    <a:pt x="4775581" y="1394333"/>
                  </a:lnTo>
                  <a:lnTo>
                    <a:pt x="4810125" y="1018539"/>
                  </a:lnTo>
                  <a:lnTo>
                    <a:pt x="4419981" y="474599"/>
                  </a:lnTo>
                  <a:lnTo>
                    <a:pt x="3970528" y="118617"/>
                  </a:lnTo>
                  <a:lnTo>
                    <a:pt x="3486657" y="449961"/>
                  </a:lnTo>
                  <a:lnTo>
                    <a:pt x="2227326" y="553720"/>
                  </a:lnTo>
                  <a:lnTo>
                    <a:pt x="1684020" y="464820"/>
                  </a:lnTo>
                  <a:lnTo>
                    <a:pt x="617347" y="0"/>
                  </a:lnTo>
                  <a:lnTo>
                    <a:pt x="0" y="499363"/>
                  </a:lnTo>
                  <a:close/>
                </a:path>
              </a:pathLst>
            </a:custGeom>
            <a:ln w="15875">
              <a:solidFill>
                <a:srgbClr val="FFFF00"/>
              </a:solidFill>
              <a:prstDash val="sysDot"/>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 name="object 42"/>
          <p:cNvSpPr txBox="1">
            <a:spLocks noGrp="1"/>
          </p:cNvSpPr>
          <p:nvPr>
            <p:ph type="sldNum" sz="quarter" idx="7"/>
          </p:nvPr>
        </p:nvSpPr>
        <p:spPr>
          <a:prstGeom prst="rect">
            <a:avLst/>
          </a:prstGeom>
        </p:spPr>
        <p:txBody>
          <a:bodyPr vert="horz" wrap="square" lIns="0" tIns="6350" rIns="0" bIns="0" rtlCol="0">
            <a:spAutoFit/>
          </a:bodyPr>
          <a:lstStyle/>
          <a:p>
            <a:pPr marL="38100" marR="0" lvl="0" indent="0" defTabSz="914400" eaLnBrk="1" fontAlgn="auto" latinLnBrk="0" hangingPunct="1">
              <a:lnSpc>
                <a:spcPct val="100000"/>
              </a:lnSpc>
              <a:spcBef>
                <a:spcPts val="50"/>
              </a:spcBef>
              <a:spcAft>
                <a:spcPts val="0"/>
              </a:spcAft>
              <a:buClrTx/>
              <a:buSzTx/>
              <a:buFontTx/>
              <a:buNone/>
              <a:tabLst/>
              <a:defRPr/>
            </a:pPr>
            <a:fld id="{81D60167-4931-47E6-BA6A-407CBD079E47}" type="slidenum">
              <a:rPr kumimoji="0" sz="1050" b="0" i="0" u="none" strike="noStrike" kern="0" cap="none" spc="-25" normalizeH="0" baseline="0" noProof="0" dirty="0">
                <a:ln>
                  <a:noFill/>
                </a:ln>
                <a:solidFill>
                  <a:srgbClr val="969A9F"/>
                </a:solidFill>
                <a:effectLst/>
                <a:uLnTx/>
                <a:uFillTx/>
                <a:latin typeface="Calibri"/>
                <a:cs typeface="Calibri"/>
              </a:rPr>
              <a:pPr marL="38100" marR="0" lvl="0" indent="0" defTabSz="914400" eaLnBrk="1" fontAlgn="auto" latinLnBrk="0" hangingPunct="1">
                <a:lnSpc>
                  <a:spcPct val="100000"/>
                </a:lnSpc>
                <a:spcBef>
                  <a:spcPts val="50"/>
                </a:spcBef>
                <a:spcAft>
                  <a:spcPts val="0"/>
                </a:spcAft>
                <a:buClrTx/>
                <a:buSzTx/>
                <a:buFontTx/>
                <a:buNone/>
                <a:tabLst/>
                <a:defRPr/>
              </a:pPr>
              <a:t>5</a:t>
            </a:fld>
            <a:endParaRPr kumimoji="0" sz="1050" b="0" i="0" u="none" strike="noStrike" kern="0" cap="none" spc="-25" normalizeH="0" baseline="0" noProof="0" dirty="0">
              <a:ln>
                <a:noFill/>
              </a:ln>
              <a:solidFill>
                <a:srgbClr val="969A9F"/>
              </a:solidFill>
              <a:effectLst/>
              <a:uLnTx/>
              <a:uFillTx/>
              <a:latin typeface="Calibri"/>
              <a:cs typeface="Calibri"/>
            </a:endParaRPr>
          </a:p>
        </p:txBody>
      </p:sp>
      <p:sp>
        <p:nvSpPr>
          <p:cNvPr id="44" name="Freeform: Shape 43">
            <a:extLst>
              <a:ext uri="{FF2B5EF4-FFF2-40B4-BE49-F238E27FC236}">
                <a16:creationId xmlns:a16="http://schemas.microsoft.com/office/drawing/2014/main" id="{108A7DCF-E900-5286-3908-FB20F58F6981}"/>
              </a:ext>
            </a:extLst>
          </p:cNvPr>
          <p:cNvSpPr/>
          <p:nvPr/>
        </p:nvSpPr>
        <p:spPr>
          <a:xfrm>
            <a:off x="40943" y="3889612"/>
            <a:ext cx="3316406" cy="2047164"/>
          </a:xfrm>
          <a:custGeom>
            <a:avLst/>
            <a:gdLst>
              <a:gd name="connsiteX0" fmla="*/ 1705970 w 3316406"/>
              <a:gd name="connsiteY0" fmla="*/ 0 h 2047164"/>
              <a:gd name="connsiteX1" fmla="*/ 3316406 w 3316406"/>
              <a:gd name="connsiteY1" fmla="*/ 1241946 h 2047164"/>
              <a:gd name="connsiteX2" fmla="*/ 0 w 3316406"/>
              <a:gd name="connsiteY2" fmla="*/ 2047164 h 2047164"/>
              <a:gd name="connsiteX3" fmla="*/ 13648 w 3316406"/>
              <a:gd name="connsiteY3" fmla="*/ 777922 h 2047164"/>
              <a:gd name="connsiteX4" fmla="*/ 1705970 w 3316406"/>
              <a:gd name="connsiteY4" fmla="*/ 0 h 2047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6406" h="2047164">
                <a:moveTo>
                  <a:pt x="1705970" y="0"/>
                </a:moveTo>
                <a:lnTo>
                  <a:pt x="3316406" y="1241946"/>
                </a:lnTo>
                <a:lnTo>
                  <a:pt x="0" y="2047164"/>
                </a:lnTo>
                <a:lnTo>
                  <a:pt x="13648" y="777922"/>
                </a:lnTo>
                <a:lnTo>
                  <a:pt x="1705970" y="0"/>
                </a:lnTo>
                <a:close/>
              </a:path>
            </a:pathLst>
          </a:custGeom>
          <a:solidFill>
            <a:srgbClr val="E2A2A4">
              <a:alpha val="49804"/>
            </a:srgbClr>
          </a:solidFill>
          <a:ln>
            <a:solidFill>
              <a:schemeClr val="accent1">
                <a:shade val="1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object 36">
            <a:extLst>
              <a:ext uri="{FF2B5EF4-FFF2-40B4-BE49-F238E27FC236}">
                <a16:creationId xmlns:a16="http://schemas.microsoft.com/office/drawing/2014/main" id="{AF8B41DC-2300-A6AB-D9D0-39FBA076ECD8}"/>
              </a:ext>
            </a:extLst>
          </p:cNvPr>
          <p:cNvSpPr txBox="1"/>
          <p:nvPr/>
        </p:nvSpPr>
        <p:spPr>
          <a:xfrm>
            <a:off x="854037" y="4658190"/>
            <a:ext cx="890269" cy="389722"/>
          </a:xfrm>
          <a:prstGeom prst="rect">
            <a:avLst/>
          </a:prstGeom>
        </p:spPr>
        <p:txBody>
          <a:bodyPr vert="horz" wrap="square" lIns="0" tIns="8890" rIns="0" bIns="0" rtlCol="0">
            <a:spAutoFit/>
          </a:bodyPr>
          <a:lstStyle/>
          <a:p>
            <a:pPr marL="12065" marR="5080" lvl="0" indent="1905" algn="ctr" defTabSz="914400" eaLnBrk="1" fontAlgn="auto" latinLnBrk="0" hangingPunct="1">
              <a:lnSpc>
                <a:spcPct val="103000"/>
              </a:lnSpc>
              <a:spcBef>
                <a:spcPts val="70"/>
              </a:spcBef>
              <a:spcAft>
                <a:spcPts val="0"/>
              </a:spcAft>
              <a:buClrTx/>
              <a:buSzTx/>
              <a:buFontTx/>
              <a:buNone/>
              <a:tabLst/>
              <a:defRPr/>
            </a:pPr>
            <a:r>
              <a:rPr kumimoji="0" lang="en-US" sz="1200" b="0" i="0" u="none" strike="noStrike" kern="0" cap="none" spc="-10" normalizeH="0" baseline="0" noProof="0" dirty="0">
                <a:ln>
                  <a:noFill/>
                </a:ln>
                <a:solidFill>
                  <a:sysClr val="windowText" lastClr="000000"/>
                </a:solidFill>
                <a:effectLst/>
                <a:uLnTx/>
                <a:uFillTx/>
                <a:latin typeface="Arial"/>
                <a:cs typeface="Arial"/>
              </a:rPr>
              <a:t>Future</a:t>
            </a:r>
          </a:p>
          <a:p>
            <a:pPr marL="12065" marR="5080" lvl="0" indent="1905" algn="ctr" defTabSz="914400" eaLnBrk="1" fontAlgn="auto" latinLnBrk="0" hangingPunct="1">
              <a:lnSpc>
                <a:spcPct val="103000"/>
              </a:lnSpc>
              <a:spcBef>
                <a:spcPts val="70"/>
              </a:spcBef>
              <a:spcAft>
                <a:spcPts val="0"/>
              </a:spcAft>
              <a:buClrTx/>
              <a:buSzTx/>
              <a:buFontTx/>
              <a:buNone/>
              <a:tabLst/>
              <a:defRPr/>
            </a:pPr>
            <a:r>
              <a:rPr kumimoji="0" lang="en-US" sz="1200" b="0" i="0" u="none" strike="noStrike" kern="0" cap="none" spc="-10" normalizeH="0" baseline="0" noProof="0" dirty="0">
                <a:ln>
                  <a:noFill/>
                </a:ln>
                <a:solidFill>
                  <a:sysClr val="windowText" lastClr="000000"/>
                </a:solidFill>
                <a:effectLst/>
                <a:uLnTx/>
                <a:uFillTx/>
                <a:latin typeface="Arial"/>
                <a:cs typeface="Arial"/>
              </a:rPr>
              <a:t>Hotel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 name="object 19">
            <a:extLst>
              <a:ext uri="{FF2B5EF4-FFF2-40B4-BE49-F238E27FC236}">
                <a16:creationId xmlns:a16="http://schemas.microsoft.com/office/drawing/2014/main" id="{A9E8BA9B-F182-819F-2F0C-72C96403FFD3}"/>
              </a:ext>
            </a:extLst>
          </p:cNvPr>
          <p:cNvSpPr/>
          <p:nvPr/>
        </p:nvSpPr>
        <p:spPr>
          <a:xfrm>
            <a:off x="6046162" y="3033665"/>
            <a:ext cx="2036445" cy="609600"/>
          </a:xfrm>
          <a:custGeom>
            <a:avLst/>
            <a:gdLst/>
            <a:ahLst/>
            <a:cxnLst/>
            <a:rect l="l" t="t" r="r" b="b"/>
            <a:pathLst>
              <a:path w="2036445" h="609600">
                <a:moveTo>
                  <a:pt x="1824863" y="0"/>
                </a:moveTo>
                <a:lnTo>
                  <a:pt x="0" y="0"/>
                </a:lnTo>
                <a:lnTo>
                  <a:pt x="211454" y="304800"/>
                </a:lnTo>
                <a:lnTo>
                  <a:pt x="0" y="609600"/>
                </a:lnTo>
                <a:lnTo>
                  <a:pt x="1824863" y="609600"/>
                </a:lnTo>
                <a:lnTo>
                  <a:pt x="2036318" y="304800"/>
                </a:lnTo>
                <a:lnTo>
                  <a:pt x="1824863" y="0"/>
                </a:lnTo>
                <a:close/>
              </a:path>
            </a:pathLst>
          </a:custGeom>
          <a:solidFill>
            <a:srgbClr val="92D050">
              <a:alpha val="7097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nvGrpSpPr>
          <p:cNvPr id="2" name="object 2"/>
          <p:cNvGrpSpPr/>
          <p:nvPr/>
        </p:nvGrpSpPr>
        <p:grpSpPr>
          <a:xfrm>
            <a:off x="12" y="6334315"/>
            <a:ext cx="12192000" cy="523875"/>
            <a:chOff x="12" y="6334315"/>
            <a:chExt cx="12192000" cy="523875"/>
          </a:xfrm>
        </p:grpSpPr>
        <p:sp>
          <p:nvSpPr>
            <p:cNvPr id="3" name="object 3"/>
            <p:cNvSpPr/>
            <p:nvPr/>
          </p:nvSpPr>
          <p:spPr>
            <a:xfrm>
              <a:off x="3174" y="6400800"/>
              <a:ext cx="12188825" cy="457200"/>
            </a:xfrm>
            <a:custGeom>
              <a:avLst/>
              <a:gdLst/>
              <a:ahLst/>
              <a:cxnLst/>
              <a:rect l="l" t="t" r="r" b="b"/>
              <a:pathLst>
                <a:path w="12188825" h="457200">
                  <a:moveTo>
                    <a:pt x="12188825" y="0"/>
                  </a:moveTo>
                  <a:lnTo>
                    <a:pt x="0" y="0"/>
                  </a:lnTo>
                  <a:lnTo>
                    <a:pt x="0" y="457200"/>
                  </a:lnTo>
                  <a:lnTo>
                    <a:pt x="12188825" y="457200"/>
                  </a:lnTo>
                  <a:lnTo>
                    <a:pt x="12188825" y="0"/>
                  </a:lnTo>
                  <a:close/>
                </a:path>
              </a:pathLst>
            </a:custGeom>
            <a:solidFill>
              <a:srgbClr val="00798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2" y="6334315"/>
              <a:ext cx="12188825" cy="64135"/>
            </a:xfrm>
            <a:custGeom>
              <a:avLst/>
              <a:gdLst/>
              <a:ahLst/>
              <a:cxnLst/>
              <a:rect l="l" t="t" r="r" b="b"/>
              <a:pathLst>
                <a:path w="12188825" h="64135">
                  <a:moveTo>
                    <a:pt x="12188825" y="0"/>
                  </a:moveTo>
                  <a:lnTo>
                    <a:pt x="0" y="0"/>
                  </a:lnTo>
                  <a:lnTo>
                    <a:pt x="0" y="64008"/>
                  </a:lnTo>
                  <a:lnTo>
                    <a:pt x="12188825" y="64008"/>
                  </a:lnTo>
                  <a:lnTo>
                    <a:pt x="12188825" y="0"/>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193674" y="6470867"/>
              <a:ext cx="923925" cy="309142"/>
            </a:xfrm>
            <a:prstGeom prst="rect">
              <a:avLst/>
            </a:prstGeom>
          </p:spPr>
        </p:pic>
      </p:grpSp>
      <p:grpSp>
        <p:nvGrpSpPr>
          <p:cNvPr id="6" name="object 6"/>
          <p:cNvGrpSpPr/>
          <p:nvPr/>
        </p:nvGrpSpPr>
        <p:grpSpPr>
          <a:xfrm>
            <a:off x="1457343" y="3045211"/>
            <a:ext cx="2060575" cy="916305"/>
            <a:chOff x="103761" y="2994532"/>
            <a:chExt cx="2060575" cy="916305"/>
          </a:xfrm>
        </p:grpSpPr>
        <p:sp>
          <p:nvSpPr>
            <p:cNvPr id="7" name="object 7"/>
            <p:cNvSpPr/>
            <p:nvPr/>
          </p:nvSpPr>
          <p:spPr>
            <a:xfrm>
              <a:off x="103761" y="2994532"/>
              <a:ext cx="2036445" cy="609600"/>
            </a:xfrm>
            <a:custGeom>
              <a:avLst/>
              <a:gdLst/>
              <a:ahLst/>
              <a:cxnLst/>
              <a:rect l="l" t="t" r="r" b="b"/>
              <a:pathLst>
                <a:path w="2036445" h="609600">
                  <a:moveTo>
                    <a:pt x="1815211" y="0"/>
                  </a:moveTo>
                  <a:lnTo>
                    <a:pt x="0" y="0"/>
                  </a:lnTo>
                  <a:lnTo>
                    <a:pt x="221170" y="304800"/>
                  </a:lnTo>
                  <a:lnTo>
                    <a:pt x="0" y="609600"/>
                  </a:lnTo>
                  <a:lnTo>
                    <a:pt x="1815211" y="609600"/>
                  </a:lnTo>
                  <a:lnTo>
                    <a:pt x="2036318" y="304800"/>
                  </a:lnTo>
                  <a:lnTo>
                    <a:pt x="1815211" y="0"/>
                  </a:lnTo>
                  <a:close/>
                </a:path>
              </a:pathLst>
            </a:custGeom>
            <a:solidFill>
              <a:srgbClr val="92D050">
                <a:alpha val="3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244017" y="3300856"/>
              <a:ext cx="1920239" cy="609600"/>
            </a:xfrm>
            <a:custGeom>
              <a:avLst/>
              <a:gdLst/>
              <a:ahLst/>
              <a:cxnLst/>
              <a:rect l="l" t="t" r="r" b="b"/>
              <a:pathLst>
                <a:path w="1920239" h="609600">
                  <a:moveTo>
                    <a:pt x="1920189" y="0"/>
                  </a:moveTo>
                  <a:lnTo>
                    <a:pt x="384048" y="0"/>
                  </a:lnTo>
                  <a:lnTo>
                    <a:pt x="0" y="609600"/>
                  </a:lnTo>
                  <a:lnTo>
                    <a:pt x="1536141" y="609600"/>
                  </a:lnTo>
                  <a:lnTo>
                    <a:pt x="1920189"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2105320" y="3446277"/>
            <a:ext cx="903605" cy="421640"/>
          </a:xfrm>
          <a:prstGeom prst="rect">
            <a:avLst/>
          </a:prstGeom>
        </p:spPr>
        <p:txBody>
          <a:bodyPr vert="horz" wrap="square" lIns="0" tIns="12065" rIns="0" bIns="0" rtlCol="0">
            <a:spAutoFit/>
          </a:bodyPr>
          <a:lstStyle/>
          <a:p>
            <a:pPr marL="216535" marR="5080" lvl="0" indent="-20447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10" normalizeH="0" baseline="0" noProof="0" dirty="0">
                <a:ln>
                  <a:noFill/>
                </a:ln>
                <a:solidFill>
                  <a:srgbClr val="FFFFFF"/>
                </a:solidFill>
                <a:effectLst/>
                <a:uLnTx/>
                <a:uFillTx/>
                <a:latin typeface="Verdana"/>
                <a:cs typeface="Verdana"/>
              </a:rPr>
              <a:t>OCTOBER </a:t>
            </a:r>
            <a:r>
              <a:rPr kumimoji="0" sz="1300" b="1" i="0" u="none" strike="noStrike" kern="0" cap="none" spc="-20" normalizeH="0" baseline="0" noProof="0" dirty="0">
                <a:ln>
                  <a:noFill/>
                </a:ln>
                <a:solidFill>
                  <a:srgbClr val="FFFFFF"/>
                </a:solidFill>
                <a:effectLst/>
                <a:uLnTx/>
                <a:uFillTx/>
                <a:latin typeface="Verdana"/>
                <a:cs typeface="Verdana"/>
              </a:rPr>
              <a:t>2024</a:t>
            </a:r>
            <a:endParaRPr kumimoji="0" sz="1300" b="0" i="0" u="none" strike="noStrike" kern="0" cap="none" spc="0" normalizeH="0" baseline="0" noProof="0">
              <a:ln>
                <a:noFill/>
              </a:ln>
              <a:solidFill>
                <a:sysClr val="windowText" lastClr="000000"/>
              </a:solidFill>
              <a:effectLst/>
              <a:uLnTx/>
              <a:uFillTx/>
              <a:latin typeface="Verdana"/>
              <a:cs typeface="Verdana"/>
            </a:endParaRPr>
          </a:p>
        </p:txBody>
      </p:sp>
      <p:sp>
        <p:nvSpPr>
          <p:cNvPr id="15" name="object 15"/>
          <p:cNvSpPr/>
          <p:nvPr/>
        </p:nvSpPr>
        <p:spPr>
          <a:xfrm>
            <a:off x="3767833" y="3044191"/>
            <a:ext cx="2036445" cy="609600"/>
          </a:xfrm>
          <a:custGeom>
            <a:avLst/>
            <a:gdLst/>
            <a:ahLst/>
            <a:cxnLst/>
            <a:rect l="l" t="t" r="r" b="b"/>
            <a:pathLst>
              <a:path w="2036445" h="609600">
                <a:moveTo>
                  <a:pt x="1795780" y="0"/>
                </a:moveTo>
                <a:lnTo>
                  <a:pt x="0" y="0"/>
                </a:lnTo>
                <a:lnTo>
                  <a:pt x="240665" y="304800"/>
                </a:lnTo>
                <a:lnTo>
                  <a:pt x="0" y="609600"/>
                </a:lnTo>
                <a:lnTo>
                  <a:pt x="1795780" y="609600"/>
                </a:lnTo>
                <a:lnTo>
                  <a:pt x="2036318" y="304800"/>
                </a:lnTo>
                <a:lnTo>
                  <a:pt x="1795780" y="0"/>
                </a:lnTo>
                <a:close/>
              </a:path>
            </a:pathLst>
          </a:custGeom>
          <a:solidFill>
            <a:srgbClr val="92D050">
              <a:alpha val="6117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6127919" y="3351535"/>
            <a:ext cx="1920239" cy="609600"/>
          </a:xfrm>
          <a:custGeom>
            <a:avLst/>
            <a:gdLst/>
            <a:ahLst/>
            <a:cxnLst/>
            <a:rect l="l" t="t" r="r" b="b"/>
            <a:pathLst>
              <a:path w="1920239" h="609600">
                <a:moveTo>
                  <a:pt x="1920239" y="0"/>
                </a:moveTo>
                <a:lnTo>
                  <a:pt x="384048" y="0"/>
                </a:lnTo>
                <a:lnTo>
                  <a:pt x="0" y="609600"/>
                </a:lnTo>
                <a:lnTo>
                  <a:pt x="1536192" y="609600"/>
                </a:lnTo>
                <a:lnTo>
                  <a:pt x="1920239"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 name="object 17"/>
          <p:cNvSpPr txBox="1"/>
          <p:nvPr/>
        </p:nvSpPr>
        <p:spPr>
          <a:xfrm>
            <a:off x="6577648" y="3446277"/>
            <a:ext cx="1058290" cy="425116"/>
          </a:xfrm>
          <a:prstGeom prst="rect">
            <a:avLst/>
          </a:prstGeom>
        </p:spPr>
        <p:txBody>
          <a:bodyPr vert="horz" wrap="square" lIns="0" tIns="12065" rIns="0" bIns="0" rtlCol="0">
            <a:spAutoFit/>
          </a:bodyPr>
          <a:lstStyle/>
          <a:p>
            <a:pPr marL="62865" marR="5080" lvl="0" indent="-50800" algn="ctr"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10" normalizeH="0" baseline="0" noProof="0" dirty="0">
                <a:ln>
                  <a:noFill/>
                </a:ln>
                <a:solidFill>
                  <a:srgbClr val="FFFFFF"/>
                </a:solidFill>
                <a:effectLst/>
                <a:uLnTx/>
                <a:uFillTx/>
                <a:latin typeface="Verdana"/>
                <a:cs typeface="Verdana"/>
              </a:rPr>
              <a:t>A</a:t>
            </a:r>
            <a:r>
              <a:rPr kumimoji="0" lang="en-US" sz="1300" b="1" i="0" u="none" strike="noStrike" kern="0" cap="none" spc="-10" normalizeH="0" baseline="0" noProof="0" dirty="0">
                <a:ln>
                  <a:noFill/>
                </a:ln>
                <a:solidFill>
                  <a:srgbClr val="FFFFFF"/>
                </a:solidFill>
                <a:effectLst/>
                <a:uLnTx/>
                <a:uFillTx/>
                <a:latin typeface="Verdana"/>
                <a:cs typeface="Verdana"/>
              </a:rPr>
              <a:t>UGUST</a:t>
            </a:r>
          </a:p>
          <a:p>
            <a:pPr marL="62865" marR="5080" lvl="0" indent="-50800" algn="ctr"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20" normalizeH="0" baseline="0" noProof="0" dirty="0">
                <a:ln>
                  <a:noFill/>
                </a:ln>
                <a:solidFill>
                  <a:srgbClr val="FFFFFF"/>
                </a:solidFill>
                <a:effectLst/>
                <a:uLnTx/>
                <a:uFillTx/>
                <a:latin typeface="Verdana"/>
                <a:cs typeface="Verdana"/>
              </a:rPr>
              <a:t>2025</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grpSp>
        <p:nvGrpSpPr>
          <p:cNvPr id="26" name="object 26"/>
          <p:cNvGrpSpPr/>
          <p:nvPr/>
        </p:nvGrpSpPr>
        <p:grpSpPr>
          <a:xfrm>
            <a:off x="8440697" y="2729503"/>
            <a:ext cx="1920239" cy="914400"/>
            <a:chOff x="10240771" y="2691257"/>
            <a:chExt cx="1920239" cy="914400"/>
          </a:xfrm>
        </p:grpSpPr>
        <p:sp>
          <p:nvSpPr>
            <p:cNvPr id="27" name="object 27"/>
            <p:cNvSpPr/>
            <p:nvPr/>
          </p:nvSpPr>
          <p:spPr>
            <a:xfrm>
              <a:off x="10285348" y="2996057"/>
              <a:ext cx="1866900" cy="609600"/>
            </a:xfrm>
            <a:custGeom>
              <a:avLst/>
              <a:gdLst/>
              <a:ahLst/>
              <a:cxnLst/>
              <a:rect l="l" t="t" r="r" b="b"/>
              <a:pathLst>
                <a:path w="1866900" h="609600">
                  <a:moveTo>
                    <a:pt x="1636014" y="0"/>
                  </a:moveTo>
                  <a:lnTo>
                    <a:pt x="0" y="0"/>
                  </a:lnTo>
                  <a:lnTo>
                    <a:pt x="230886" y="304800"/>
                  </a:lnTo>
                  <a:lnTo>
                    <a:pt x="0" y="609600"/>
                  </a:lnTo>
                  <a:lnTo>
                    <a:pt x="1636014" y="609600"/>
                  </a:lnTo>
                  <a:lnTo>
                    <a:pt x="1866900" y="304800"/>
                  </a:lnTo>
                  <a:lnTo>
                    <a:pt x="1636014" y="0"/>
                  </a:lnTo>
                  <a:close/>
                </a:path>
              </a:pathLst>
            </a:custGeom>
            <a:solidFill>
              <a:srgbClr val="92D05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10240771" y="2691257"/>
              <a:ext cx="1920239" cy="609600"/>
            </a:xfrm>
            <a:custGeom>
              <a:avLst/>
              <a:gdLst/>
              <a:ahLst/>
              <a:cxnLst/>
              <a:rect l="l" t="t" r="r" b="b"/>
              <a:pathLst>
                <a:path w="1920240" h="609600">
                  <a:moveTo>
                    <a:pt x="1536192" y="0"/>
                  </a:moveTo>
                  <a:lnTo>
                    <a:pt x="0" y="0"/>
                  </a:lnTo>
                  <a:lnTo>
                    <a:pt x="384048" y="609600"/>
                  </a:lnTo>
                  <a:lnTo>
                    <a:pt x="1920240" y="609600"/>
                  </a:lnTo>
                  <a:lnTo>
                    <a:pt x="1536192"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9" name="object 29"/>
          <p:cNvSpPr txBox="1"/>
          <p:nvPr/>
        </p:nvSpPr>
        <p:spPr>
          <a:xfrm>
            <a:off x="9066115" y="2822845"/>
            <a:ext cx="694055" cy="421640"/>
          </a:xfrm>
          <a:prstGeom prst="rect">
            <a:avLst/>
          </a:prstGeom>
        </p:spPr>
        <p:txBody>
          <a:bodyPr vert="horz" wrap="square" lIns="0" tIns="12065" rIns="0" bIns="0" rtlCol="0">
            <a:spAutoFit/>
          </a:bodyPr>
          <a:lstStyle/>
          <a:p>
            <a:pPr marL="111125" marR="5080" lvl="0" indent="-9906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20" normalizeH="0" baseline="0" noProof="0" dirty="0">
                <a:ln>
                  <a:noFill/>
                </a:ln>
                <a:solidFill>
                  <a:srgbClr val="FFFFFF"/>
                </a:solidFill>
                <a:effectLst/>
                <a:uLnTx/>
                <a:uFillTx/>
                <a:latin typeface="Verdana"/>
                <a:cs typeface="Verdana"/>
              </a:rPr>
              <a:t>MARCH 2026</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30" name="object 30"/>
          <p:cNvSpPr/>
          <p:nvPr/>
        </p:nvSpPr>
        <p:spPr>
          <a:xfrm>
            <a:off x="2557719" y="4022857"/>
            <a:ext cx="0" cy="365760"/>
          </a:xfrm>
          <a:custGeom>
            <a:avLst/>
            <a:gdLst/>
            <a:ahLst/>
            <a:cxnLst/>
            <a:rect l="l" t="t" r="r" b="b"/>
            <a:pathLst>
              <a:path h="365760">
                <a:moveTo>
                  <a:pt x="0" y="0"/>
                </a:moveTo>
                <a:lnTo>
                  <a:pt x="0" y="365760"/>
                </a:lnTo>
              </a:path>
            </a:pathLst>
          </a:custGeom>
          <a:ln w="38100">
            <a:solidFill>
              <a:srgbClr val="B90B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txBox="1"/>
          <p:nvPr/>
        </p:nvSpPr>
        <p:spPr>
          <a:xfrm>
            <a:off x="1543878" y="4446657"/>
            <a:ext cx="2674620" cy="101600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rgbClr val="525355"/>
                </a:solidFill>
                <a:effectLst/>
                <a:uLnTx/>
                <a:uFillTx/>
                <a:latin typeface="Verdana"/>
                <a:cs typeface="Verdana"/>
              </a:rPr>
              <a:t>Planning</a:t>
            </a:r>
            <a:r>
              <a:rPr kumimoji="0" sz="1300" b="1" i="0" u="none" strike="noStrike" kern="0" cap="none" spc="-3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&amp;</a:t>
            </a:r>
            <a:r>
              <a:rPr kumimoji="0" sz="1300" b="1" i="0" u="none" strike="noStrike" kern="0" cap="none" spc="-50" normalizeH="0" baseline="0" noProof="0" dirty="0">
                <a:ln>
                  <a:noFill/>
                </a:ln>
                <a:solidFill>
                  <a:srgbClr val="525355"/>
                </a:solidFill>
                <a:effectLst/>
                <a:uLnTx/>
                <a:uFillTx/>
                <a:latin typeface="Verdana"/>
                <a:cs typeface="Verdana"/>
              </a:rPr>
              <a:t> </a:t>
            </a:r>
            <a:r>
              <a:rPr kumimoji="0" sz="1300" b="1" i="0" u="none" strike="noStrike" kern="0" cap="none" spc="-10" normalizeH="0" baseline="0" noProof="0" dirty="0">
                <a:ln>
                  <a:noFill/>
                </a:ln>
                <a:solidFill>
                  <a:srgbClr val="525355"/>
                </a:solidFill>
                <a:effectLst/>
                <a:uLnTx/>
                <a:uFillTx/>
                <a:latin typeface="Verdana"/>
                <a:cs typeface="Verdana"/>
              </a:rPr>
              <a:t>Programming </a:t>
            </a:r>
            <a:r>
              <a:rPr kumimoji="0" sz="1300" b="0" i="0" u="none" strike="noStrike" kern="0" cap="none" spc="0" normalizeH="0" baseline="0" noProof="0" dirty="0">
                <a:ln>
                  <a:noFill/>
                </a:ln>
                <a:solidFill>
                  <a:sysClr val="windowText" lastClr="000000"/>
                </a:solidFill>
                <a:effectLst/>
                <a:uLnTx/>
                <a:uFillTx/>
                <a:latin typeface="Verdana"/>
                <a:cs typeface="Verdana"/>
              </a:rPr>
              <a:t>commenced</a:t>
            </a:r>
            <a:r>
              <a:rPr kumimoji="0" sz="1300" b="0" i="0" u="none" strike="noStrike" kern="0" cap="none" spc="-10"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to</a:t>
            </a:r>
            <a:r>
              <a:rPr kumimoji="0" sz="1300" b="0" i="0" u="none" strike="noStrike" kern="0" cap="none" spc="-45"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assess</a:t>
            </a:r>
            <a:r>
              <a:rPr kumimoji="0" sz="1300" b="0" i="0" u="none" strike="noStrike" kern="0" cap="none" spc="-40" normalizeH="0" baseline="0" noProof="0" dirty="0">
                <a:ln>
                  <a:noFill/>
                </a:ln>
                <a:solidFill>
                  <a:sysClr val="windowText" lastClr="000000"/>
                </a:solidFill>
                <a:effectLst/>
                <a:uLnTx/>
                <a:uFillTx/>
                <a:latin typeface="Verdana"/>
                <a:cs typeface="Verdana"/>
              </a:rPr>
              <a:t> </a:t>
            </a:r>
            <a:r>
              <a:rPr kumimoji="0" sz="1300" b="0" i="0" u="none" strike="noStrike" kern="0" cap="none" spc="-10" normalizeH="0" baseline="0" noProof="0" dirty="0">
                <a:ln>
                  <a:noFill/>
                </a:ln>
                <a:solidFill>
                  <a:sysClr val="windowText" lastClr="000000"/>
                </a:solidFill>
                <a:effectLst/>
                <a:uLnTx/>
                <a:uFillTx/>
                <a:latin typeface="Verdana"/>
                <a:cs typeface="Verdana"/>
              </a:rPr>
              <a:t>establish </a:t>
            </a:r>
            <a:r>
              <a:rPr kumimoji="0" sz="1300" b="0" i="0" u="none" strike="noStrike" kern="0" cap="none" spc="0" normalizeH="0" baseline="0" noProof="0" dirty="0">
                <a:ln>
                  <a:noFill/>
                </a:ln>
                <a:solidFill>
                  <a:sysClr val="windowText" lastClr="000000"/>
                </a:solidFill>
                <a:effectLst/>
                <a:uLnTx/>
                <a:uFillTx/>
                <a:latin typeface="Verdana"/>
                <a:cs typeface="Verdana"/>
              </a:rPr>
              <a:t>the</a:t>
            </a:r>
            <a:r>
              <a:rPr kumimoji="0" sz="1300" b="0" i="0" u="none" strike="noStrike" kern="0" cap="none" spc="-30"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appropriate</a:t>
            </a:r>
            <a:r>
              <a:rPr kumimoji="0" sz="1300" b="0" i="0" u="none" strike="noStrike" kern="0" cap="none" spc="-40"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scale</a:t>
            </a:r>
            <a:r>
              <a:rPr kumimoji="0" sz="1300" b="0" i="0" u="none" strike="noStrike" kern="0" cap="none" spc="-25"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and</a:t>
            </a:r>
            <a:r>
              <a:rPr kumimoji="0" sz="1300" b="0" i="0" u="none" strike="noStrike" kern="0" cap="none" spc="-45" normalizeH="0" baseline="0" noProof="0" dirty="0">
                <a:ln>
                  <a:noFill/>
                </a:ln>
                <a:solidFill>
                  <a:sysClr val="windowText" lastClr="000000"/>
                </a:solidFill>
                <a:effectLst/>
                <a:uLnTx/>
                <a:uFillTx/>
                <a:latin typeface="Verdana"/>
                <a:cs typeface="Verdana"/>
              </a:rPr>
              <a:t> </a:t>
            </a:r>
            <a:r>
              <a:rPr kumimoji="0" sz="1300" b="0" i="0" u="none" strike="noStrike" kern="0" cap="none" spc="-20" normalizeH="0" baseline="0" noProof="0" dirty="0">
                <a:ln>
                  <a:noFill/>
                </a:ln>
                <a:solidFill>
                  <a:sysClr val="windowText" lastClr="000000"/>
                </a:solidFill>
                <a:effectLst/>
                <a:uLnTx/>
                <a:uFillTx/>
                <a:latin typeface="Verdana"/>
                <a:cs typeface="Verdana"/>
              </a:rPr>
              <a:t>scope </a:t>
            </a:r>
            <a:r>
              <a:rPr kumimoji="0" sz="1300" b="0" i="0" u="none" strike="noStrike" kern="0" cap="none" spc="0" normalizeH="0" baseline="0" noProof="0" dirty="0">
                <a:ln>
                  <a:noFill/>
                </a:ln>
                <a:solidFill>
                  <a:sysClr val="windowText" lastClr="000000"/>
                </a:solidFill>
                <a:effectLst/>
                <a:uLnTx/>
                <a:uFillTx/>
                <a:latin typeface="Verdana"/>
                <a:cs typeface="Verdana"/>
              </a:rPr>
              <a:t>of</a:t>
            </a:r>
            <a:r>
              <a:rPr kumimoji="0" sz="1300" b="0" i="0" u="none" strike="noStrike" kern="0" cap="none" spc="-20"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the</a:t>
            </a:r>
            <a:r>
              <a:rPr kumimoji="0" sz="1300" b="0" i="0" u="none" strike="noStrike" kern="0" cap="none" spc="-25"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School</a:t>
            </a:r>
            <a:r>
              <a:rPr kumimoji="0" sz="1300" b="0" i="0" u="none" strike="noStrike" kern="0" cap="none" spc="-20"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of</a:t>
            </a:r>
            <a:r>
              <a:rPr kumimoji="0" sz="1300" b="0" i="0" u="none" strike="noStrike" kern="0" cap="none" spc="-20" normalizeH="0" baseline="0" noProof="0" dirty="0">
                <a:ln>
                  <a:noFill/>
                </a:ln>
                <a:solidFill>
                  <a:sysClr val="windowText" lastClr="000000"/>
                </a:solidFill>
                <a:effectLst/>
                <a:uLnTx/>
                <a:uFillTx/>
                <a:latin typeface="Verdana"/>
                <a:cs typeface="Verdana"/>
              </a:rPr>
              <a:t> </a:t>
            </a:r>
            <a:r>
              <a:rPr kumimoji="0" sz="1300" b="0" i="0" u="none" strike="noStrike" kern="0" cap="none" spc="-10" normalizeH="0" baseline="0" noProof="0" dirty="0">
                <a:ln>
                  <a:noFill/>
                </a:ln>
                <a:solidFill>
                  <a:sysClr val="windowText" lastClr="000000"/>
                </a:solidFill>
                <a:effectLst/>
                <a:uLnTx/>
                <a:uFillTx/>
                <a:latin typeface="Verdana"/>
                <a:cs typeface="Verdana"/>
              </a:rPr>
              <a:t>Medicine expansion.</a:t>
            </a:r>
            <a:endParaRPr kumimoji="0" sz="1300" b="0" i="0" u="none" strike="noStrike" kern="0" cap="none" spc="0" normalizeH="0" baseline="0" noProof="0">
              <a:ln>
                <a:noFill/>
              </a:ln>
              <a:solidFill>
                <a:sysClr val="windowText" lastClr="000000"/>
              </a:solidFill>
              <a:effectLst/>
              <a:uLnTx/>
              <a:uFillTx/>
              <a:latin typeface="Verdana"/>
              <a:cs typeface="Verdana"/>
            </a:endParaRPr>
          </a:p>
        </p:txBody>
      </p:sp>
      <p:sp>
        <p:nvSpPr>
          <p:cNvPr id="35" name="object 35"/>
          <p:cNvSpPr/>
          <p:nvPr/>
        </p:nvSpPr>
        <p:spPr>
          <a:xfrm>
            <a:off x="4757283" y="2400949"/>
            <a:ext cx="0" cy="365760"/>
          </a:xfrm>
          <a:custGeom>
            <a:avLst/>
            <a:gdLst/>
            <a:ahLst/>
            <a:cxnLst/>
            <a:rect l="l" t="t" r="r" b="b"/>
            <a:pathLst>
              <a:path h="365760">
                <a:moveTo>
                  <a:pt x="0" y="0"/>
                </a:moveTo>
                <a:lnTo>
                  <a:pt x="0" y="365760"/>
                </a:lnTo>
              </a:path>
            </a:pathLst>
          </a:custGeom>
          <a:ln w="38100">
            <a:solidFill>
              <a:srgbClr val="B90B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txBox="1"/>
          <p:nvPr/>
        </p:nvSpPr>
        <p:spPr>
          <a:xfrm>
            <a:off x="3581400" y="1370237"/>
            <a:ext cx="2804514" cy="10160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rgbClr val="525355"/>
                </a:solidFill>
                <a:effectLst/>
                <a:uLnTx/>
                <a:uFillTx/>
                <a:latin typeface="Verdana"/>
                <a:cs typeface="Verdana"/>
              </a:rPr>
              <a:t>Project</a:t>
            </a:r>
            <a:r>
              <a:rPr kumimoji="0" sz="1300" b="1" i="0" u="none" strike="noStrike" kern="0" cap="none" spc="-45" normalizeH="0" baseline="0" noProof="0" dirty="0">
                <a:ln>
                  <a:noFill/>
                </a:ln>
                <a:solidFill>
                  <a:srgbClr val="525355"/>
                </a:solidFill>
                <a:effectLst/>
                <a:uLnTx/>
                <a:uFillTx/>
                <a:latin typeface="Verdana"/>
                <a:cs typeface="Verdana"/>
              </a:rPr>
              <a:t> </a:t>
            </a:r>
            <a:r>
              <a:rPr kumimoji="0" sz="1300" b="1" i="0" u="none" strike="noStrike" kern="0" cap="none" spc="-10" normalizeH="0" baseline="0" noProof="0" dirty="0">
                <a:ln>
                  <a:noFill/>
                </a:ln>
                <a:solidFill>
                  <a:srgbClr val="525355"/>
                </a:solidFill>
                <a:effectLst/>
                <a:uLnTx/>
                <a:uFillTx/>
                <a:latin typeface="Verdana"/>
                <a:cs typeface="Verdana"/>
              </a:rPr>
              <a:t>Presented</a:t>
            </a:r>
            <a:endParaRPr kumimoji="0" sz="1300" b="0" i="0" u="none" strike="noStrike" kern="0" cap="none" spc="0" normalizeH="0" baseline="0" noProof="0" dirty="0">
              <a:ln>
                <a:noFill/>
              </a:ln>
              <a:solidFill>
                <a:sysClr val="windowText" lastClr="000000"/>
              </a:solidFill>
              <a:effectLst/>
              <a:uLnTx/>
              <a:uFillTx/>
              <a:latin typeface="Verdana"/>
              <a:cs typeface="Verdana"/>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Verdana"/>
                <a:cs typeface="Verdana"/>
              </a:rPr>
              <a:t>to</a:t>
            </a:r>
            <a:r>
              <a:rPr kumimoji="0" sz="1300" b="0" i="0" u="none" strike="noStrike" kern="0" cap="none" spc="-30" normalizeH="0" baseline="0" noProof="0" dirty="0">
                <a:ln>
                  <a:noFill/>
                </a:ln>
                <a:solidFill>
                  <a:sysClr val="windowText" lastClr="000000"/>
                </a:solidFill>
                <a:effectLst/>
                <a:uLnTx/>
                <a:uFillTx/>
                <a:latin typeface="Verdana"/>
                <a:cs typeface="Verdana"/>
              </a:rPr>
              <a:t> </a:t>
            </a:r>
            <a:r>
              <a:rPr kumimoji="0" sz="1300" b="1" i="0" u="none" strike="noStrike" kern="0" cap="none" spc="0" normalizeH="0" baseline="0" noProof="0" dirty="0">
                <a:ln>
                  <a:noFill/>
                </a:ln>
                <a:solidFill>
                  <a:srgbClr val="B90B2E"/>
                </a:solidFill>
                <a:effectLst/>
                <a:uLnTx/>
                <a:uFillTx/>
                <a:latin typeface="Verdana"/>
                <a:cs typeface="Verdana"/>
              </a:rPr>
              <a:t>Full</a:t>
            </a:r>
            <a:r>
              <a:rPr kumimoji="0" sz="1300" b="1" i="0" u="none" strike="noStrike" kern="0" cap="none" spc="-10" normalizeH="0" baseline="0" noProof="0" dirty="0">
                <a:ln>
                  <a:noFill/>
                </a:ln>
                <a:solidFill>
                  <a:srgbClr val="B90B2E"/>
                </a:solidFill>
                <a:effectLst/>
                <a:uLnTx/>
                <a:uFillTx/>
                <a:latin typeface="Verdana"/>
                <a:cs typeface="Verdana"/>
              </a:rPr>
              <a:t> </a:t>
            </a:r>
            <a:r>
              <a:rPr kumimoji="0" sz="1300" b="1" i="0" u="none" strike="noStrike" kern="0" cap="none" spc="0" normalizeH="0" baseline="0" noProof="0" dirty="0">
                <a:ln>
                  <a:noFill/>
                </a:ln>
                <a:solidFill>
                  <a:srgbClr val="B90B2E"/>
                </a:solidFill>
                <a:effectLst/>
                <a:uLnTx/>
                <a:uFillTx/>
                <a:latin typeface="Verdana"/>
                <a:cs typeface="Verdana"/>
              </a:rPr>
              <a:t>Board</a:t>
            </a:r>
            <a:r>
              <a:rPr kumimoji="0" sz="1300" b="1" i="0" u="none" strike="noStrike" kern="0" cap="none" spc="-15" normalizeH="0" baseline="0" noProof="0" dirty="0">
                <a:ln>
                  <a:noFill/>
                </a:ln>
                <a:solidFill>
                  <a:srgbClr val="B90B2E"/>
                </a:solidFill>
                <a:effectLst/>
                <a:uLnTx/>
                <a:uFillTx/>
                <a:latin typeface="Verdana"/>
                <a:cs typeface="Verdana"/>
              </a:rPr>
              <a:t> </a:t>
            </a:r>
            <a:r>
              <a:rPr kumimoji="0" sz="1300" b="1" i="0" u="none" strike="noStrike" kern="0" cap="none" spc="0" normalizeH="0" baseline="0" noProof="0" dirty="0">
                <a:ln>
                  <a:noFill/>
                </a:ln>
                <a:solidFill>
                  <a:srgbClr val="B90B2E"/>
                </a:solidFill>
                <a:effectLst/>
                <a:uLnTx/>
                <a:uFillTx/>
                <a:latin typeface="Verdana"/>
                <a:cs typeface="Verdana"/>
              </a:rPr>
              <a:t>of</a:t>
            </a:r>
            <a:r>
              <a:rPr kumimoji="0" sz="1300" b="1" i="0" u="none" strike="noStrike" kern="0" cap="none" spc="-35" normalizeH="0" baseline="0" noProof="0" dirty="0">
                <a:ln>
                  <a:noFill/>
                </a:ln>
                <a:solidFill>
                  <a:srgbClr val="B90B2E"/>
                </a:solidFill>
                <a:effectLst/>
                <a:uLnTx/>
                <a:uFillTx/>
                <a:latin typeface="Verdana"/>
                <a:cs typeface="Verdana"/>
              </a:rPr>
              <a:t> </a:t>
            </a:r>
            <a:r>
              <a:rPr kumimoji="0" sz="1300" b="1" i="0" u="none" strike="noStrike" kern="0" cap="none" spc="0" normalizeH="0" baseline="0" noProof="0" dirty="0">
                <a:ln>
                  <a:noFill/>
                </a:ln>
                <a:solidFill>
                  <a:srgbClr val="B90B2E"/>
                </a:solidFill>
                <a:effectLst/>
                <a:uLnTx/>
                <a:uFillTx/>
                <a:latin typeface="Verdana"/>
                <a:cs typeface="Verdana"/>
              </a:rPr>
              <a:t>Regents </a:t>
            </a:r>
            <a:r>
              <a:rPr kumimoji="0" sz="1300" b="0" i="0" u="none" strike="noStrike" kern="0" cap="none" spc="0" normalizeH="0" baseline="0" noProof="0" dirty="0">
                <a:ln>
                  <a:noFill/>
                </a:ln>
                <a:solidFill>
                  <a:sysClr val="windowText" lastClr="000000"/>
                </a:solidFill>
                <a:effectLst/>
                <a:uLnTx/>
                <a:uFillTx/>
                <a:latin typeface="Verdana"/>
                <a:cs typeface="Verdana"/>
              </a:rPr>
              <a:t>as</a:t>
            </a:r>
            <a:r>
              <a:rPr kumimoji="0" sz="1300" b="0" i="0" u="none" strike="noStrike" kern="0" cap="none" spc="-45" normalizeH="0" baseline="0" noProof="0" dirty="0">
                <a:ln>
                  <a:noFill/>
                </a:ln>
                <a:solidFill>
                  <a:sysClr val="windowText" lastClr="000000"/>
                </a:solidFill>
                <a:effectLst/>
                <a:uLnTx/>
                <a:uFillTx/>
                <a:latin typeface="Verdana"/>
                <a:cs typeface="Verdana"/>
              </a:rPr>
              <a:t> </a:t>
            </a:r>
            <a:r>
              <a:rPr kumimoji="0" sz="1300" b="0" i="0" u="none" strike="noStrike" kern="0" cap="none" spc="-10" normalizeH="0" baseline="0" noProof="0" dirty="0">
                <a:ln>
                  <a:noFill/>
                </a:ln>
                <a:solidFill>
                  <a:sysClr val="windowText" lastClr="000000"/>
                </a:solidFill>
                <a:effectLst/>
                <a:uLnTx/>
                <a:uFillTx/>
                <a:latin typeface="Verdana"/>
                <a:cs typeface="Verdana"/>
              </a:rPr>
              <a:t>capital </a:t>
            </a:r>
            <a:r>
              <a:rPr kumimoji="0" sz="1300" b="0" i="0" u="none" strike="noStrike" kern="0" cap="none" spc="0" normalizeH="0" baseline="0" noProof="0" dirty="0">
                <a:ln>
                  <a:noFill/>
                </a:ln>
                <a:solidFill>
                  <a:sysClr val="windowText" lastClr="000000"/>
                </a:solidFill>
                <a:effectLst/>
                <a:uLnTx/>
                <a:uFillTx/>
                <a:latin typeface="Verdana"/>
                <a:cs typeface="Verdana"/>
              </a:rPr>
              <a:t>funding</a:t>
            </a:r>
            <a:r>
              <a:rPr kumimoji="0" sz="1300" b="0" i="0" u="none" strike="noStrike" kern="0" cap="none" spc="-10"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priority</a:t>
            </a:r>
            <a:r>
              <a:rPr kumimoji="0" sz="1300" b="0" i="0" u="none" strike="noStrike" kern="0" cap="none" spc="-30"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for</a:t>
            </a:r>
            <a:r>
              <a:rPr kumimoji="0" sz="1300" b="0" i="0" u="none" strike="noStrike" kern="0" cap="none" spc="-55" normalizeH="0" baseline="0" noProof="0" dirty="0">
                <a:ln>
                  <a:noFill/>
                </a:ln>
                <a:solidFill>
                  <a:sysClr val="windowText" lastClr="000000"/>
                </a:solidFill>
                <a:effectLst/>
                <a:uLnTx/>
                <a:uFillTx/>
                <a:latin typeface="Verdana"/>
                <a:cs typeface="Verdana"/>
              </a:rPr>
              <a:t> </a:t>
            </a:r>
            <a:r>
              <a:rPr kumimoji="0" sz="1300" b="0" i="0" u="none" strike="noStrike" kern="0" cap="none" spc="-10" normalizeH="0" baseline="0" noProof="0" dirty="0">
                <a:ln>
                  <a:noFill/>
                </a:ln>
                <a:solidFill>
                  <a:sysClr val="windowText" lastClr="000000"/>
                </a:solidFill>
                <a:effectLst/>
                <a:uLnTx/>
                <a:uFillTx/>
                <a:latin typeface="Verdana"/>
                <a:cs typeface="Verdana"/>
              </a:rPr>
              <a:t>FY26–</a:t>
            </a:r>
            <a:r>
              <a:rPr kumimoji="0" sz="1300" b="0" i="0" u="none" strike="noStrike" kern="0" cap="none" spc="-20" normalizeH="0" baseline="0" noProof="0" dirty="0">
                <a:ln>
                  <a:noFill/>
                </a:ln>
                <a:solidFill>
                  <a:sysClr val="windowText" lastClr="000000"/>
                </a:solidFill>
                <a:effectLst/>
                <a:uLnTx/>
                <a:uFillTx/>
                <a:latin typeface="Verdana"/>
                <a:cs typeface="Verdana"/>
              </a:rPr>
              <a:t>FY27 </a:t>
            </a:r>
            <a:r>
              <a:rPr kumimoji="0" sz="1300" b="0" i="0" u="none" strike="noStrike" kern="0" cap="none" spc="0" normalizeH="0" baseline="0" noProof="0" dirty="0">
                <a:ln>
                  <a:noFill/>
                </a:ln>
                <a:solidFill>
                  <a:sysClr val="windowText" lastClr="000000"/>
                </a:solidFill>
                <a:effectLst/>
                <a:uLnTx/>
                <a:uFillTx/>
                <a:latin typeface="Verdana"/>
                <a:cs typeface="Verdana"/>
              </a:rPr>
              <a:t>submission</a:t>
            </a:r>
            <a:r>
              <a:rPr kumimoji="0" sz="1300" b="0" i="0" u="none" strike="noStrike" kern="0" cap="none" spc="-15"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to</a:t>
            </a:r>
            <a:r>
              <a:rPr kumimoji="0" sz="1300" b="0" i="0" u="none" strike="noStrike" kern="0" cap="none" spc="-45"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the</a:t>
            </a:r>
            <a:r>
              <a:rPr kumimoji="0" sz="1300" b="0" i="0" u="none" strike="noStrike" kern="0" cap="none" spc="-45"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Higher</a:t>
            </a:r>
            <a:r>
              <a:rPr kumimoji="0" sz="1300" b="0" i="0" u="none" strike="noStrike" kern="0" cap="none" spc="-20" normalizeH="0" baseline="0" noProof="0" dirty="0">
                <a:ln>
                  <a:noFill/>
                </a:ln>
                <a:solidFill>
                  <a:sysClr val="windowText" lastClr="000000"/>
                </a:solidFill>
                <a:effectLst/>
                <a:uLnTx/>
                <a:uFillTx/>
                <a:latin typeface="Verdana"/>
                <a:cs typeface="Verdana"/>
              </a:rPr>
              <a:t> </a:t>
            </a:r>
            <a:r>
              <a:rPr kumimoji="0" sz="1300" b="0" i="0" u="none" strike="noStrike" kern="0" cap="none" spc="-10" normalizeH="0" baseline="0" noProof="0" dirty="0">
                <a:ln>
                  <a:noFill/>
                </a:ln>
                <a:solidFill>
                  <a:sysClr val="windowText" lastClr="000000"/>
                </a:solidFill>
                <a:effectLst/>
                <a:uLnTx/>
                <a:uFillTx/>
                <a:latin typeface="Verdana"/>
                <a:cs typeface="Verdana"/>
              </a:rPr>
              <a:t>Education </a:t>
            </a:r>
            <a:r>
              <a:rPr kumimoji="0" sz="1300" b="0" i="0" u="none" strike="noStrike" kern="0" cap="none" spc="0" normalizeH="0" baseline="0" noProof="0" dirty="0">
                <a:ln>
                  <a:noFill/>
                </a:ln>
                <a:solidFill>
                  <a:sysClr val="windowText" lastClr="000000"/>
                </a:solidFill>
                <a:effectLst/>
                <a:uLnTx/>
                <a:uFillTx/>
                <a:latin typeface="Verdana"/>
                <a:cs typeface="Verdana"/>
              </a:rPr>
              <a:t>Department</a:t>
            </a:r>
            <a:r>
              <a:rPr kumimoji="0" sz="1300" b="0" i="0" u="none" strike="noStrike" kern="0" cap="none" spc="-65" normalizeH="0" baseline="0" noProof="0" dirty="0">
                <a:ln>
                  <a:noFill/>
                </a:ln>
                <a:solidFill>
                  <a:sysClr val="windowText" lastClr="000000"/>
                </a:solidFill>
                <a:effectLst/>
                <a:uLnTx/>
                <a:uFillTx/>
                <a:latin typeface="Verdana"/>
                <a:cs typeface="Verdana"/>
              </a:rPr>
              <a:t> </a:t>
            </a:r>
            <a:r>
              <a:rPr kumimoji="0" sz="1300" b="0" i="0" u="none" strike="noStrike" kern="0" cap="none" spc="-10" normalizeH="0" baseline="0" noProof="0" dirty="0">
                <a:ln>
                  <a:noFill/>
                </a:ln>
                <a:solidFill>
                  <a:sysClr val="windowText" lastClr="000000"/>
                </a:solidFill>
                <a:effectLst/>
                <a:uLnTx/>
                <a:uFillTx/>
                <a:latin typeface="Verdana"/>
                <a:cs typeface="Verdana"/>
              </a:rPr>
              <a:t>(HED).</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42" name="object 42"/>
          <p:cNvSpPr txBox="1"/>
          <p:nvPr/>
        </p:nvSpPr>
        <p:spPr>
          <a:xfrm>
            <a:off x="5964121" y="4777405"/>
            <a:ext cx="2469515" cy="61976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rgbClr val="525355"/>
                </a:solidFill>
                <a:effectLst/>
                <a:uLnTx/>
                <a:uFillTx/>
                <a:latin typeface="Verdana"/>
                <a:cs typeface="Verdana"/>
              </a:rPr>
              <a:t>Project</a:t>
            </a:r>
            <a:r>
              <a:rPr kumimoji="0" sz="1300" b="1" i="0" u="none" strike="noStrike" kern="0" cap="none" spc="-60"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Presented</a:t>
            </a:r>
            <a:r>
              <a:rPr kumimoji="0" sz="1300" b="1" i="0" u="none" strike="noStrike" kern="0" cap="none" spc="-40"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At</a:t>
            </a:r>
            <a:r>
              <a:rPr kumimoji="0" sz="1300" b="1" i="0" u="none" strike="noStrike" kern="0" cap="none" spc="-50" normalizeH="0" baseline="0" noProof="0" dirty="0">
                <a:ln>
                  <a:noFill/>
                </a:ln>
                <a:solidFill>
                  <a:srgbClr val="525355"/>
                </a:solidFill>
                <a:effectLst/>
                <a:uLnTx/>
                <a:uFillTx/>
                <a:latin typeface="Verdana"/>
                <a:cs typeface="Verdana"/>
              </a:rPr>
              <a:t> </a:t>
            </a:r>
            <a:r>
              <a:rPr kumimoji="0" sz="1300" b="1" i="0" u="none" strike="noStrike" kern="0" cap="none" spc="-20" normalizeH="0" baseline="0" noProof="0" dirty="0">
                <a:ln>
                  <a:noFill/>
                </a:ln>
                <a:solidFill>
                  <a:srgbClr val="525355"/>
                </a:solidFill>
                <a:effectLst/>
                <a:uLnTx/>
                <a:uFillTx/>
                <a:latin typeface="Verdana"/>
                <a:cs typeface="Verdana"/>
              </a:rPr>
              <a:t>2025 </a:t>
            </a:r>
            <a:r>
              <a:rPr kumimoji="0" sz="1300" b="1" i="0" u="none" strike="noStrike" kern="0" cap="none" spc="0" normalizeH="0" baseline="0" noProof="0" dirty="0">
                <a:ln>
                  <a:noFill/>
                </a:ln>
                <a:solidFill>
                  <a:srgbClr val="525355"/>
                </a:solidFill>
                <a:effectLst/>
                <a:uLnTx/>
                <a:uFillTx/>
                <a:latin typeface="Verdana"/>
                <a:cs typeface="Verdana"/>
              </a:rPr>
              <a:t>HED</a:t>
            </a:r>
            <a:r>
              <a:rPr kumimoji="0" sz="1300" b="1" i="0" u="none" strike="noStrike" kern="0" cap="none" spc="-6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Summer</a:t>
            </a:r>
            <a:r>
              <a:rPr kumimoji="0" sz="1300" b="1" i="0" u="none" strike="noStrike" kern="0" cap="none" spc="-4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Hearings</a:t>
            </a:r>
            <a:r>
              <a:rPr kumimoji="0" sz="1300" b="1" i="0" u="none" strike="noStrike" kern="0" cap="none" spc="-50" normalizeH="0" baseline="0" noProof="0" dirty="0">
                <a:ln>
                  <a:noFill/>
                </a:ln>
                <a:solidFill>
                  <a:srgbClr val="525355"/>
                </a:solidFill>
                <a:effectLst/>
                <a:uLnTx/>
                <a:uFillTx/>
                <a:latin typeface="Verdana"/>
                <a:cs typeface="Verdana"/>
              </a:rPr>
              <a:t> </a:t>
            </a:r>
            <a:r>
              <a:rPr kumimoji="0" sz="1300" b="0" i="0" u="none" strike="noStrike" kern="0" cap="none" spc="-25" normalizeH="0" baseline="0" noProof="0" dirty="0">
                <a:ln>
                  <a:noFill/>
                </a:ln>
                <a:solidFill>
                  <a:sysClr val="windowText" lastClr="000000"/>
                </a:solidFill>
                <a:effectLst/>
                <a:uLnTx/>
                <a:uFillTx/>
                <a:latin typeface="Verdana"/>
                <a:cs typeface="Verdana"/>
              </a:rPr>
              <a:t>as </a:t>
            </a:r>
            <a:r>
              <a:rPr kumimoji="0" sz="1300" b="0" i="0" u="none" strike="noStrike" kern="0" cap="none" spc="0" normalizeH="0" baseline="0" noProof="0" dirty="0">
                <a:ln>
                  <a:noFill/>
                </a:ln>
                <a:solidFill>
                  <a:sysClr val="windowText" lastClr="000000"/>
                </a:solidFill>
                <a:effectLst/>
                <a:uLnTx/>
                <a:uFillTx/>
                <a:latin typeface="Verdana"/>
                <a:cs typeface="Verdana"/>
              </a:rPr>
              <a:t>capital</a:t>
            </a:r>
            <a:r>
              <a:rPr kumimoji="0" sz="1300" b="0" i="0" u="none" strike="noStrike" kern="0" cap="none" spc="-70"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funding</a:t>
            </a:r>
            <a:r>
              <a:rPr kumimoji="0" sz="1300" b="0" i="0" u="none" strike="noStrike" kern="0" cap="none" spc="-30"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priority</a:t>
            </a:r>
            <a:r>
              <a:rPr kumimoji="0" sz="1300" b="0" i="0" u="none" strike="noStrike" kern="0" cap="none" spc="-70" normalizeH="0" baseline="0" noProof="0" dirty="0">
                <a:ln>
                  <a:noFill/>
                </a:ln>
                <a:solidFill>
                  <a:sysClr val="windowText" lastClr="000000"/>
                </a:solidFill>
                <a:effectLst/>
                <a:uLnTx/>
                <a:uFillTx/>
                <a:latin typeface="Verdana"/>
                <a:cs typeface="Verdana"/>
              </a:rPr>
              <a:t> </a:t>
            </a:r>
            <a:r>
              <a:rPr kumimoji="0" sz="1300" b="0" i="0" u="none" strike="noStrike" kern="0" cap="none" spc="-25" normalizeH="0" baseline="0" noProof="0" dirty="0">
                <a:ln>
                  <a:noFill/>
                </a:ln>
                <a:solidFill>
                  <a:sysClr val="windowText" lastClr="000000"/>
                </a:solidFill>
                <a:effectLst/>
                <a:uLnTx/>
                <a:uFillTx/>
                <a:latin typeface="Verdana"/>
                <a:cs typeface="Verdana"/>
              </a:rPr>
              <a:t>for</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43" name="object 43"/>
          <p:cNvSpPr txBox="1"/>
          <p:nvPr/>
        </p:nvSpPr>
        <p:spPr>
          <a:xfrm>
            <a:off x="5964121" y="5372018"/>
            <a:ext cx="940435" cy="2235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300" b="0" i="0" u="none" strike="noStrike" kern="0" cap="none" spc="-20" normalizeH="0" baseline="0" noProof="0" dirty="0">
                <a:ln>
                  <a:noFill/>
                </a:ln>
                <a:solidFill>
                  <a:sysClr val="windowText" lastClr="000000"/>
                </a:solidFill>
                <a:effectLst/>
                <a:uLnTx/>
                <a:uFillTx/>
                <a:latin typeface="Verdana"/>
                <a:cs typeface="Verdana"/>
              </a:rPr>
              <a:t>FY26–FY27</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47" name="object 47"/>
          <p:cNvSpPr txBox="1"/>
          <p:nvPr/>
        </p:nvSpPr>
        <p:spPr>
          <a:xfrm>
            <a:off x="5960819" y="4396405"/>
            <a:ext cx="2565400" cy="2235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rgbClr val="62666A"/>
                </a:solidFill>
                <a:effectLst/>
                <a:uLnTx/>
                <a:uFillTx/>
                <a:latin typeface="Verdana"/>
                <a:cs typeface="Verdana"/>
              </a:rPr>
              <a:t>Project</a:t>
            </a:r>
            <a:r>
              <a:rPr kumimoji="0" sz="1300" b="1" i="0" u="none" strike="noStrike" kern="0" cap="none" spc="-60" normalizeH="0" baseline="0" noProof="0" dirty="0">
                <a:ln>
                  <a:noFill/>
                </a:ln>
                <a:solidFill>
                  <a:srgbClr val="62666A"/>
                </a:solidFill>
                <a:effectLst/>
                <a:uLnTx/>
                <a:uFillTx/>
                <a:latin typeface="Verdana"/>
                <a:cs typeface="Verdana"/>
              </a:rPr>
              <a:t> </a:t>
            </a:r>
            <a:r>
              <a:rPr kumimoji="0" sz="1300" b="1" i="0" u="none" strike="noStrike" kern="0" cap="none" spc="0" normalizeH="0" baseline="0" noProof="0" dirty="0">
                <a:ln>
                  <a:noFill/>
                </a:ln>
                <a:solidFill>
                  <a:srgbClr val="62666A"/>
                </a:solidFill>
                <a:effectLst/>
                <a:uLnTx/>
                <a:uFillTx/>
                <a:latin typeface="Verdana"/>
                <a:cs typeface="Verdana"/>
              </a:rPr>
              <a:t>Design</a:t>
            </a:r>
            <a:r>
              <a:rPr kumimoji="0" sz="1300" b="1" i="0" u="none" strike="noStrike" kern="0" cap="none" spc="-50" normalizeH="0" baseline="0" noProof="0" dirty="0">
                <a:ln>
                  <a:noFill/>
                </a:ln>
                <a:solidFill>
                  <a:srgbClr val="62666A"/>
                </a:solidFill>
                <a:effectLst/>
                <a:uLnTx/>
                <a:uFillTx/>
                <a:latin typeface="Verdana"/>
                <a:cs typeface="Verdana"/>
              </a:rPr>
              <a:t> </a:t>
            </a:r>
            <a:r>
              <a:rPr kumimoji="0" sz="1300" b="1" i="0" u="none" strike="noStrike" kern="0" cap="none" spc="-10" normalizeH="0" baseline="0" noProof="0" dirty="0">
                <a:ln>
                  <a:noFill/>
                </a:ln>
                <a:solidFill>
                  <a:srgbClr val="62666A"/>
                </a:solidFill>
                <a:effectLst/>
                <a:uLnTx/>
                <a:uFillTx/>
                <a:latin typeface="Verdana"/>
                <a:cs typeface="Verdana"/>
              </a:rPr>
              <a:t>Commenced</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48" name="object 48"/>
          <p:cNvSpPr txBox="1"/>
          <p:nvPr/>
        </p:nvSpPr>
        <p:spPr>
          <a:xfrm>
            <a:off x="8114980" y="1004789"/>
            <a:ext cx="2506089" cy="412292"/>
          </a:xfrm>
          <a:prstGeom prst="rect">
            <a:avLst/>
          </a:prstGeom>
        </p:spPr>
        <p:txBody>
          <a:bodyPr vert="horz" wrap="square" lIns="0" tIns="12065" rIns="0" bIns="0" rtlCol="0">
            <a:spAutoFit/>
          </a:bodyPr>
          <a:lstStyle/>
          <a:p>
            <a:pPr marL="12700" marR="5080" lvl="0" indent="0" algn="just"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rgbClr val="007985"/>
                </a:solidFill>
                <a:effectLst/>
                <a:uLnTx/>
                <a:uFillTx/>
                <a:latin typeface="Verdana"/>
                <a:cs typeface="Verdana"/>
              </a:rPr>
              <a:t>HSCC</a:t>
            </a:r>
            <a:r>
              <a:rPr kumimoji="0" sz="1300" b="1" i="0" u="none" strike="noStrike" kern="0" cap="none" spc="-15" normalizeH="0" baseline="0" noProof="0" dirty="0">
                <a:ln>
                  <a:noFill/>
                </a:ln>
                <a:solidFill>
                  <a:srgbClr val="00798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&amp;</a:t>
            </a:r>
            <a:r>
              <a:rPr kumimoji="0" sz="1300" b="1" i="0" u="none" strike="noStrike" kern="0" cap="none" spc="-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B90B2E"/>
                </a:solidFill>
                <a:effectLst/>
                <a:uLnTx/>
                <a:uFillTx/>
                <a:latin typeface="Verdana"/>
                <a:cs typeface="Verdana"/>
              </a:rPr>
              <a:t>BOR</a:t>
            </a:r>
            <a:r>
              <a:rPr kumimoji="0" sz="1300" b="1" i="0" u="none" strike="noStrike" kern="0" cap="none" spc="-20" normalizeH="0" baseline="0" noProof="0" dirty="0">
                <a:ln>
                  <a:noFill/>
                </a:ln>
                <a:solidFill>
                  <a:srgbClr val="B90B2E"/>
                </a:solidFill>
                <a:effectLst/>
                <a:uLnTx/>
                <a:uFillTx/>
                <a:latin typeface="Verdana"/>
                <a:cs typeface="Verdana"/>
              </a:rPr>
              <a:t> </a:t>
            </a:r>
            <a:r>
              <a:rPr kumimoji="0" sz="1300" b="1" i="0" u="none" strike="noStrike" kern="0" cap="none" spc="-10" normalizeH="0" baseline="0" noProof="0" dirty="0">
                <a:ln>
                  <a:noFill/>
                </a:ln>
                <a:solidFill>
                  <a:srgbClr val="525355"/>
                </a:solidFill>
                <a:effectLst/>
                <a:uLnTx/>
                <a:uFillTx/>
                <a:latin typeface="Verdana"/>
                <a:cs typeface="Verdana"/>
              </a:rPr>
              <a:t>partial </a:t>
            </a:r>
            <a:r>
              <a:rPr kumimoji="0" sz="1300" b="1" i="0" u="none" strike="noStrike" kern="0" cap="none" spc="0" normalizeH="0" baseline="0" noProof="0" dirty="0">
                <a:ln>
                  <a:noFill/>
                </a:ln>
                <a:solidFill>
                  <a:srgbClr val="525355"/>
                </a:solidFill>
                <a:effectLst/>
                <a:uLnTx/>
                <a:uFillTx/>
                <a:latin typeface="Verdana"/>
                <a:cs typeface="Verdana"/>
              </a:rPr>
              <a:t>approval</a:t>
            </a:r>
            <a:r>
              <a:rPr kumimoji="0" sz="1300" b="1" i="0" u="none" strike="noStrike" kern="0" cap="none" spc="-50" normalizeH="0" baseline="0" noProof="0" dirty="0">
                <a:ln>
                  <a:noFill/>
                </a:ln>
                <a:solidFill>
                  <a:srgbClr val="525355"/>
                </a:solidFill>
                <a:effectLst/>
                <a:uLnTx/>
                <a:uFillTx/>
                <a:latin typeface="Verdana"/>
                <a:cs typeface="Verdana"/>
              </a:rPr>
              <a:t> </a:t>
            </a:r>
            <a:r>
              <a:rPr kumimoji="0" sz="1300" b="1" i="0" u="none" strike="noStrike" kern="0" cap="none" spc="-10" normalizeH="0" baseline="0" noProof="0" dirty="0">
                <a:ln>
                  <a:noFill/>
                </a:ln>
                <a:solidFill>
                  <a:srgbClr val="525355"/>
                </a:solidFill>
                <a:effectLst/>
                <a:uLnTx/>
                <a:uFillTx/>
                <a:latin typeface="Verdana"/>
                <a:cs typeface="Verdana"/>
              </a:rPr>
              <a:t>requested</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grpSp>
        <p:nvGrpSpPr>
          <p:cNvPr id="49" name="object 49"/>
          <p:cNvGrpSpPr/>
          <p:nvPr/>
        </p:nvGrpSpPr>
        <p:grpSpPr>
          <a:xfrm>
            <a:off x="0" y="0"/>
            <a:ext cx="12170410" cy="808990"/>
            <a:chOff x="0" y="0"/>
            <a:chExt cx="12170410" cy="808990"/>
          </a:xfrm>
        </p:grpSpPr>
        <p:sp>
          <p:nvSpPr>
            <p:cNvPr id="50" name="object 50"/>
            <p:cNvSpPr/>
            <p:nvPr/>
          </p:nvSpPr>
          <p:spPr>
            <a:xfrm>
              <a:off x="8463026" y="0"/>
              <a:ext cx="3707765" cy="506730"/>
            </a:xfrm>
            <a:custGeom>
              <a:avLst/>
              <a:gdLst/>
              <a:ahLst/>
              <a:cxnLst/>
              <a:rect l="l" t="t" r="r" b="b"/>
              <a:pathLst>
                <a:path w="3707765" h="506730">
                  <a:moveTo>
                    <a:pt x="3707383" y="0"/>
                  </a:moveTo>
                  <a:lnTo>
                    <a:pt x="304716" y="0"/>
                  </a:lnTo>
                  <a:lnTo>
                    <a:pt x="0" y="1524"/>
                  </a:lnTo>
                  <a:lnTo>
                    <a:pt x="279526" y="506222"/>
                  </a:lnTo>
                  <a:lnTo>
                    <a:pt x="3707383" y="489585"/>
                  </a:lnTo>
                  <a:lnTo>
                    <a:pt x="3707383" y="0"/>
                  </a:lnTo>
                  <a:close/>
                </a:path>
              </a:pathLst>
            </a:custGeom>
            <a:solidFill>
              <a:srgbClr val="D9D9D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object 51"/>
            <p:cNvSpPr/>
            <p:nvPr/>
          </p:nvSpPr>
          <p:spPr>
            <a:xfrm>
              <a:off x="0" y="0"/>
              <a:ext cx="9399270" cy="808990"/>
            </a:xfrm>
            <a:custGeom>
              <a:avLst/>
              <a:gdLst/>
              <a:ahLst/>
              <a:cxnLst/>
              <a:rect l="l" t="t" r="r" b="b"/>
              <a:pathLst>
                <a:path w="9399270" h="808990">
                  <a:moveTo>
                    <a:pt x="9399080" y="0"/>
                  </a:moveTo>
                  <a:lnTo>
                    <a:pt x="0" y="0"/>
                  </a:lnTo>
                  <a:lnTo>
                    <a:pt x="0" y="808863"/>
                  </a:lnTo>
                  <a:lnTo>
                    <a:pt x="8621395" y="808863"/>
                  </a:lnTo>
                  <a:lnTo>
                    <a:pt x="9399080"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2" name="object 52"/>
          <p:cNvSpPr/>
          <p:nvPr/>
        </p:nvSpPr>
        <p:spPr>
          <a:xfrm>
            <a:off x="7106793" y="5831840"/>
            <a:ext cx="5078730" cy="523240"/>
          </a:xfrm>
          <a:custGeom>
            <a:avLst/>
            <a:gdLst/>
            <a:ahLst/>
            <a:cxnLst/>
            <a:rect l="l" t="t" r="r" b="b"/>
            <a:pathLst>
              <a:path w="5078730" h="523239">
                <a:moveTo>
                  <a:pt x="382905" y="0"/>
                </a:moveTo>
                <a:lnTo>
                  <a:pt x="0" y="504647"/>
                </a:lnTo>
                <a:lnTo>
                  <a:pt x="5078730" y="523227"/>
                </a:lnTo>
                <a:lnTo>
                  <a:pt x="5078730" y="16573"/>
                </a:lnTo>
                <a:lnTo>
                  <a:pt x="382905" y="0"/>
                </a:lnTo>
                <a:close/>
              </a:path>
            </a:pathLst>
          </a:custGeom>
          <a:solidFill>
            <a:srgbClr val="D9D9D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object 53" descr="$PPTXTitle"/>
          <p:cNvSpPr txBox="1">
            <a:spLocks noGrp="1"/>
          </p:cNvSpPr>
          <p:nvPr>
            <p:ph type="title"/>
          </p:nvPr>
        </p:nvSpPr>
        <p:spPr>
          <a:xfrm>
            <a:off x="84581" y="91821"/>
            <a:ext cx="12022836" cy="532915"/>
          </a:xfrm>
          <a:prstGeom prst="rect">
            <a:avLst/>
          </a:prstGeom>
        </p:spPr>
        <p:txBody>
          <a:bodyPr vert="horz" wrap="square" lIns="0" tIns="101041" rIns="0" bIns="0" rtlCol="0">
            <a:spAutoFit/>
          </a:bodyPr>
          <a:lstStyle/>
          <a:p>
            <a:pPr marL="27940">
              <a:lnSpc>
                <a:spcPct val="100000"/>
              </a:lnSpc>
              <a:spcBef>
                <a:spcPts val="95"/>
              </a:spcBef>
            </a:pPr>
            <a:r>
              <a:rPr sz="2800" dirty="0">
                <a:solidFill>
                  <a:srgbClr val="FFFFFF"/>
                </a:solidFill>
              </a:rPr>
              <a:t>Progress</a:t>
            </a:r>
            <a:r>
              <a:rPr sz="2800" spc="-95" dirty="0">
                <a:solidFill>
                  <a:srgbClr val="FFFFFF"/>
                </a:solidFill>
              </a:rPr>
              <a:t> </a:t>
            </a:r>
            <a:r>
              <a:rPr sz="2800" dirty="0">
                <a:solidFill>
                  <a:srgbClr val="FFFFFF"/>
                </a:solidFill>
              </a:rPr>
              <a:t>&amp;</a:t>
            </a:r>
            <a:r>
              <a:rPr sz="2800" spc="-95" dirty="0">
                <a:solidFill>
                  <a:srgbClr val="FFFFFF"/>
                </a:solidFill>
              </a:rPr>
              <a:t> </a:t>
            </a:r>
            <a:r>
              <a:rPr sz="2800" dirty="0">
                <a:solidFill>
                  <a:srgbClr val="FFFFFF"/>
                </a:solidFill>
              </a:rPr>
              <a:t>Engagement</a:t>
            </a:r>
            <a:r>
              <a:rPr sz="2800" spc="-70" dirty="0">
                <a:solidFill>
                  <a:srgbClr val="FFFFFF"/>
                </a:solidFill>
              </a:rPr>
              <a:t> </a:t>
            </a:r>
            <a:r>
              <a:rPr sz="2800" dirty="0">
                <a:solidFill>
                  <a:srgbClr val="FFFFFF"/>
                </a:solidFill>
              </a:rPr>
              <a:t>to</a:t>
            </a:r>
            <a:r>
              <a:rPr sz="2800" spc="-105" dirty="0">
                <a:solidFill>
                  <a:srgbClr val="FFFFFF"/>
                </a:solidFill>
              </a:rPr>
              <a:t> </a:t>
            </a:r>
            <a:r>
              <a:rPr sz="2800" spc="-20" dirty="0">
                <a:solidFill>
                  <a:srgbClr val="FFFFFF"/>
                </a:solidFill>
              </a:rPr>
              <a:t>Date</a:t>
            </a:r>
            <a:endParaRPr sz="2800" dirty="0"/>
          </a:p>
        </p:txBody>
      </p:sp>
      <p:sp>
        <p:nvSpPr>
          <p:cNvPr id="55" name="object 43">
            <a:extLst>
              <a:ext uri="{FF2B5EF4-FFF2-40B4-BE49-F238E27FC236}">
                <a16:creationId xmlns:a16="http://schemas.microsoft.com/office/drawing/2014/main" id="{29CBDBC5-B309-4465-A441-E0A02928894A}"/>
              </a:ext>
            </a:extLst>
          </p:cNvPr>
          <p:cNvSpPr txBox="1"/>
          <p:nvPr/>
        </p:nvSpPr>
        <p:spPr>
          <a:xfrm>
            <a:off x="8114980" y="1667091"/>
            <a:ext cx="2771521" cy="812402"/>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rgbClr val="525355"/>
                </a:solidFill>
                <a:effectLst/>
                <a:uLnTx/>
                <a:uFillTx/>
                <a:latin typeface="Verdana"/>
                <a:cs typeface="Verdana"/>
              </a:rPr>
              <a:t>Schematic</a:t>
            </a:r>
            <a:r>
              <a:rPr kumimoji="0" sz="1300" b="1" i="0" u="none" strike="noStrike" kern="0" cap="none" spc="-6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Design</a:t>
            </a:r>
            <a:r>
              <a:rPr kumimoji="0" sz="1300" b="1" i="0" u="none" strike="noStrike" kern="0" cap="none" spc="-65" normalizeH="0" baseline="0" noProof="0" dirty="0">
                <a:ln>
                  <a:noFill/>
                </a:ln>
                <a:solidFill>
                  <a:srgbClr val="525355"/>
                </a:solidFill>
                <a:effectLst/>
                <a:uLnTx/>
                <a:uFillTx/>
                <a:latin typeface="Verdana"/>
                <a:cs typeface="Verdana"/>
              </a:rPr>
              <a:t> </a:t>
            </a:r>
            <a:r>
              <a:rPr kumimoji="0" sz="1300" b="1" i="0" u="none" strike="noStrike" kern="0" cap="none" spc="-10" normalizeH="0" baseline="0" noProof="0" dirty="0">
                <a:ln>
                  <a:noFill/>
                </a:ln>
                <a:solidFill>
                  <a:srgbClr val="525355"/>
                </a:solidFill>
                <a:effectLst/>
                <a:uLnTx/>
                <a:uFillTx/>
                <a:latin typeface="Verdana"/>
                <a:cs typeface="Verdana"/>
              </a:rPr>
              <a:t>Update </a:t>
            </a:r>
            <a:r>
              <a:rPr kumimoji="0" sz="1300" b="0" i="0" u="none" strike="noStrike" kern="0" cap="none" spc="0" normalizeH="0" baseline="0" noProof="0" dirty="0">
                <a:ln>
                  <a:noFill/>
                </a:ln>
                <a:solidFill>
                  <a:srgbClr val="525355"/>
                </a:solidFill>
                <a:effectLst/>
                <a:uLnTx/>
                <a:uFillTx/>
                <a:latin typeface="Verdana"/>
                <a:cs typeface="Verdana"/>
              </a:rPr>
              <a:t>presented</a:t>
            </a:r>
            <a:r>
              <a:rPr kumimoji="0" sz="1300" b="0" i="0" u="none" strike="noStrike" kern="0" cap="none" spc="-15"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to</a:t>
            </a:r>
            <a:r>
              <a:rPr kumimoji="0" sz="1300" b="0" i="0" u="none" strike="noStrike" kern="0" cap="none" spc="-45" normalizeH="0" baseline="0" noProof="0" dirty="0">
                <a:ln>
                  <a:noFill/>
                </a:ln>
                <a:solidFill>
                  <a:sysClr val="windowText" lastClr="000000"/>
                </a:solidFill>
                <a:effectLst/>
                <a:uLnTx/>
                <a:uFillTx/>
                <a:latin typeface="Verdana"/>
                <a:cs typeface="Verdana"/>
              </a:rPr>
              <a:t> </a:t>
            </a:r>
            <a:r>
              <a:rPr kumimoji="0" sz="1300" b="0" i="0" u="none" strike="noStrike" kern="0" cap="none" spc="0" normalizeH="0" baseline="0" noProof="0" dirty="0">
                <a:ln>
                  <a:noFill/>
                </a:ln>
                <a:solidFill>
                  <a:sysClr val="windowText" lastClr="000000"/>
                </a:solidFill>
                <a:effectLst/>
                <a:uLnTx/>
                <a:uFillTx/>
                <a:latin typeface="Verdana"/>
                <a:cs typeface="Verdana"/>
              </a:rPr>
              <a:t>the</a:t>
            </a:r>
            <a:r>
              <a:rPr kumimoji="0" sz="1300" b="0" i="0" u="none" strike="noStrike" kern="0" cap="none" spc="-25" normalizeH="0" baseline="0" noProof="0" dirty="0">
                <a:ln>
                  <a:noFill/>
                </a:ln>
                <a:solidFill>
                  <a:sysClr val="windowText" lastClr="000000"/>
                </a:solidFill>
                <a:effectLst/>
                <a:uLnTx/>
                <a:uFillTx/>
                <a:latin typeface="Verdana"/>
                <a:cs typeface="Verdana"/>
              </a:rPr>
              <a:t> </a:t>
            </a:r>
            <a:r>
              <a:rPr kumimoji="0" sz="1300" b="1" i="0" u="none" strike="noStrike" kern="0" cap="none" spc="-10" normalizeH="0" baseline="0" noProof="0" dirty="0">
                <a:ln>
                  <a:noFill/>
                </a:ln>
                <a:solidFill>
                  <a:srgbClr val="007985"/>
                </a:solidFill>
                <a:effectLst/>
                <a:uLnTx/>
                <a:uFillTx/>
                <a:latin typeface="Verdana"/>
                <a:cs typeface="Verdana"/>
              </a:rPr>
              <a:t>Campus </a:t>
            </a:r>
            <a:r>
              <a:rPr kumimoji="0" sz="1300" b="1" i="0" u="none" strike="noStrike" kern="0" cap="none" spc="0" normalizeH="0" baseline="0" noProof="0" dirty="0">
                <a:ln>
                  <a:noFill/>
                </a:ln>
                <a:solidFill>
                  <a:srgbClr val="007985"/>
                </a:solidFill>
                <a:effectLst/>
                <a:uLnTx/>
                <a:uFillTx/>
                <a:latin typeface="Verdana"/>
                <a:cs typeface="Verdana"/>
              </a:rPr>
              <a:t>Design</a:t>
            </a:r>
            <a:r>
              <a:rPr kumimoji="0" sz="1300" b="1" i="0" u="none" strike="noStrike" kern="0" cap="none" spc="-50" normalizeH="0" baseline="0" noProof="0" dirty="0">
                <a:ln>
                  <a:noFill/>
                </a:ln>
                <a:solidFill>
                  <a:srgbClr val="007985"/>
                </a:solidFill>
                <a:effectLst/>
                <a:uLnTx/>
                <a:uFillTx/>
                <a:latin typeface="Verdana"/>
                <a:cs typeface="Verdana"/>
              </a:rPr>
              <a:t> </a:t>
            </a:r>
            <a:r>
              <a:rPr kumimoji="0" sz="1300" b="1" i="0" u="none" strike="noStrike" kern="0" cap="none" spc="0" normalizeH="0" baseline="0" noProof="0" dirty="0">
                <a:ln>
                  <a:noFill/>
                </a:ln>
                <a:solidFill>
                  <a:srgbClr val="007985"/>
                </a:solidFill>
                <a:effectLst/>
                <a:uLnTx/>
                <a:uFillTx/>
                <a:latin typeface="Verdana"/>
                <a:cs typeface="Verdana"/>
              </a:rPr>
              <a:t>Review</a:t>
            </a:r>
            <a:r>
              <a:rPr kumimoji="0" sz="1300" b="1" i="0" u="none" strike="noStrike" kern="0" cap="none" spc="-35" normalizeH="0" baseline="0" noProof="0" dirty="0">
                <a:ln>
                  <a:noFill/>
                </a:ln>
                <a:solidFill>
                  <a:srgbClr val="007985"/>
                </a:solidFill>
                <a:effectLst/>
                <a:uLnTx/>
                <a:uFillTx/>
                <a:latin typeface="Verdana"/>
                <a:cs typeface="Verdana"/>
              </a:rPr>
              <a:t> </a:t>
            </a:r>
            <a:r>
              <a:rPr kumimoji="0" sz="1300" b="1" i="0" u="none" strike="noStrike" kern="0" cap="none" spc="-10" normalizeH="0" baseline="0" noProof="0" dirty="0">
                <a:ln>
                  <a:noFill/>
                </a:ln>
                <a:solidFill>
                  <a:srgbClr val="007985"/>
                </a:solidFill>
                <a:effectLst/>
                <a:uLnTx/>
                <a:uFillTx/>
                <a:latin typeface="Verdana"/>
                <a:cs typeface="Verdana"/>
              </a:rPr>
              <a:t>Committee (CDRC)</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56" name="object 46">
            <a:extLst>
              <a:ext uri="{FF2B5EF4-FFF2-40B4-BE49-F238E27FC236}">
                <a16:creationId xmlns:a16="http://schemas.microsoft.com/office/drawing/2014/main" id="{20A6AC11-8DF9-AA23-E9B2-CF0141DDC592}"/>
              </a:ext>
            </a:extLst>
          </p:cNvPr>
          <p:cNvSpPr/>
          <p:nvPr/>
        </p:nvSpPr>
        <p:spPr>
          <a:xfrm flipH="1">
            <a:off x="9367424" y="1454288"/>
            <a:ext cx="45719" cy="169433"/>
          </a:xfrm>
          <a:custGeom>
            <a:avLst/>
            <a:gdLst/>
            <a:ahLst/>
            <a:cxnLst/>
            <a:rect l="l" t="t" r="r" b="b"/>
            <a:pathLst>
              <a:path h="274319">
                <a:moveTo>
                  <a:pt x="0" y="0"/>
                </a:moveTo>
                <a:lnTo>
                  <a:pt x="0" y="274320"/>
                </a:lnTo>
              </a:path>
            </a:pathLst>
          </a:custGeom>
          <a:ln w="38100">
            <a:solidFill>
              <a:srgbClr val="B90B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20">
            <a:extLst>
              <a:ext uri="{FF2B5EF4-FFF2-40B4-BE49-F238E27FC236}">
                <a16:creationId xmlns:a16="http://schemas.microsoft.com/office/drawing/2014/main" id="{648076F6-CC56-127D-B660-32EBFD878A85}"/>
              </a:ext>
            </a:extLst>
          </p:cNvPr>
          <p:cNvSpPr/>
          <p:nvPr/>
        </p:nvSpPr>
        <p:spPr>
          <a:xfrm>
            <a:off x="3825935" y="2721737"/>
            <a:ext cx="1920239" cy="609600"/>
          </a:xfrm>
          <a:custGeom>
            <a:avLst/>
            <a:gdLst/>
            <a:ahLst/>
            <a:cxnLst/>
            <a:rect l="l" t="t" r="r" b="b"/>
            <a:pathLst>
              <a:path w="1920240" h="609600">
                <a:moveTo>
                  <a:pt x="1536192" y="0"/>
                </a:moveTo>
                <a:lnTo>
                  <a:pt x="0" y="0"/>
                </a:lnTo>
                <a:lnTo>
                  <a:pt x="384047" y="609600"/>
                </a:lnTo>
                <a:lnTo>
                  <a:pt x="1920239" y="609600"/>
                </a:lnTo>
                <a:lnTo>
                  <a:pt x="1536192"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21">
            <a:extLst>
              <a:ext uri="{FF2B5EF4-FFF2-40B4-BE49-F238E27FC236}">
                <a16:creationId xmlns:a16="http://schemas.microsoft.com/office/drawing/2014/main" id="{88E8C7A0-16F6-C3FB-B781-E7B459CC9761}"/>
              </a:ext>
            </a:extLst>
          </p:cNvPr>
          <p:cNvSpPr txBox="1"/>
          <p:nvPr/>
        </p:nvSpPr>
        <p:spPr>
          <a:xfrm>
            <a:off x="4463099" y="2895315"/>
            <a:ext cx="785495" cy="425116"/>
          </a:xfrm>
          <a:prstGeom prst="rect">
            <a:avLst/>
          </a:prstGeom>
        </p:spPr>
        <p:txBody>
          <a:bodyPr vert="horz" wrap="square" lIns="0" tIns="12065" rIns="0" bIns="0" rtlCol="0">
            <a:spAutoFit/>
          </a:bodyPr>
          <a:lstStyle/>
          <a:p>
            <a:pPr marL="157480" marR="5080" lvl="0" indent="-144780" algn="ctr" defTabSz="914400" eaLnBrk="1" fontAlgn="auto" latinLnBrk="0" hangingPunct="1">
              <a:lnSpc>
                <a:spcPct val="100000"/>
              </a:lnSpc>
              <a:spcBef>
                <a:spcPts val="95"/>
              </a:spcBef>
              <a:spcAft>
                <a:spcPts val="0"/>
              </a:spcAft>
              <a:buClrTx/>
              <a:buSzTx/>
              <a:buFontTx/>
              <a:buNone/>
              <a:tabLst/>
              <a:defRPr/>
            </a:pPr>
            <a:r>
              <a:rPr kumimoji="0" lang="en-US" sz="1300" b="1" i="0" u="none" strike="noStrike" kern="0" cap="none" spc="-10" normalizeH="0" baseline="0" noProof="0" dirty="0">
                <a:ln>
                  <a:noFill/>
                </a:ln>
                <a:solidFill>
                  <a:srgbClr val="FFFFFF"/>
                </a:solidFill>
                <a:effectLst/>
                <a:uLnTx/>
                <a:uFillTx/>
                <a:latin typeface="Verdana"/>
                <a:cs typeface="Verdana"/>
              </a:rPr>
              <a:t>APRIL</a:t>
            </a:r>
          </a:p>
          <a:p>
            <a:pPr marL="157480" marR="5080" lvl="0" indent="-144780" algn="ctr"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20" normalizeH="0" baseline="0" noProof="0" dirty="0">
                <a:ln>
                  <a:noFill/>
                </a:ln>
                <a:solidFill>
                  <a:srgbClr val="FFFFFF"/>
                </a:solidFill>
                <a:effectLst/>
                <a:uLnTx/>
                <a:uFillTx/>
                <a:latin typeface="Verdana"/>
                <a:cs typeface="Verdana"/>
              </a:rPr>
              <a:t>2025</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60" name="object 46">
            <a:extLst>
              <a:ext uri="{FF2B5EF4-FFF2-40B4-BE49-F238E27FC236}">
                <a16:creationId xmlns:a16="http://schemas.microsoft.com/office/drawing/2014/main" id="{9FC22853-7F30-3386-8859-46CFC1065CE6}"/>
              </a:ext>
            </a:extLst>
          </p:cNvPr>
          <p:cNvSpPr/>
          <p:nvPr/>
        </p:nvSpPr>
        <p:spPr>
          <a:xfrm flipH="1">
            <a:off x="7034598" y="4625005"/>
            <a:ext cx="45719" cy="169433"/>
          </a:xfrm>
          <a:custGeom>
            <a:avLst/>
            <a:gdLst/>
            <a:ahLst/>
            <a:cxnLst/>
            <a:rect l="l" t="t" r="r" b="b"/>
            <a:pathLst>
              <a:path h="274319">
                <a:moveTo>
                  <a:pt x="0" y="0"/>
                </a:moveTo>
                <a:lnTo>
                  <a:pt x="0" y="274320"/>
                </a:lnTo>
              </a:path>
            </a:pathLst>
          </a:custGeom>
          <a:ln w="38100">
            <a:solidFill>
              <a:srgbClr val="B90B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35">
            <a:extLst>
              <a:ext uri="{FF2B5EF4-FFF2-40B4-BE49-F238E27FC236}">
                <a16:creationId xmlns:a16="http://schemas.microsoft.com/office/drawing/2014/main" id="{5D4E8EF5-26D2-CB9B-B807-BE3C1FED668F}"/>
              </a:ext>
            </a:extLst>
          </p:cNvPr>
          <p:cNvSpPr/>
          <p:nvPr/>
        </p:nvSpPr>
        <p:spPr>
          <a:xfrm flipH="1">
            <a:off x="7018666" y="4020119"/>
            <a:ext cx="45719" cy="365760"/>
          </a:xfrm>
          <a:custGeom>
            <a:avLst/>
            <a:gdLst/>
            <a:ahLst/>
            <a:cxnLst/>
            <a:rect l="l" t="t" r="r" b="b"/>
            <a:pathLst>
              <a:path h="365760">
                <a:moveTo>
                  <a:pt x="0" y="0"/>
                </a:moveTo>
                <a:lnTo>
                  <a:pt x="0" y="365760"/>
                </a:lnTo>
              </a:path>
            </a:pathLst>
          </a:custGeom>
          <a:ln w="38100">
            <a:solidFill>
              <a:srgbClr val="B90B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35">
            <a:extLst>
              <a:ext uri="{FF2B5EF4-FFF2-40B4-BE49-F238E27FC236}">
                <a16:creationId xmlns:a16="http://schemas.microsoft.com/office/drawing/2014/main" id="{E2142585-06A1-A2D9-A979-127515DB6177}"/>
              </a:ext>
            </a:extLst>
          </p:cNvPr>
          <p:cNvSpPr/>
          <p:nvPr/>
        </p:nvSpPr>
        <p:spPr>
          <a:xfrm flipH="1">
            <a:off x="9368024" y="2304945"/>
            <a:ext cx="45719" cy="365760"/>
          </a:xfrm>
          <a:custGeom>
            <a:avLst/>
            <a:gdLst/>
            <a:ahLst/>
            <a:cxnLst/>
            <a:rect l="l" t="t" r="r" b="b"/>
            <a:pathLst>
              <a:path h="365760">
                <a:moveTo>
                  <a:pt x="0" y="0"/>
                </a:moveTo>
                <a:lnTo>
                  <a:pt x="0" y="365760"/>
                </a:lnTo>
              </a:path>
            </a:pathLst>
          </a:custGeom>
          <a:ln w="38100">
            <a:solidFill>
              <a:srgbClr val="B90B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76200" y="2811522"/>
            <a:ext cx="2036445" cy="913130"/>
            <a:chOff x="2091435" y="2642742"/>
            <a:chExt cx="2036445" cy="913130"/>
          </a:xfrm>
        </p:grpSpPr>
        <p:sp>
          <p:nvSpPr>
            <p:cNvPr id="7" name="object 7"/>
            <p:cNvSpPr/>
            <p:nvPr/>
          </p:nvSpPr>
          <p:spPr>
            <a:xfrm>
              <a:off x="2091435" y="2945891"/>
              <a:ext cx="2036445" cy="609600"/>
            </a:xfrm>
            <a:custGeom>
              <a:avLst/>
              <a:gdLst/>
              <a:ahLst/>
              <a:cxnLst/>
              <a:rect l="l" t="t" r="r" b="b"/>
              <a:pathLst>
                <a:path w="2036445" h="609600">
                  <a:moveTo>
                    <a:pt x="1815211" y="0"/>
                  </a:moveTo>
                  <a:lnTo>
                    <a:pt x="0" y="0"/>
                  </a:lnTo>
                  <a:lnTo>
                    <a:pt x="221233" y="304800"/>
                  </a:lnTo>
                  <a:lnTo>
                    <a:pt x="0" y="609600"/>
                  </a:lnTo>
                  <a:lnTo>
                    <a:pt x="1815211" y="609600"/>
                  </a:lnTo>
                  <a:lnTo>
                    <a:pt x="2036317" y="304800"/>
                  </a:lnTo>
                  <a:lnTo>
                    <a:pt x="1815211" y="0"/>
                  </a:lnTo>
                  <a:close/>
                </a:path>
              </a:pathLst>
            </a:custGeom>
            <a:solidFill>
              <a:srgbClr val="007985">
                <a:alpha val="3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2173350" y="2642742"/>
              <a:ext cx="1920239" cy="609600"/>
            </a:xfrm>
            <a:custGeom>
              <a:avLst/>
              <a:gdLst/>
              <a:ahLst/>
              <a:cxnLst/>
              <a:rect l="l" t="t" r="r" b="b"/>
              <a:pathLst>
                <a:path w="1920239" h="609600">
                  <a:moveTo>
                    <a:pt x="1536191" y="0"/>
                  </a:moveTo>
                  <a:lnTo>
                    <a:pt x="0" y="0"/>
                  </a:lnTo>
                  <a:lnTo>
                    <a:pt x="384048" y="609600"/>
                  </a:lnTo>
                  <a:lnTo>
                    <a:pt x="1920239" y="609600"/>
                  </a:lnTo>
                  <a:lnTo>
                    <a:pt x="1536191"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883794" y="2919726"/>
            <a:ext cx="467995" cy="391160"/>
          </a:xfrm>
          <a:prstGeom prst="rect">
            <a:avLst/>
          </a:prstGeom>
        </p:spPr>
        <p:txBody>
          <a:bodyPr vert="horz" wrap="square" lIns="0" tIns="12700" rIns="0" bIns="0" rtlCol="0">
            <a:spAutoFit/>
          </a:bodyPr>
          <a:lstStyle/>
          <a:p>
            <a:pPr marL="17145" marR="5080" lvl="0" indent="-508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20" normalizeH="0" baseline="0" noProof="0" dirty="0">
                <a:ln>
                  <a:noFill/>
                </a:ln>
                <a:solidFill>
                  <a:srgbClr val="FFFFFF"/>
                </a:solidFill>
                <a:effectLst/>
                <a:uLnTx/>
                <a:uFillTx/>
                <a:latin typeface="Verdana"/>
                <a:cs typeface="Verdana"/>
              </a:rPr>
              <a:t>JUNE 2026</a:t>
            </a:r>
            <a:endParaRPr kumimoji="0" sz="1200" b="0" i="0" u="none" strike="noStrike" kern="0" cap="none" spc="0" normalizeH="0" baseline="0" noProof="0">
              <a:ln>
                <a:noFill/>
              </a:ln>
              <a:solidFill>
                <a:sysClr val="windowText" lastClr="000000"/>
              </a:solidFill>
              <a:effectLst/>
              <a:uLnTx/>
              <a:uFillTx/>
              <a:latin typeface="Verdana"/>
              <a:cs typeface="Verdana"/>
            </a:endParaRPr>
          </a:p>
        </p:txBody>
      </p:sp>
      <p:grpSp>
        <p:nvGrpSpPr>
          <p:cNvPr id="10" name="object 10"/>
          <p:cNvGrpSpPr/>
          <p:nvPr/>
        </p:nvGrpSpPr>
        <p:grpSpPr>
          <a:xfrm>
            <a:off x="2093723" y="3114672"/>
            <a:ext cx="2061210" cy="916305"/>
            <a:chOff x="4108958" y="2945892"/>
            <a:chExt cx="2061210" cy="916305"/>
          </a:xfrm>
        </p:grpSpPr>
        <p:sp>
          <p:nvSpPr>
            <p:cNvPr id="11" name="object 11"/>
            <p:cNvSpPr/>
            <p:nvPr/>
          </p:nvSpPr>
          <p:spPr>
            <a:xfrm>
              <a:off x="4127754" y="2945892"/>
              <a:ext cx="2036445" cy="609600"/>
            </a:xfrm>
            <a:custGeom>
              <a:avLst/>
              <a:gdLst/>
              <a:ahLst/>
              <a:cxnLst/>
              <a:rect l="l" t="t" r="r" b="b"/>
              <a:pathLst>
                <a:path w="2036445" h="609600">
                  <a:moveTo>
                    <a:pt x="1795780" y="0"/>
                  </a:moveTo>
                  <a:lnTo>
                    <a:pt x="0" y="0"/>
                  </a:lnTo>
                  <a:lnTo>
                    <a:pt x="240665" y="304800"/>
                  </a:lnTo>
                  <a:lnTo>
                    <a:pt x="0" y="609600"/>
                  </a:lnTo>
                  <a:lnTo>
                    <a:pt x="1795780" y="609600"/>
                  </a:lnTo>
                  <a:lnTo>
                    <a:pt x="2036318" y="304800"/>
                  </a:lnTo>
                  <a:lnTo>
                    <a:pt x="1795780" y="0"/>
                  </a:lnTo>
                  <a:close/>
                </a:path>
              </a:pathLst>
            </a:custGeom>
            <a:solidFill>
              <a:srgbClr val="007985">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4108958" y="3252343"/>
              <a:ext cx="2061210" cy="609600"/>
            </a:xfrm>
            <a:custGeom>
              <a:avLst/>
              <a:gdLst/>
              <a:ahLst/>
              <a:cxnLst/>
              <a:rect l="l" t="t" r="r" b="b"/>
              <a:pathLst>
                <a:path w="2061210" h="609600">
                  <a:moveTo>
                    <a:pt x="2060828" y="0"/>
                  </a:moveTo>
                  <a:lnTo>
                    <a:pt x="412114" y="0"/>
                  </a:lnTo>
                  <a:lnTo>
                    <a:pt x="0" y="609600"/>
                  </a:lnTo>
                  <a:lnTo>
                    <a:pt x="1648587" y="609600"/>
                  </a:lnTo>
                  <a:lnTo>
                    <a:pt x="2060828"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2593468" y="3515865"/>
            <a:ext cx="1064260" cy="421640"/>
          </a:xfrm>
          <a:prstGeom prst="rect">
            <a:avLst/>
          </a:prstGeom>
        </p:spPr>
        <p:txBody>
          <a:bodyPr vert="horz" wrap="square" lIns="0" tIns="12065" rIns="0" bIns="0" rtlCol="0">
            <a:spAutoFit/>
          </a:bodyPr>
          <a:lstStyle/>
          <a:p>
            <a:pPr marL="295910" marR="5080" lvl="0" indent="-283845"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10" normalizeH="0" baseline="0" noProof="0" dirty="0">
                <a:ln>
                  <a:noFill/>
                </a:ln>
                <a:solidFill>
                  <a:srgbClr val="FFFFFF"/>
                </a:solidFill>
                <a:effectLst/>
                <a:uLnTx/>
                <a:uFillTx/>
                <a:latin typeface="Verdana"/>
                <a:cs typeface="Verdana"/>
              </a:rPr>
              <a:t>NOVEMBER </a:t>
            </a:r>
            <a:r>
              <a:rPr kumimoji="0" sz="1300" b="1" i="0" u="none" strike="noStrike" kern="0" cap="none" spc="-20" normalizeH="0" baseline="0" noProof="0" dirty="0">
                <a:ln>
                  <a:noFill/>
                </a:ln>
                <a:solidFill>
                  <a:srgbClr val="FFFFFF"/>
                </a:solidFill>
                <a:effectLst/>
                <a:uLnTx/>
                <a:uFillTx/>
                <a:latin typeface="Verdana"/>
                <a:cs typeface="Verdana"/>
              </a:rPr>
              <a:t>2026</a:t>
            </a:r>
            <a:endParaRPr kumimoji="0" sz="1300" b="0" i="0" u="none" strike="noStrike" kern="0" cap="none" spc="0" normalizeH="0" baseline="0" noProof="0">
              <a:ln>
                <a:noFill/>
              </a:ln>
              <a:solidFill>
                <a:sysClr val="windowText" lastClr="000000"/>
              </a:solidFill>
              <a:effectLst/>
              <a:uLnTx/>
              <a:uFillTx/>
              <a:latin typeface="Verdana"/>
              <a:cs typeface="Verdana"/>
            </a:endParaRPr>
          </a:p>
        </p:txBody>
      </p:sp>
      <p:grpSp>
        <p:nvGrpSpPr>
          <p:cNvPr id="14" name="object 14"/>
          <p:cNvGrpSpPr/>
          <p:nvPr/>
        </p:nvGrpSpPr>
        <p:grpSpPr>
          <a:xfrm>
            <a:off x="4148836" y="2811522"/>
            <a:ext cx="2051050" cy="913130"/>
            <a:chOff x="6164071" y="2642742"/>
            <a:chExt cx="2051050" cy="913130"/>
          </a:xfrm>
        </p:grpSpPr>
        <p:sp>
          <p:nvSpPr>
            <p:cNvPr id="15" name="object 15"/>
            <p:cNvSpPr/>
            <p:nvPr/>
          </p:nvSpPr>
          <p:spPr>
            <a:xfrm>
              <a:off x="6164071" y="2945891"/>
              <a:ext cx="2036445" cy="609600"/>
            </a:xfrm>
            <a:custGeom>
              <a:avLst/>
              <a:gdLst/>
              <a:ahLst/>
              <a:cxnLst/>
              <a:rect l="l" t="t" r="r" b="b"/>
              <a:pathLst>
                <a:path w="2036445" h="609600">
                  <a:moveTo>
                    <a:pt x="1824862" y="0"/>
                  </a:moveTo>
                  <a:lnTo>
                    <a:pt x="0" y="0"/>
                  </a:lnTo>
                  <a:lnTo>
                    <a:pt x="211454" y="304800"/>
                  </a:lnTo>
                  <a:lnTo>
                    <a:pt x="0" y="609600"/>
                  </a:lnTo>
                  <a:lnTo>
                    <a:pt x="1824862" y="609600"/>
                  </a:lnTo>
                  <a:lnTo>
                    <a:pt x="2036318" y="304800"/>
                  </a:lnTo>
                  <a:lnTo>
                    <a:pt x="1824862" y="0"/>
                  </a:lnTo>
                  <a:close/>
                </a:path>
              </a:pathLst>
            </a:custGeom>
            <a:solidFill>
              <a:srgbClr val="007985">
                <a:alpha val="69802"/>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6182867" y="2642742"/>
              <a:ext cx="2032000" cy="609600"/>
            </a:xfrm>
            <a:custGeom>
              <a:avLst/>
              <a:gdLst/>
              <a:ahLst/>
              <a:cxnLst/>
              <a:rect l="l" t="t" r="r" b="b"/>
              <a:pathLst>
                <a:path w="2032000" h="609600">
                  <a:moveTo>
                    <a:pt x="1625600" y="0"/>
                  </a:moveTo>
                  <a:lnTo>
                    <a:pt x="0" y="0"/>
                  </a:lnTo>
                  <a:lnTo>
                    <a:pt x="406400" y="609600"/>
                  </a:lnTo>
                  <a:lnTo>
                    <a:pt x="2032000" y="609600"/>
                  </a:lnTo>
                  <a:lnTo>
                    <a:pt x="1625600"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p:nvPr/>
        </p:nvSpPr>
        <p:spPr>
          <a:xfrm>
            <a:off x="4669409" y="2906010"/>
            <a:ext cx="1029969" cy="421640"/>
          </a:xfrm>
          <a:prstGeom prst="rect">
            <a:avLst/>
          </a:prstGeom>
        </p:spPr>
        <p:txBody>
          <a:bodyPr vert="horz" wrap="square" lIns="0" tIns="12065" rIns="0" bIns="0" rtlCol="0">
            <a:spAutoFit/>
          </a:bodyPr>
          <a:lstStyle/>
          <a:p>
            <a:pPr marL="279400" marR="5080" lvl="0" indent="-267335"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10" normalizeH="0" baseline="0" noProof="0" dirty="0">
                <a:ln>
                  <a:noFill/>
                </a:ln>
                <a:solidFill>
                  <a:srgbClr val="FFFFFF"/>
                </a:solidFill>
                <a:effectLst/>
                <a:uLnTx/>
                <a:uFillTx/>
                <a:latin typeface="Verdana"/>
                <a:cs typeface="Verdana"/>
              </a:rPr>
              <a:t>DECEMBER </a:t>
            </a:r>
            <a:r>
              <a:rPr kumimoji="0" sz="1300" b="1" i="0" u="none" strike="noStrike" kern="0" cap="none" spc="-20" normalizeH="0" baseline="0" noProof="0" dirty="0">
                <a:ln>
                  <a:noFill/>
                </a:ln>
                <a:solidFill>
                  <a:srgbClr val="FFFFFF"/>
                </a:solidFill>
                <a:effectLst/>
                <a:uLnTx/>
                <a:uFillTx/>
                <a:latin typeface="Verdana"/>
                <a:cs typeface="Verdana"/>
              </a:rPr>
              <a:t>2026</a:t>
            </a:r>
            <a:endParaRPr kumimoji="0" sz="1300" b="0" i="0" u="none" strike="noStrike" kern="0" cap="none" spc="0" normalizeH="0" baseline="0" noProof="0">
              <a:ln>
                <a:noFill/>
              </a:ln>
              <a:solidFill>
                <a:sysClr val="windowText" lastClr="000000"/>
              </a:solidFill>
              <a:effectLst/>
              <a:uLnTx/>
              <a:uFillTx/>
              <a:latin typeface="Verdana"/>
              <a:cs typeface="Verdana"/>
            </a:endParaRPr>
          </a:p>
        </p:txBody>
      </p:sp>
      <p:grpSp>
        <p:nvGrpSpPr>
          <p:cNvPr id="18" name="object 18"/>
          <p:cNvGrpSpPr/>
          <p:nvPr/>
        </p:nvGrpSpPr>
        <p:grpSpPr>
          <a:xfrm>
            <a:off x="6121146" y="3117847"/>
            <a:ext cx="2095500" cy="913130"/>
            <a:chOff x="8136381" y="2949067"/>
            <a:chExt cx="2095500" cy="913130"/>
          </a:xfrm>
        </p:grpSpPr>
        <p:sp>
          <p:nvSpPr>
            <p:cNvPr id="19" name="object 19"/>
            <p:cNvSpPr/>
            <p:nvPr/>
          </p:nvSpPr>
          <p:spPr>
            <a:xfrm>
              <a:off x="8190737" y="2949067"/>
              <a:ext cx="2036445" cy="609600"/>
            </a:xfrm>
            <a:custGeom>
              <a:avLst/>
              <a:gdLst/>
              <a:ahLst/>
              <a:cxnLst/>
              <a:rect l="l" t="t" r="r" b="b"/>
              <a:pathLst>
                <a:path w="2036445" h="609600">
                  <a:moveTo>
                    <a:pt x="1834514" y="0"/>
                  </a:moveTo>
                  <a:lnTo>
                    <a:pt x="0" y="0"/>
                  </a:lnTo>
                  <a:lnTo>
                    <a:pt x="201675" y="304800"/>
                  </a:lnTo>
                  <a:lnTo>
                    <a:pt x="0" y="609600"/>
                  </a:lnTo>
                  <a:lnTo>
                    <a:pt x="1834514" y="609600"/>
                  </a:lnTo>
                  <a:lnTo>
                    <a:pt x="2036317" y="304800"/>
                  </a:lnTo>
                  <a:lnTo>
                    <a:pt x="1834514" y="0"/>
                  </a:lnTo>
                  <a:close/>
                </a:path>
              </a:pathLst>
            </a:custGeom>
            <a:solidFill>
              <a:srgbClr val="007985">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8136381" y="3252343"/>
              <a:ext cx="2095500" cy="609600"/>
            </a:xfrm>
            <a:custGeom>
              <a:avLst/>
              <a:gdLst/>
              <a:ahLst/>
              <a:cxnLst/>
              <a:rect l="l" t="t" r="r" b="b"/>
              <a:pathLst>
                <a:path w="2095500" h="609600">
                  <a:moveTo>
                    <a:pt x="2095373" y="0"/>
                  </a:moveTo>
                  <a:lnTo>
                    <a:pt x="419100" y="0"/>
                  </a:lnTo>
                  <a:lnTo>
                    <a:pt x="0" y="609600"/>
                  </a:lnTo>
                  <a:lnTo>
                    <a:pt x="1676273" y="609600"/>
                  </a:lnTo>
                  <a:lnTo>
                    <a:pt x="2095373"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object 21"/>
          <p:cNvSpPr txBox="1"/>
          <p:nvPr/>
        </p:nvSpPr>
        <p:spPr>
          <a:xfrm>
            <a:off x="6823457" y="3515865"/>
            <a:ext cx="694055" cy="421640"/>
          </a:xfrm>
          <a:prstGeom prst="rect">
            <a:avLst/>
          </a:prstGeom>
        </p:spPr>
        <p:txBody>
          <a:bodyPr vert="horz" wrap="square" lIns="0" tIns="12065" rIns="0" bIns="0" rtlCol="0">
            <a:spAutoFit/>
          </a:bodyPr>
          <a:lstStyle/>
          <a:p>
            <a:pPr marL="111125" marR="5080" lvl="0" indent="-9906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20" normalizeH="0" baseline="0" noProof="0" dirty="0">
                <a:ln>
                  <a:noFill/>
                </a:ln>
                <a:solidFill>
                  <a:srgbClr val="FFFFFF"/>
                </a:solidFill>
                <a:effectLst/>
                <a:uLnTx/>
                <a:uFillTx/>
                <a:latin typeface="Verdana"/>
                <a:cs typeface="Verdana"/>
              </a:rPr>
              <a:t>MARCH 2027</a:t>
            </a:r>
            <a:endParaRPr kumimoji="0" sz="1300" b="0" i="0" u="none" strike="noStrike" kern="0" cap="none" spc="0" normalizeH="0" baseline="0" noProof="0">
              <a:ln>
                <a:noFill/>
              </a:ln>
              <a:solidFill>
                <a:sysClr val="windowText" lastClr="000000"/>
              </a:solidFill>
              <a:effectLst/>
              <a:uLnTx/>
              <a:uFillTx/>
              <a:latin typeface="Verdana"/>
              <a:cs typeface="Verdana"/>
            </a:endParaRPr>
          </a:p>
        </p:txBody>
      </p:sp>
      <p:grpSp>
        <p:nvGrpSpPr>
          <p:cNvPr id="22" name="object 22"/>
          <p:cNvGrpSpPr/>
          <p:nvPr/>
        </p:nvGrpSpPr>
        <p:grpSpPr>
          <a:xfrm>
            <a:off x="8176896" y="2811522"/>
            <a:ext cx="1920239" cy="914400"/>
            <a:chOff x="10192131" y="2642742"/>
            <a:chExt cx="1920239" cy="914400"/>
          </a:xfrm>
        </p:grpSpPr>
        <p:sp>
          <p:nvSpPr>
            <p:cNvPr id="23" name="object 23"/>
            <p:cNvSpPr/>
            <p:nvPr/>
          </p:nvSpPr>
          <p:spPr>
            <a:xfrm>
              <a:off x="10236708" y="2947542"/>
              <a:ext cx="1866900" cy="609600"/>
            </a:xfrm>
            <a:custGeom>
              <a:avLst/>
              <a:gdLst/>
              <a:ahLst/>
              <a:cxnLst/>
              <a:rect l="l" t="t" r="r" b="b"/>
              <a:pathLst>
                <a:path w="1866900" h="609600">
                  <a:moveTo>
                    <a:pt x="1636014" y="0"/>
                  </a:moveTo>
                  <a:lnTo>
                    <a:pt x="0" y="0"/>
                  </a:lnTo>
                  <a:lnTo>
                    <a:pt x="230886" y="304800"/>
                  </a:lnTo>
                  <a:lnTo>
                    <a:pt x="0" y="609600"/>
                  </a:lnTo>
                  <a:lnTo>
                    <a:pt x="1636014" y="609600"/>
                  </a:lnTo>
                  <a:lnTo>
                    <a:pt x="1866900" y="304800"/>
                  </a:lnTo>
                  <a:lnTo>
                    <a:pt x="1636014" y="0"/>
                  </a:lnTo>
                  <a:close/>
                </a:path>
              </a:pathLst>
            </a:custGeom>
            <a:solidFill>
              <a:srgbClr val="00798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10192131" y="2642742"/>
              <a:ext cx="1920239" cy="609600"/>
            </a:xfrm>
            <a:custGeom>
              <a:avLst/>
              <a:gdLst/>
              <a:ahLst/>
              <a:cxnLst/>
              <a:rect l="l" t="t" r="r" b="b"/>
              <a:pathLst>
                <a:path w="1920240" h="609600">
                  <a:moveTo>
                    <a:pt x="1536192" y="0"/>
                  </a:moveTo>
                  <a:lnTo>
                    <a:pt x="0" y="0"/>
                  </a:lnTo>
                  <a:lnTo>
                    <a:pt x="384048" y="609600"/>
                  </a:lnTo>
                  <a:lnTo>
                    <a:pt x="1920240" y="609600"/>
                  </a:lnTo>
                  <a:lnTo>
                    <a:pt x="1536192" y="0"/>
                  </a:lnTo>
                  <a:close/>
                </a:path>
              </a:pathLst>
            </a:custGeom>
            <a:solidFill>
              <a:srgbClr val="6266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 name="object 25"/>
          <p:cNvSpPr txBox="1"/>
          <p:nvPr/>
        </p:nvSpPr>
        <p:spPr>
          <a:xfrm>
            <a:off x="8533955" y="2921962"/>
            <a:ext cx="1198373" cy="412292"/>
          </a:xfrm>
          <a:prstGeom prst="rect">
            <a:avLst/>
          </a:prstGeom>
        </p:spPr>
        <p:txBody>
          <a:bodyPr vert="horz" wrap="square" lIns="0" tIns="12065" rIns="0" bIns="0" rtlCol="0">
            <a:spAutoFit/>
          </a:bodyPr>
          <a:lstStyle/>
          <a:p>
            <a:pPr marL="12700" marR="5080" lvl="0" indent="12065" algn="ctr" defTabSz="914400" eaLnBrk="1" fontAlgn="auto" latinLnBrk="0" hangingPunct="1">
              <a:lnSpc>
                <a:spcPct val="100000"/>
              </a:lnSpc>
              <a:spcBef>
                <a:spcPts val="95"/>
              </a:spcBef>
              <a:spcAft>
                <a:spcPts val="0"/>
              </a:spcAft>
              <a:buClrTx/>
              <a:buSzTx/>
              <a:buFontTx/>
              <a:buNone/>
              <a:tabLst/>
              <a:defRPr/>
            </a:pPr>
            <a:r>
              <a:rPr lang="en-US" sz="1300" b="1" spc="-20" dirty="0">
                <a:solidFill>
                  <a:srgbClr val="FFFFFF"/>
                </a:solidFill>
                <a:latin typeface="Verdana"/>
                <a:cs typeface="Verdana"/>
              </a:rPr>
              <a:t>JANUARY</a:t>
            </a:r>
            <a:r>
              <a:rPr kumimoji="0" sz="1300" b="1" i="0" u="none" strike="noStrike" kern="0" cap="none" spc="-20" normalizeH="0" baseline="0" noProof="0" dirty="0">
                <a:ln>
                  <a:noFill/>
                </a:ln>
                <a:solidFill>
                  <a:srgbClr val="FFFFFF"/>
                </a:solidFill>
                <a:effectLst/>
                <a:uLnTx/>
                <a:uFillTx/>
                <a:latin typeface="Verdana"/>
                <a:cs typeface="Verdana"/>
              </a:rPr>
              <a:t> 2030</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27" name="object 27"/>
          <p:cNvSpPr txBox="1"/>
          <p:nvPr/>
        </p:nvSpPr>
        <p:spPr>
          <a:xfrm>
            <a:off x="262191" y="1470707"/>
            <a:ext cx="1664461" cy="812402"/>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rgbClr val="525355"/>
                </a:solidFill>
                <a:effectLst/>
                <a:uLnTx/>
                <a:uFillTx/>
                <a:latin typeface="Verdana"/>
                <a:cs typeface="Verdana"/>
              </a:rPr>
              <a:t>Mobilization</a:t>
            </a:r>
            <a:r>
              <a:rPr kumimoji="0" sz="1300" b="1" i="0" u="none" strike="noStrike" kern="0" cap="none" spc="-1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for</a:t>
            </a:r>
            <a:r>
              <a:rPr kumimoji="0" sz="1300" b="1" i="0" u="none" strike="noStrike" kern="0" cap="none" spc="-40"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early</a:t>
            </a:r>
            <a:r>
              <a:rPr kumimoji="0" sz="1300" b="1" i="0" u="none" strike="noStrike" kern="0" cap="none" spc="-4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site</a:t>
            </a:r>
            <a:r>
              <a:rPr kumimoji="0" sz="1300" b="1" i="0" u="none" strike="noStrike" kern="0" cap="none" spc="-3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work</a:t>
            </a:r>
            <a:r>
              <a:rPr kumimoji="0" sz="1300" b="1" i="0" u="none" strike="noStrike" kern="0" cap="none" spc="-35" normalizeH="0" baseline="0" noProof="0" dirty="0">
                <a:ln>
                  <a:noFill/>
                </a:ln>
                <a:solidFill>
                  <a:srgbClr val="525355"/>
                </a:solidFill>
                <a:effectLst/>
                <a:uLnTx/>
                <a:uFillTx/>
                <a:latin typeface="Verdana"/>
                <a:cs typeface="Verdana"/>
              </a:rPr>
              <a:t> </a:t>
            </a:r>
            <a:r>
              <a:rPr kumimoji="0" sz="1300" b="1" i="0" u="none" strike="noStrike" kern="0" cap="none" spc="-50" normalizeH="0" baseline="0" noProof="0" dirty="0">
                <a:ln>
                  <a:noFill/>
                </a:ln>
                <a:solidFill>
                  <a:srgbClr val="525355"/>
                </a:solidFill>
                <a:effectLst/>
                <a:uLnTx/>
                <a:uFillTx/>
                <a:latin typeface="Verdana"/>
                <a:cs typeface="Verdana"/>
              </a:rPr>
              <a:t>&amp; </a:t>
            </a:r>
            <a:r>
              <a:rPr kumimoji="0" sz="1300" b="1" i="0" u="none" strike="noStrike" kern="0" cap="none" spc="0" normalizeH="0" baseline="0" noProof="0" dirty="0">
                <a:ln>
                  <a:noFill/>
                </a:ln>
                <a:solidFill>
                  <a:srgbClr val="525355"/>
                </a:solidFill>
                <a:effectLst/>
                <a:uLnTx/>
                <a:uFillTx/>
                <a:latin typeface="Verdana"/>
                <a:cs typeface="Verdana"/>
              </a:rPr>
              <a:t>procurement</a:t>
            </a:r>
            <a:r>
              <a:rPr kumimoji="0" sz="1300" b="1" i="0" u="none" strike="noStrike" kern="0" cap="none" spc="-40"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of</a:t>
            </a:r>
            <a:r>
              <a:rPr kumimoji="0" sz="1300" b="1" i="0" u="none" strike="noStrike" kern="0" cap="none" spc="-40" normalizeH="0" baseline="0" noProof="0" dirty="0">
                <a:ln>
                  <a:noFill/>
                </a:ln>
                <a:solidFill>
                  <a:srgbClr val="525355"/>
                </a:solidFill>
                <a:effectLst/>
                <a:uLnTx/>
                <a:uFillTx/>
                <a:latin typeface="Verdana"/>
                <a:cs typeface="Verdana"/>
              </a:rPr>
              <a:t> </a:t>
            </a:r>
            <a:r>
              <a:rPr kumimoji="0" sz="1300" b="1" i="0" u="none" strike="noStrike" kern="0" cap="none" spc="-10" normalizeH="0" baseline="0" noProof="0" dirty="0">
                <a:ln>
                  <a:noFill/>
                </a:ln>
                <a:solidFill>
                  <a:srgbClr val="525355"/>
                </a:solidFill>
                <a:effectLst/>
                <a:uLnTx/>
                <a:uFillTx/>
                <a:latin typeface="Verdana"/>
                <a:cs typeface="Verdana"/>
              </a:rPr>
              <a:t>long-</a:t>
            </a:r>
            <a:r>
              <a:rPr kumimoji="0" sz="1300" b="1" i="0" u="none" strike="noStrike" kern="0" cap="none" spc="0" normalizeH="0" baseline="0" noProof="0" dirty="0">
                <a:ln>
                  <a:noFill/>
                </a:ln>
                <a:solidFill>
                  <a:srgbClr val="525355"/>
                </a:solidFill>
                <a:effectLst/>
                <a:uLnTx/>
                <a:uFillTx/>
                <a:latin typeface="Verdana"/>
                <a:cs typeface="Verdana"/>
              </a:rPr>
              <a:t>lead</a:t>
            </a:r>
            <a:r>
              <a:rPr kumimoji="0" sz="1300" b="1" i="0" u="none" strike="noStrike" kern="0" cap="none" spc="-15" normalizeH="0" baseline="0" noProof="0" dirty="0">
                <a:ln>
                  <a:noFill/>
                </a:ln>
                <a:solidFill>
                  <a:srgbClr val="525355"/>
                </a:solidFill>
                <a:effectLst/>
                <a:uLnTx/>
                <a:uFillTx/>
                <a:latin typeface="Verdana"/>
                <a:cs typeface="Verdana"/>
              </a:rPr>
              <a:t> </a:t>
            </a:r>
            <a:r>
              <a:rPr kumimoji="0" sz="1300" b="1" i="0" u="none" strike="noStrike" kern="0" cap="none" spc="-10" normalizeH="0" baseline="0" noProof="0" dirty="0">
                <a:ln>
                  <a:noFill/>
                </a:ln>
                <a:solidFill>
                  <a:srgbClr val="525355"/>
                </a:solidFill>
                <a:effectLst/>
                <a:uLnTx/>
                <a:uFillTx/>
                <a:latin typeface="Verdana"/>
                <a:cs typeface="Verdana"/>
              </a:rPr>
              <a:t>items</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30" name="object 30"/>
          <p:cNvSpPr/>
          <p:nvPr/>
        </p:nvSpPr>
        <p:spPr>
          <a:xfrm>
            <a:off x="3105912" y="4092318"/>
            <a:ext cx="0" cy="365760"/>
          </a:xfrm>
          <a:custGeom>
            <a:avLst/>
            <a:gdLst/>
            <a:ahLst/>
            <a:cxnLst/>
            <a:rect l="l" t="t" r="r" b="b"/>
            <a:pathLst>
              <a:path h="365760">
                <a:moveTo>
                  <a:pt x="0" y="0"/>
                </a:moveTo>
                <a:lnTo>
                  <a:pt x="0" y="365760"/>
                </a:lnTo>
              </a:path>
            </a:pathLst>
          </a:custGeom>
          <a:ln w="38100">
            <a:solidFill>
              <a:srgbClr val="B90C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txBox="1"/>
          <p:nvPr/>
        </p:nvSpPr>
        <p:spPr>
          <a:xfrm>
            <a:off x="1914906" y="4491555"/>
            <a:ext cx="2609215" cy="10160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rgbClr val="525355"/>
                </a:solidFill>
                <a:effectLst/>
                <a:uLnTx/>
                <a:uFillTx/>
                <a:latin typeface="Verdana"/>
                <a:cs typeface="Verdana"/>
              </a:rPr>
              <a:t>Design</a:t>
            </a:r>
            <a:r>
              <a:rPr kumimoji="0" sz="1300" b="1" i="0" u="none" strike="noStrike" kern="0" cap="none" spc="-30"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Of</a:t>
            </a:r>
            <a:r>
              <a:rPr kumimoji="0" sz="1300" b="1" i="0" u="none" strike="noStrike" kern="0" cap="none" spc="-3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Facility</a:t>
            </a:r>
            <a:r>
              <a:rPr kumimoji="0" sz="1300" b="1" i="0" u="none" strike="noStrike" kern="0" cap="none" spc="-15" normalizeH="0" baseline="0" noProof="0" dirty="0">
                <a:ln>
                  <a:noFill/>
                </a:ln>
                <a:solidFill>
                  <a:srgbClr val="525355"/>
                </a:solidFill>
                <a:effectLst/>
                <a:uLnTx/>
                <a:uFillTx/>
                <a:latin typeface="Verdana"/>
                <a:cs typeface="Verdana"/>
              </a:rPr>
              <a:t> </a:t>
            </a:r>
            <a:r>
              <a:rPr kumimoji="0" sz="1300" b="1" i="0" u="none" strike="noStrike" kern="0" cap="none" spc="-10" normalizeH="0" baseline="0" noProof="0" dirty="0">
                <a:ln>
                  <a:noFill/>
                </a:ln>
                <a:solidFill>
                  <a:srgbClr val="525355"/>
                </a:solidFill>
                <a:effectLst/>
                <a:uLnTx/>
                <a:uFillTx/>
                <a:latin typeface="Verdana"/>
                <a:cs typeface="Verdana"/>
              </a:rPr>
              <a:t>Nearing</a:t>
            </a:r>
            <a:endParaRPr kumimoji="0" sz="1300" b="0" i="0" u="none" strike="noStrike" kern="0" cap="none" spc="0" normalizeH="0" baseline="0" noProof="0" dirty="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300" b="1" i="0" u="none" strike="noStrike" kern="0" cap="none" spc="-10" normalizeH="0" baseline="0" noProof="0" dirty="0">
                <a:ln>
                  <a:noFill/>
                </a:ln>
                <a:solidFill>
                  <a:srgbClr val="525355"/>
                </a:solidFill>
                <a:effectLst/>
                <a:uLnTx/>
                <a:uFillTx/>
                <a:latin typeface="Verdana"/>
                <a:cs typeface="Verdana"/>
              </a:rPr>
              <a:t>Completion</a:t>
            </a:r>
            <a:endParaRPr kumimoji="0" sz="1300" b="0" i="0" u="none" strike="noStrike" kern="0" cap="none" spc="0" normalizeH="0" baseline="0" noProof="0" dirty="0">
              <a:ln>
                <a:noFill/>
              </a:ln>
              <a:solidFill>
                <a:sysClr val="windowText" lastClr="000000"/>
              </a:solidFill>
              <a:effectLst/>
              <a:uLnTx/>
              <a:uFillTx/>
              <a:latin typeface="Verdana"/>
              <a:cs typeface="Verdana"/>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300" b="0" i="0" u="none" strike="noStrike" kern="0" cap="none" spc="0" normalizeH="0" baseline="0" noProof="0" dirty="0">
                <a:ln>
                  <a:noFill/>
                </a:ln>
                <a:solidFill>
                  <a:srgbClr val="525355"/>
                </a:solidFill>
                <a:effectLst/>
                <a:uLnTx/>
                <a:uFillTx/>
                <a:latin typeface="Verdana"/>
                <a:cs typeface="Verdana"/>
              </a:rPr>
              <a:t>Design</a:t>
            </a:r>
            <a:r>
              <a:rPr kumimoji="0" sz="1300" b="0" i="0" u="none" strike="noStrike" kern="0" cap="none" spc="-75"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development</a:t>
            </a:r>
            <a:r>
              <a:rPr kumimoji="0" sz="1300" b="0" i="0" u="none" strike="noStrike" kern="0" cap="none" spc="-50" normalizeH="0" baseline="0" noProof="0" dirty="0">
                <a:ln>
                  <a:noFill/>
                </a:ln>
                <a:solidFill>
                  <a:srgbClr val="525355"/>
                </a:solidFill>
                <a:effectLst/>
                <a:uLnTx/>
                <a:uFillTx/>
                <a:latin typeface="Verdana"/>
                <a:cs typeface="Verdana"/>
              </a:rPr>
              <a:t> </a:t>
            </a:r>
            <a:r>
              <a:rPr kumimoji="0" sz="1300" b="0" i="0" u="none" strike="noStrike" kern="0" cap="none" spc="-10" normalizeH="0" baseline="0" noProof="0" dirty="0">
                <a:ln>
                  <a:noFill/>
                </a:ln>
                <a:solidFill>
                  <a:srgbClr val="525355"/>
                </a:solidFill>
                <a:effectLst/>
                <a:uLnTx/>
                <a:uFillTx/>
                <a:latin typeface="Verdana"/>
                <a:cs typeface="Verdana"/>
              </a:rPr>
              <a:t>complete; </a:t>
            </a:r>
            <a:r>
              <a:rPr kumimoji="0" sz="1300" b="0" i="0" u="none" strike="noStrike" kern="0" cap="none" spc="0" normalizeH="0" baseline="0" noProof="0" dirty="0">
                <a:ln>
                  <a:noFill/>
                </a:ln>
                <a:solidFill>
                  <a:srgbClr val="525355"/>
                </a:solidFill>
                <a:effectLst/>
                <a:uLnTx/>
                <a:uFillTx/>
                <a:latin typeface="Verdana"/>
                <a:cs typeface="Verdana"/>
              </a:rPr>
              <a:t>construction</a:t>
            </a:r>
            <a:r>
              <a:rPr kumimoji="0" sz="1300" b="0" i="0" u="none" strike="noStrike" kern="0" cap="none" spc="-95" normalizeH="0" baseline="0" noProof="0" dirty="0">
                <a:ln>
                  <a:noFill/>
                </a:ln>
                <a:solidFill>
                  <a:srgbClr val="525355"/>
                </a:solidFill>
                <a:effectLst/>
                <a:uLnTx/>
                <a:uFillTx/>
                <a:latin typeface="Verdana"/>
                <a:cs typeface="Verdana"/>
              </a:rPr>
              <a:t> </a:t>
            </a:r>
            <a:r>
              <a:rPr kumimoji="0" sz="1300" b="0" i="0" u="none" strike="noStrike" kern="0" cap="none" spc="-10" normalizeH="0" baseline="0" noProof="0" dirty="0">
                <a:ln>
                  <a:noFill/>
                </a:ln>
                <a:solidFill>
                  <a:srgbClr val="525355"/>
                </a:solidFill>
                <a:effectLst/>
                <a:uLnTx/>
                <a:uFillTx/>
                <a:latin typeface="Verdana"/>
                <a:cs typeface="Verdana"/>
              </a:rPr>
              <a:t>documents </a:t>
            </a:r>
            <a:r>
              <a:rPr kumimoji="0" sz="1300" b="0" i="0" u="none" strike="noStrike" kern="0" cap="none" spc="0" normalizeH="0" baseline="0" noProof="0" dirty="0">
                <a:ln>
                  <a:noFill/>
                </a:ln>
                <a:solidFill>
                  <a:srgbClr val="525355"/>
                </a:solidFill>
                <a:effectLst/>
                <a:uLnTx/>
                <a:uFillTx/>
                <a:latin typeface="Verdana"/>
                <a:cs typeface="Verdana"/>
              </a:rPr>
              <a:t>nearing</a:t>
            </a:r>
            <a:r>
              <a:rPr kumimoji="0" sz="1300" b="0" i="0" u="none" strike="noStrike" kern="0" cap="none" spc="-25"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90%</a:t>
            </a:r>
            <a:r>
              <a:rPr kumimoji="0" sz="1300" b="0" i="0" u="none" strike="noStrike" kern="0" cap="none" spc="-40" normalizeH="0" baseline="0" noProof="0" dirty="0">
                <a:ln>
                  <a:noFill/>
                </a:ln>
                <a:solidFill>
                  <a:srgbClr val="525355"/>
                </a:solidFill>
                <a:effectLst/>
                <a:uLnTx/>
                <a:uFillTx/>
                <a:latin typeface="Verdana"/>
                <a:cs typeface="Verdana"/>
              </a:rPr>
              <a:t> </a:t>
            </a:r>
            <a:r>
              <a:rPr kumimoji="0" sz="1300" b="0" i="0" u="none" strike="noStrike" kern="0" cap="none" spc="-10" normalizeH="0" baseline="0" noProof="0" dirty="0">
                <a:ln>
                  <a:noFill/>
                </a:ln>
                <a:solidFill>
                  <a:srgbClr val="525355"/>
                </a:solidFill>
                <a:effectLst/>
                <a:uLnTx/>
                <a:uFillTx/>
                <a:latin typeface="Verdana"/>
                <a:cs typeface="Verdana"/>
              </a:rPr>
              <a:t>completion</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grpSp>
        <p:nvGrpSpPr>
          <p:cNvPr id="32" name="object 32"/>
          <p:cNvGrpSpPr/>
          <p:nvPr/>
        </p:nvGrpSpPr>
        <p:grpSpPr>
          <a:xfrm>
            <a:off x="0" y="0"/>
            <a:ext cx="12192000" cy="1087120"/>
            <a:chOff x="0" y="0"/>
            <a:chExt cx="12192000" cy="1087120"/>
          </a:xfrm>
        </p:grpSpPr>
        <p:sp>
          <p:nvSpPr>
            <p:cNvPr id="33" name="object 33"/>
            <p:cNvSpPr/>
            <p:nvPr/>
          </p:nvSpPr>
          <p:spPr>
            <a:xfrm>
              <a:off x="8715756" y="0"/>
              <a:ext cx="3476625" cy="522605"/>
            </a:xfrm>
            <a:custGeom>
              <a:avLst/>
              <a:gdLst/>
              <a:ahLst/>
              <a:cxnLst/>
              <a:rect l="l" t="t" r="r" b="b"/>
              <a:pathLst>
                <a:path w="3476625" h="522605">
                  <a:moveTo>
                    <a:pt x="0" y="0"/>
                  </a:moveTo>
                  <a:lnTo>
                    <a:pt x="0" y="522224"/>
                  </a:lnTo>
                  <a:lnTo>
                    <a:pt x="3476244" y="522224"/>
                  </a:lnTo>
                  <a:lnTo>
                    <a:pt x="3476244" y="0"/>
                  </a:lnTo>
                  <a:lnTo>
                    <a:pt x="0" y="0"/>
                  </a:lnTo>
                  <a:close/>
                </a:path>
              </a:pathLst>
            </a:custGeom>
            <a:solidFill>
              <a:srgbClr val="D9D9D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0" y="0"/>
              <a:ext cx="9402445" cy="1087120"/>
            </a:xfrm>
            <a:custGeom>
              <a:avLst/>
              <a:gdLst/>
              <a:ahLst/>
              <a:cxnLst/>
              <a:rect l="l" t="t" r="r" b="b"/>
              <a:pathLst>
                <a:path w="9402445" h="1087120">
                  <a:moveTo>
                    <a:pt x="9401892" y="0"/>
                  </a:moveTo>
                  <a:lnTo>
                    <a:pt x="0" y="0"/>
                  </a:lnTo>
                  <a:lnTo>
                    <a:pt x="0" y="1086865"/>
                  </a:lnTo>
                  <a:lnTo>
                    <a:pt x="8621395" y="1086865"/>
                  </a:lnTo>
                  <a:lnTo>
                    <a:pt x="9401892" y="0"/>
                  </a:lnTo>
                  <a:close/>
                </a:path>
              </a:pathLst>
            </a:custGeom>
            <a:solidFill>
              <a:srgbClr val="00798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 name="object 35"/>
          <p:cNvSpPr/>
          <p:nvPr/>
        </p:nvSpPr>
        <p:spPr>
          <a:xfrm>
            <a:off x="5242815" y="2384675"/>
            <a:ext cx="3844925" cy="387985"/>
          </a:xfrm>
          <a:custGeom>
            <a:avLst/>
            <a:gdLst/>
            <a:ahLst/>
            <a:cxnLst/>
            <a:rect l="l" t="t" r="r" b="b"/>
            <a:pathLst>
              <a:path w="3844925" h="387985">
                <a:moveTo>
                  <a:pt x="0" y="21716"/>
                </a:moveTo>
                <a:lnTo>
                  <a:pt x="0" y="387476"/>
                </a:lnTo>
              </a:path>
              <a:path w="3844925" h="387985">
                <a:moveTo>
                  <a:pt x="3844417" y="0"/>
                </a:moveTo>
                <a:lnTo>
                  <a:pt x="3844417" y="365759"/>
                </a:lnTo>
              </a:path>
            </a:pathLst>
          </a:custGeom>
          <a:ln w="38100">
            <a:solidFill>
              <a:srgbClr val="B90C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p:nvPr/>
        </p:nvSpPr>
        <p:spPr>
          <a:xfrm>
            <a:off x="7176517" y="4077077"/>
            <a:ext cx="0" cy="365760"/>
          </a:xfrm>
          <a:custGeom>
            <a:avLst/>
            <a:gdLst/>
            <a:ahLst/>
            <a:cxnLst/>
            <a:rect l="l" t="t" r="r" b="b"/>
            <a:pathLst>
              <a:path h="365760">
                <a:moveTo>
                  <a:pt x="0" y="0"/>
                </a:moveTo>
                <a:lnTo>
                  <a:pt x="0" y="365759"/>
                </a:lnTo>
              </a:path>
            </a:pathLst>
          </a:custGeom>
          <a:ln w="38100">
            <a:solidFill>
              <a:srgbClr val="B90C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txBox="1"/>
          <p:nvPr/>
        </p:nvSpPr>
        <p:spPr>
          <a:xfrm>
            <a:off x="5862447" y="4544310"/>
            <a:ext cx="2477135" cy="443711"/>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525355"/>
                </a:solidFill>
                <a:effectLst/>
                <a:uLnTx/>
                <a:uFillTx/>
                <a:latin typeface="Verdana"/>
                <a:cs typeface="Verdana"/>
              </a:rPr>
              <a:t>Full</a:t>
            </a:r>
            <a:r>
              <a:rPr kumimoji="0" sz="1400" b="1" i="0" u="none" strike="noStrike" kern="0" cap="none" spc="-20" normalizeH="0" baseline="0" noProof="0" dirty="0">
                <a:ln>
                  <a:noFill/>
                </a:ln>
                <a:solidFill>
                  <a:srgbClr val="525355"/>
                </a:solidFill>
                <a:effectLst/>
                <a:uLnTx/>
                <a:uFillTx/>
                <a:latin typeface="Verdana"/>
                <a:cs typeface="Verdana"/>
              </a:rPr>
              <a:t> </a:t>
            </a:r>
            <a:r>
              <a:rPr kumimoji="0" sz="1400" b="1" i="0" u="none" strike="noStrike" kern="0" cap="none" spc="-10" normalizeH="0" baseline="0" noProof="0" dirty="0">
                <a:ln>
                  <a:noFill/>
                </a:ln>
                <a:solidFill>
                  <a:srgbClr val="525355"/>
                </a:solidFill>
                <a:effectLst/>
                <a:uLnTx/>
                <a:uFillTx/>
                <a:latin typeface="Verdana"/>
                <a:cs typeface="Verdana"/>
              </a:rPr>
              <a:t>construction </a:t>
            </a:r>
            <a:r>
              <a:rPr kumimoji="0" sz="1400" b="1" i="0" u="none" strike="noStrike" kern="0" cap="none" spc="0" normalizeH="0" baseline="0" noProof="0" dirty="0">
                <a:ln>
                  <a:noFill/>
                </a:ln>
                <a:solidFill>
                  <a:srgbClr val="525355"/>
                </a:solidFill>
                <a:effectLst/>
                <a:uLnTx/>
                <a:uFillTx/>
                <a:latin typeface="Verdana"/>
                <a:cs typeface="Verdana"/>
              </a:rPr>
              <a:t>Mobilization</a:t>
            </a:r>
            <a:r>
              <a:rPr kumimoji="0" sz="1400" b="1" i="0" u="none" strike="noStrike" kern="0" cap="none" spc="-50" normalizeH="0" baseline="0" noProof="0" dirty="0">
                <a:ln>
                  <a:noFill/>
                </a:ln>
                <a:solidFill>
                  <a:srgbClr val="525355"/>
                </a:solidFill>
                <a:effectLst/>
                <a:uLnTx/>
                <a:uFillTx/>
                <a:latin typeface="Verdana"/>
                <a:cs typeface="Verdana"/>
              </a:rPr>
              <a:t> </a:t>
            </a:r>
            <a:r>
              <a:rPr kumimoji="0" sz="1400" b="1" i="0" u="none" strike="noStrike" kern="0" cap="none" spc="-10" normalizeH="0" baseline="0" noProof="0" dirty="0">
                <a:ln>
                  <a:noFill/>
                </a:ln>
                <a:solidFill>
                  <a:srgbClr val="525355"/>
                </a:solidFill>
                <a:effectLst/>
                <a:uLnTx/>
                <a:uFillTx/>
                <a:latin typeface="Verdana"/>
                <a:cs typeface="Verdana"/>
              </a:rPr>
              <a:t>commences</a:t>
            </a:r>
            <a:endParaRPr kumimoji="0" sz="1400" b="0" i="0" u="none" strike="noStrike" kern="0" cap="none" spc="0" normalizeH="0" baseline="0" noProof="0" dirty="0">
              <a:ln>
                <a:noFill/>
              </a:ln>
              <a:solidFill>
                <a:sysClr val="windowText" lastClr="000000"/>
              </a:solidFill>
              <a:effectLst/>
              <a:uLnTx/>
              <a:uFillTx/>
              <a:latin typeface="Verdana"/>
              <a:cs typeface="Verdana"/>
            </a:endParaRPr>
          </a:p>
        </p:txBody>
      </p:sp>
      <p:sp>
        <p:nvSpPr>
          <p:cNvPr id="38" name="object 38"/>
          <p:cNvSpPr txBox="1"/>
          <p:nvPr/>
        </p:nvSpPr>
        <p:spPr>
          <a:xfrm>
            <a:off x="10191126" y="4576231"/>
            <a:ext cx="1903625" cy="827791"/>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0" normalizeH="0" baseline="0" noProof="0" dirty="0">
                <a:ln>
                  <a:noFill/>
                </a:ln>
                <a:solidFill>
                  <a:srgbClr val="525355"/>
                </a:solidFill>
                <a:effectLst/>
                <a:uLnTx/>
                <a:uFillTx/>
                <a:latin typeface="Verdana"/>
                <a:cs typeface="Verdana"/>
              </a:rPr>
              <a:t>Project</a:t>
            </a:r>
            <a:r>
              <a:rPr kumimoji="0" sz="1400" b="1" i="0" u="none" strike="noStrike" kern="0" cap="none" spc="-55" normalizeH="0" baseline="0" noProof="0" dirty="0">
                <a:ln>
                  <a:noFill/>
                </a:ln>
                <a:solidFill>
                  <a:srgbClr val="525355"/>
                </a:solidFill>
                <a:effectLst/>
                <a:uLnTx/>
                <a:uFillTx/>
                <a:latin typeface="Verdana"/>
                <a:cs typeface="Verdana"/>
              </a:rPr>
              <a:t> </a:t>
            </a:r>
            <a:r>
              <a:rPr kumimoji="0" sz="1400" b="1" i="0" u="none" strike="noStrike" kern="0" cap="none" spc="-10" normalizeH="0" baseline="0" noProof="0" dirty="0">
                <a:ln>
                  <a:noFill/>
                </a:ln>
                <a:solidFill>
                  <a:srgbClr val="525355"/>
                </a:solidFill>
                <a:effectLst/>
                <a:uLnTx/>
                <a:uFillTx/>
                <a:latin typeface="Verdana"/>
                <a:cs typeface="Verdana"/>
              </a:rPr>
              <a:t>complete </a:t>
            </a:r>
            <a:r>
              <a:rPr kumimoji="0" sz="1300" b="0" i="0" u="none" strike="noStrike" kern="0" cap="none" spc="0" normalizeH="0" baseline="0" noProof="0" dirty="0">
                <a:ln>
                  <a:noFill/>
                </a:ln>
                <a:solidFill>
                  <a:srgbClr val="525355"/>
                </a:solidFill>
                <a:effectLst/>
                <a:uLnTx/>
                <a:uFillTx/>
                <a:latin typeface="Verdana"/>
                <a:cs typeface="Verdana"/>
              </a:rPr>
              <a:t>building</a:t>
            </a:r>
            <a:r>
              <a:rPr kumimoji="0" sz="1300" b="0" i="0" u="none" strike="noStrike" kern="0" cap="none" spc="-50" normalizeH="0" baseline="0" noProof="0" dirty="0">
                <a:ln>
                  <a:noFill/>
                </a:ln>
                <a:solidFill>
                  <a:srgbClr val="525355"/>
                </a:solidFill>
                <a:effectLst/>
                <a:uLnTx/>
                <a:uFillTx/>
                <a:latin typeface="Verdana"/>
                <a:cs typeface="Verdana"/>
              </a:rPr>
              <a:t> </a:t>
            </a:r>
            <a:r>
              <a:rPr kumimoji="0" sz="1300" b="0" i="0" u="none" strike="noStrike" kern="0" cap="none" spc="-10" normalizeH="0" baseline="0" noProof="0" dirty="0">
                <a:ln>
                  <a:noFill/>
                </a:ln>
                <a:solidFill>
                  <a:srgbClr val="525355"/>
                </a:solidFill>
                <a:effectLst/>
                <a:uLnTx/>
                <a:uFillTx/>
                <a:latin typeface="Verdana"/>
                <a:cs typeface="Verdana"/>
              </a:rPr>
              <a:t>occupancy </a:t>
            </a:r>
            <a:r>
              <a:rPr kumimoji="0" sz="1300" b="0" i="0" u="none" strike="noStrike" kern="0" cap="none" spc="0" normalizeH="0" baseline="0" noProof="0" dirty="0">
                <a:ln>
                  <a:noFill/>
                </a:ln>
                <a:solidFill>
                  <a:srgbClr val="525355"/>
                </a:solidFill>
                <a:effectLst/>
                <a:uLnTx/>
                <a:uFillTx/>
                <a:latin typeface="Verdana"/>
                <a:cs typeface="Verdana"/>
              </a:rPr>
              <a:t>begins</a:t>
            </a:r>
            <a:r>
              <a:rPr kumimoji="0" sz="1300" b="0" i="0" u="none" strike="noStrike" kern="0" cap="none" spc="-5"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for</a:t>
            </a:r>
            <a:r>
              <a:rPr kumimoji="0" sz="1300" b="0" i="0" u="none" strike="noStrike" kern="0" cap="none" spc="-50" normalizeH="0" baseline="0" noProof="0" dirty="0">
                <a:ln>
                  <a:noFill/>
                </a:ln>
                <a:solidFill>
                  <a:srgbClr val="525355"/>
                </a:solidFill>
                <a:effectLst/>
                <a:uLnTx/>
                <a:uFillTx/>
                <a:latin typeface="Verdana"/>
                <a:cs typeface="Verdana"/>
              </a:rPr>
              <a:t> </a:t>
            </a:r>
            <a:r>
              <a:rPr kumimoji="0" sz="1300" b="0" i="0" u="none" strike="noStrike" kern="0" cap="none" spc="-10" normalizeH="0" baseline="0" noProof="0" dirty="0">
                <a:ln>
                  <a:noFill/>
                </a:ln>
                <a:solidFill>
                  <a:srgbClr val="525355"/>
                </a:solidFill>
                <a:effectLst/>
                <a:uLnTx/>
                <a:uFillTx/>
                <a:latin typeface="Verdana"/>
                <a:cs typeface="Verdana"/>
              </a:rPr>
              <a:t>incoming </a:t>
            </a:r>
            <a:r>
              <a:rPr kumimoji="0" sz="1300" b="0" i="0" u="none" strike="noStrike" kern="0" cap="none" spc="0" normalizeH="0" baseline="0" noProof="0" dirty="0">
                <a:ln>
                  <a:noFill/>
                </a:ln>
                <a:solidFill>
                  <a:srgbClr val="525355"/>
                </a:solidFill>
                <a:effectLst/>
                <a:uLnTx/>
                <a:uFillTx/>
                <a:latin typeface="Verdana"/>
                <a:cs typeface="Verdana"/>
              </a:rPr>
              <a:t>Fall</a:t>
            </a:r>
            <a:r>
              <a:rPr kumimoji="0" sz="1300" b="0" i="0" u="none" strike="noStrike" kern="0" cap="none" spc="-40"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Class</a:t>
            </a:r>
            <a:r>
              <a:rPr kumimoji="0" sz="1300" b="0" i="0" u="none" strike="noStrike" kern="0" cap="none" spc="-30"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of</a:t>
            </a:r>
            <a:r>
              <a:rPr kumimoji="0" sz="1300" b="0" i="0" u="none" strike="noStrike" kern="0" cap="none" spc="-50" normalizeH="0" baseline="0" noProof="0" dirty="0">
                <a:ln>
                  <a:noFill/>
                </a:ln>
                <a:solidFill>
                  <a:srgbClr val="525355"/>
                </a:solidFill>
                <a:effectLst/>
                <a:uLnTx/>
                <a:uFillTx/>
                <a:latin typeface="Verdana"/>
                <a:cs typeface="Verdana"/>
              </a:rPr>
              <a:t> </a:t>
            </a:r>
            <a:r>
              <a:rPr kumimoji="0" sz="1300" b="0" i="0" u="none" strike="noStrike" kern="0" cap="none" spc="-20" normalizeH="0" baseline="0" noProof="0" dirty="0">
                <a:ln>
                  <a:noFill/>
                </a:ln>
                <a:solidFill>
                  <a:srgbClr val="525355"/>
                </a:solidFill>
                <a:effectLst/>
                <a:uLnTx/>
                <a:uFillTx/>
                <a:latin typeface="Verdana"/>
                <a:cs typeface="Verdana"/>
              </a:rPr>
              <a:t>2030</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39" name="object 39" descr="$PPTXTitle"/>
          <p:cNvSpPr txBox="1">
            <a:spLocks noGrp="1"/>
          </p:cNvSpPr>
          <p:nvPr>
            <p:ph type="title"/>
          </p:nvPr>
        </p:nvSpPr>
        <p:spPr>
          <a:xfrm>
            <a:off x="84581" y="91821"/>
            <a:ext cx="12022836" cy="724043"/>
          </a:xfrm>
          <a:prstGeom prst="rect">
            <a:avLst/>
          </a:prstGeom>
        </p:spPr>
        <p:txBody>
          <a:bodyPr vert="horz" wrap="square" lIns="0" tIns="198881" rIns="0" bIns="0" rtlCol="0">
            <a:spAutoFit/>
          </a:bodyPr>
          <a:lstStyle/>
          <a:p>
            <a:pPr marL="108585">
              <a:lnSpc>
                <a:spcPct val="100000"/>
              </a:lnSpc>
              <a:spcBef>
                <a:spcPts val="95"/>
              </a:spcBef>
            </a:pPr>
            <a:r>
              <a:rPr sz="3400" dirty="0">
                <a:solidFill>
                  <a:srgbClr val="FFFFFF"/>
                </a:solidFill>
              </a:rPr>
              <a:t>Upcoming</a:t>
            </a:r>
            <a:r>
              <a:rPr sz="3400" spc="-120" dirty="0">
                <a:solidFill>
                  <a:srgbClr val="FFFFFF"/>
                </a:solidFill>
              </a:rPr>
              <a:t> </a:t>
            </a:r>
            <a:r>
              <a:rPr sz="3400" spc="-10" dirty="0">
                <a:solidFill>
                  <a:srgbClr val="FFFFFF"/>
                </a:solidFill>
              </a:rPr>
              <a:t>Milestones</a:t>
            </a:r>
            <a:endParaRPr sz="3400" dirty="0"/>
          </a:p>
        </p:txBody>
      </p:sp>
      <p:sp>
        <p:nvSpPr>
          <p:cNvPr id="40" name="object 40"/>
          <p:cNvSpPr/>
          <p:nvPr/>
        </p:nvSpPr>
        <p:spPr>
          <a:xfrm>
            <a:off x="9003410" y="5831840"/>
            <a:ext cx="3188970" cy="523240"/>
          </a:xfrm>
          <a:custGeom>
            <a:avLst/>
            <a:gdLst/>
            <a:ahLst/>
            <a:cxnLst/>
            <a:rect l="l" t="t" r="r" b="b"/>
            <a:pathLst>
              <a:path w="3188970" h="523239">
                <a:moveTo>
                  <a:pt x="241300" y="0"/>
                </a:moveTo>
                <a:lnTo>
                  <a:pt x="0" y="504647"/>
                </a:lnTo>
                <a:lnTo>
                  <a:pt x="3188589" y="523158"/>
                </a:lnTo>
                <a:lnTo>
                  <a:pt x="3188589" y="16507"/>
                </a:lnTo>
                <a:lnTo>
                  <a:pt x="241300" y="0"/>
                </a:lnTo>
                <a:close/>
              </a:path>
            </a:pathLst>
          </a:custGeom>
          <a:solidFill>
            <a:srgbClr val="D9D9D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txBox="1"/>
          <p:nvPr/>
        </p:nvSpPr>
        <p:spPr>
          <a:xfrm>
            <a:off x="3413696" y="1474029"/>
            <a:ext cx="3656965" cy="8178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rgbClr val="525355"/>
                </a:solidFill>
                <a:effectLst/>
                <a:uLnTx/>
                <a:uFillTx/>
                <a:latin typeface="Verdana"/>
                <a:cs typeface="Verdana"/>
              </a:rPr>
              <a:t>Full</a:t>
            </a:r>
            <a:r>
              <a:rPr kumimoji="0" sz="1300" b="1" i="0" u="none" strike="noStrike" kern="0" cap="none" spc="-40"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project</a:t>
            </a:r>
            <a:r>
              <a:rPr kumimoji="0" sz="1300" b="1" i="0" u="none" strike="noStrike" kern="0" cap="none" spc="-5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approval</a:t>
            </a:r>
            <a:r>
              <a:rPr kumimoji="0" sz="1300" b="1" i="0" u="none" strike="noStrike" kern="0" cap="none" spc="-35" normalizeH="0" baseline="0" noProof="0" dirty="0">
                <a:ln>
                  <a:noFill/>
                </a:ln>
                <a:solidFill>
                  <a:srgbClr val="525355"/>
                </a:solidFill>
                <a:effectLst/>
                <a:uLnTx/>
                <a:uFillTx/>
                <a:latin typeface="Verdana"/>
                <a:cs typeface="Verdana"/>
              </a:rPr>
              <a:t> </a:t>
            </a:r>
            <a:r>
              <a:rPr kumimoji="0" sz="1300" b="1" i="0" u="none" strike="noStrike" kern="0" cap="none" spc="0" normalizeH="0" baseline="0" noProof="0" dirty="0">
                <a:ln>
                  <a:noFill/>
                </a:ln>
                <a:solidFill>
                  <a:srgbClr val="525355"/>
                </a:solidFill>
                <a:effectLst/>
                <a:uLnTx/>
                <a:uFillTx/>
                <a:latin typeface="Verdana"/>
                <a:cs typeface="Verdana"/>
              </a:rPr>
              <a:t>requested</a:t>
            </a:r>
            <a:r>
              <a:rPr kumimoji="0" sz="1300" b="1" i="0" u="none" strike="noStrike" kern="0" cap="none" spc="-30" normalizeH="0" baseline="0" noProof="0" dirty="0">
                <a:ln>
                  <a:noFill/>
                </a:ln>
                <a:solidFill>
                  <a:srgbClr val="525355"/>
                </a:solidFill>
                <a:effectLst/>
                <a:uLnTx/>
                <a:uFillTx/>
                <a:latin typeface="Verdana"/>
                <a:cs typeface="Verdana"/>
              </a:rPr>
              <a:t> </a:t>
            </a:r>
            <a:r>
              <a:rPr kumimoji="0" sz="1300" b="0" i="0" u="none" strike="noStrike" kern="0" cap="none" spc="-25" normalizeH="0" baseline="0" noProof="0" dirty="0">
                <a:ln>
                  <a:noFill/>
                </a:ln>
                <a:solidFill>
                  <a:srgbClr val="525355"/>
                </a:solidFill>
                <a:effectLst/>
                <a:uLnTx/>
                <a:uFillTx/>
                <a:latin typeface="Verdana"/>
                <a:cs typeface="Verdana"/>
              </a:rPr>
              <a:t>at</a:t>
            </a:r>
            <a:endParaRPr kumimoji="0" sz="1300" b="0" i="0" u="none" strike="noStrike" kern="0" cap="none" spc="0" normalizeH="0" baseline="0" noProof="0" dirty="0">
              <a:ln>
                <a:noFill/>
              </a:ln>
              <a:solidFill>
                <a:sysClr val="windowText" lastClr="000000"/>
              </a:solidFill>
              <a:effectLst/>
              <a:uLnTx/>
              <a:uFillTx/>
              <a:latin typeface="Verdana"/>
              <a:cs typeface="Verdana"/>
            </a:endParaRPr>
          </a:p>
          <a:p>
            <a:pPr marL="297815" marR="0" lvl="0" indent="-168275" defTabSz="914400" eaLnBrk="1" fontAlgn="auto" latinLnBrk="0" hangingPunct="1">
              <a:lnSpc>
                <a:spcPct val="100000"/>
              </a:lnSpc>
              <a:spcBef>
                <a:spcPts val="0"/>
              </a:spcBef>
              <a:spcAft>
                <a:spcPts val="0"/>
              </a:spcAft>
              <a:buClrTx/>
              <a:buSzTx/>
              <a:buFont typeface="Wingdings"/>
              <a:buChar char=""/>
              <a:tabLst>
                <a:tab pos="297815" algn="l"/>
              </a:tabLst>
              <a:defRPr/>
            </a:pPr>
            <a:r>
              <a:rPr kumimoji="0" sz="1300" b="1" i="0" u="none" strike="noStrike" kern="0" cap="none" spc="0" normalizeH="0" baseline="0" noProof="0" dirty="0">
                <a:ln>
                  <a:noFill/>
                </a:ln>
                <a:solidFill>
                  <a:srgbClr val="525355"/>
                </a:solidFill>
                <a:effectLst/>
                <a:uLnTx/>
                <a:uFillTx/>
                <a:latin typeface="Verdana"/>
                <a:cs typeface="Verdana"/>
              </a:rPr>
              <a:t>December</a:t>
            </a:r>
            <a:r>
              <a:rPr kumimoji="0" sz="1300" b="1" i="0" u="none" strike="noStrike" kern="0" cap="none" spc="-55" normalizeH="0" baseline="0" noProof="0" dirty="0">
                <a:ln>
                  <a:noFill/>
                </a:ln>
                <a:solidFill>
                  <a:srgbClr val="525355"/>
                </a:solidFill>
                <a:effectLst/>
                <a:uLnTx/>
                <a:uFillTx/>
                <a:latin typeface="Verdana"/>
                <a:cs typeface="Verdana"/>
              </a:rPr>
              <a:t> </a:t>
            </a:r>
            <a:r>
              <a:rPr kumimoji="0" sz="1300" b="1" i="0" u="none" strike="noStrike" kern="0" cap="none" spc="-10" normalizeH="0" baseline="0" noProof="0" dirty="0">
                <a:ln>
                  <a:noFill/>
                </a:ln>
                <a:solidFill>
                  <a:srgbClr val="B90C2E"/>
                </a:solidFill>
                <a:effectLst/>
                <a:uLnTx/>
                <a:uFillTx/>
                <a:latin typeface="Verdana"/>
                <a:cs typeface="Verdana"/>
              </a:rPr>
              <a:t>BOR</a:t>
            </a:r>
            <a:r>
              <a:rPr kumimoji="0" sz="1300" b="0" i="0" u="none" strike="noStrike" kern="0" cap="none" spc="-10" normalizeH="0" baseline="0" noProof="0" dirty="0">
                <a:ln>
                  <a:noFill/>
                </a:ln>
                <a:solidFill>
                  <a:srgbClr val="525355"/>
                </a:solidFill>
                <a:effectLst/>
                <a:uLnTx/>
                <a:uFillTx/>
                <a:latin typeface="Verdana"/>
                <a:cs typeface="Verdana"/>
              </a:rPr>
              <a:t>/</a:t>
            </a:r>
            <a:r>
              <a:rPr kumimoji="0" sz="1300" b="1" i="0" u="none" strike="noStrike" kern="0" cap="none" spc="-10" normalizeH="0" baseline="0" noProof="0" dirty="0">
                <a:ln>
                  <a:noFill/>
                </a:ln>
                <a:solidFill>
                  <a:srgbClr val="007985"/>
                </a:solidFill>
                <a:effectLst/>
                <a:uLnTx/>
                <a:uFillTx/>
                <a:latin typeface="Verdana"/>
                <a:cs typeface="Verdana"/>
              </a:rPr>
              <a:t>HSCCC</a:t>
            </a:r>
            <a:endParaRPr kumimoji="0" sz="1300" b="0" i="0" u="none" strike="noStrike" kern="0" cap="none" spc="0" normalizeH="0" baseline="0" noProof="0" dirty="0">
              <a:ln>
                <a:noFill/>
              </a:ln>
              <a:solidFill>
                <a:sysClr val="windowText" lastClr="000000"/>
              </a:solidFill>
              <a:effectLst/>
              <a:uLnTx/>
              <a:uFillTx/>
              <a:latin typeface="Verdana"/>
              <a:cs typeface="Verdana"/>
            </a:endParaRPr>
          </a:p>
          <a:p>
            <a:pPr marL="297815" marR="0" lvl="0" indent="-168275" defTabSz="914400" eaLnBrk="1" fontAlgn="auto" latinLnBrk="0" hangingPunct="1">
              <a:lnSpc>
                <a:spcPct val="100000"/>
              </a:lnSpc>
              <a:spcBef>
                <a:spcPts val="0"/>
              </a:spcBef>
              <a:spcAft>
                <a:spcPts val="0"/>
              </a:spcAft>
              <a:buClrTx/>
              <a:buSzTx/>
              <a:buFont typeface="Wingdings"/>
              <a:buChar char=""/>
              <a:tabLst>
                <a:tab pos="297815" algn="l"/>
              </a:tabLst>
              <a:defRPr/>
            </a:pPr>
            <a:r>
              <a:rPr kumimoji="0" sz="1300" b="1" i="0" u="none" strike="noStrike" kern="0" cap="none" spc="0" normalizeH="0" baseline="0" noProof="0" dirty="0">
                <a:ln>
                  <a:noFill/>
                </a:ln>
                <a:solidFill>
                  <a:srgbClr val="525355"/>
                </a:solidFill>
                <a:effectLst/>
                <a:uLnTx/>
                <a:uFillTx/>
                <a:latin typeface="Verdana"/>
                <a:cs typeface="Verdana"/>
              </a:rPr>
              <a:t>January</a:t>
            </a:r>
            <a:r>
              <a:rPr kumimoji="0" sz="1300" b="1" i="0" u="none" strike="noStrike" kern="0" cap="none" spc="-25"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HED</a:t>
            </a:r>
            <a:r>
              <a:rPr kumimoji="0" sz="1300" b="0" i="0" u="none" strike="noStrike" kern="0" cap="none" spc="-40"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Capital</a:t>
            </a:r>
            <a:r>
              <a:rPr kumimoji="0" sz="1300" b="0" i="0" u="none" strike="noStrike" kern="0" cap="none" spc="-50"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Outlay</a:t>
            </a:r>
            <a:r>
              <a:rPr kumimoji="0" sz="1300" b="0" i="0" u="none" strike="noStrike" kern="0" cap="none" spc="-35" normalizeH="0" baseline="0" noProof="0" dirty="0">
                <a:ln>
                  <a:noFill/>
                </a:ln>
                <a:solidFill>
                  <a:srgbClr val="525355"/>
                </a:solidFill>
                <a:effectLst/>
                <a:uLnTx/>
                <a:uFillTx/>
                <a:latin typeface="Verdana"/>
                <a:cs typeface="Verdana"/>
              </a:rPr>
              <a:t> </a:t>
            </a:r>
            <a:r>
              <a:rPr kumimoji="0" sz="1300" b="0" i="0" u="none" strike="noStrike" kern="0" cap="none" spc="-10" normalizeH="0" baseline="0" noProof="0" dirty="0">
                <a:ln>
                  <a:noFill/>
                </a:ln>
                <a:solidFill>
                  <a:srgbClr val="525355"/>
                </a:solidFill>
                <a:effectLst/>
                <a:uLnTx/>
                <a:uFillTx/>
                <a:latin typeface="Verdana"/>
                <a:cs typeface="Verdana"/>
              </a:rPr>
              <a:t>Committee</a:t>
            </a:r>
            <a:endParaRPr kumimoji="0" sz="1300" b="0" i="0" u="none" strike="noStrike" kern="0" cap="none" spc="0" normalizeH="0" baseline="0" noProof="0" dirty="0">
              <a:ln>
                <a:noFill/>
              </a:ln>
              <a:solidFill>
                <a:sysClr val="windowText" lastClr="000000"/>
              </a:solidFill>
              <a:effectLst/>
              <a:uLnTx/>
              <a:uFillTx/>
              <a:latin typeface="Verdana"/>
              <a:cs typeface="Verdana"/>
            </a:endParaRPr>
          </a:p>
          <a:p>
            <a:pPr marL="297815" marR="0" lvl="0" indent="-168275" defTabSz="914400" eaLnBrk="1" fontAlgn="auto" latinLnBrk="0" hangingPunct="1">
              <a:lnSpc>
                <a:spcPct val="100000"/>
              </a:lnSpc>
              <a:spcBef>
                <a:spcPts val="0"/>
              </a:spcBef>
              <a:spcAft>
                <a:spcPts val="0"/>
              </a:spcAft>
              <a:buClrTx/>
              <a:buSzTx/>
              <a:buFont typeface="Wingdings"/>
              <a:buChar char=""/>
              <a:tabLst>
                <a:tab pos="297815" algn="l"/>
              </a:tabLst>
              <a:defRPr/>
            </a:pPr>
            <a:r>
              <a:rPr kumimoji="0" sz="1300" b="1" i="0" u="none" strike="noStrike" kern="0" cap="none" spc="0" normalizeH="0" baseline="0" noProof="0" dirty="0">
                <a:ln>
                  <a:noFill/>
                </a:ln>
                <a:solidFill>
                  <a:srgbClr val="525355"/>
                </a:solidFill>
                <a:effectLst/>
                <a:uLnTx/>
                <a:uFillTx/>
                <a:latin typeface="Verdana"/>
                <a:cs typeface="Verdana"/>
              </a:rPr>
              <a:t>February </a:t>
            </a:r>
            <a:r>
              <a:rPr kumimoji="0" sz="1300" b="0" i="0" u="none" strike="noStrike" kern="0" cap="none" spc="0" normalizeH="0" baseline="0" noProof="0" dirty="0">
                <a:ln>
                  <a:noFill/>
                </a:ln>
                <a:solidFill>
                  <a:srgbClr val="525355"/>
                </a:solidFill>
                <a:effectLst/>
                <a:uLnTx/>
                <a:uFillTx/>
                <a:latin typeface="Verdana"/>
                <a:cs typeface="Verdana"/>
              </a:rPr>
              <a:t>State</a:t>
            </a:r>
            <a:r>
              <a:rPr kumimoji="0" sz="1300" b="0" i="0" u="none" strike="noStrike" kern="0" cap="none" spc="-35"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Board</a:t>
            </a:r>
            <a:r>
              <a:rPr kumimoji="0" sz="1300" b="0" i="0" u="none" strike="noStrike" kern="0" cap="none" spc="-25" normalizeH="0" baseline="0" noProof="0" dirty="0">
                <a:ln>
                  <a:noFill/>
                </a:ln>
                <a:solidFill>
                  <a:srgbClr val="525355"/>
                </a:solidFill>
                <a:effectLst/>
                <a:uLnTx/>
                <a:uFillTx/>
                <a:latin typeface="Verdana"/>
                <a:cs typeface="Verdana"/>
              </a:rPr>
              <a:t> </a:t>
            </a:r>
            <a:r>
              <a:rPr kumimoji="0" sz="1300" b="0" i="0" u="none" strike="noStrike" kern="0" cap="none" spc="0" normalizeH="0" baseline="0" noProof="0" dirty="0">
                <a:ln>
                  <a:noFill/>
                </a:ln>
                <a:solidFill>
                  <a:srgbClr val="525355"/>
                </a:solidFill>
                <a:effectLst/>
                <a:uLnTx/>
                <a:uFillTx/>
                <a:latin typeface="Verdana"/>
                <a:cs typeface="Verdana"/>
              </a:rPr>
              <a:t>of</a:t>
            </a:r>
            <a:r>
              <a:rPr kumimoji="0" sz="1300" b="0" i="0" u="none" strike="noStrike" kern="0" cap="none" spc="-35" normalizeH="0" baseline="0" noProof="0" dirty="0">
                <a:ln>
                  <a:noFill/>
                </a:ln>
                <a:solidFill>
                  <a:srgbClr val="525355"/>
                </a:solidFill>
                <a:effectLst/>
                <a:uLnTx/>
                <a:uFillTx/>
                <a:latin typeface="Verdana"/>
                <a:cs typeface="Verdana"/>
              </a:rPr>
              <a:t> </a:t>
            </a:r>
            <a:r>
              <a:rPr kumimoji="0" sz="1300" b="0" i="0" u="none" strike="noStrike" kern="0" cap="none" spc="-10" normalizeH="0" baseline="0" noProof="0" dirty="0">
                <a:ln>
                  <a:noFill/>
                </a:ln>
                <a:solidFill>
                  <a:srgbClr val="525355"/>
                </a:solidFill>
                <a:effectLst/>
                <a:uLnTx/>
                <a:uFillTx/>
                <a:latin typeface="Verdana"/>
                <a:cs typeface="Verdana"/>
              </a:rPr>
              <a:t>Finance</a:t>
            </a:r>
            <a:endParaRPr kumimoji="0" sz="1300" b="0" i="0" u="none" strike="noStrike" kern="0" cap="none" spc="0" normalizeH="0" baseline="0" noProof="0" dirty="0">
              <a:ln>
                <a:noFill/>
              </a:ln>
              <a:solidFill>
                <a:sysClr val="windowText" lastClr="000000"/>
              </a:solidFill>
              <a:effectLst/>
              <a:uLnTx/>
              <a:uFillTx/>
              <a:latin typeface="Verdana"/>
              <a:cs typeface="Verdana"/>
            </a:endParaRPr>
          </a:p>
        </p:txBody>
      </p:sp>
      <p:sp>
        <p:nvSpPr>
          <p:cNvPr id="42" name="object 42"/>
          <p:cNvSpPr txBox="1"/>
          <p:nvPr/>
        </p:nvSpPr>
        <p:spPr>
          <a:xfrm>
            <a:off x="87579" y="5916574"/>
            <a:ext cx="879475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62666A"/>
                </a:solidFill>
                <a:effectLst/>
                <a:uLnTx/>
                <a:uFillTx/>
                <a:latin typeface="Verdana"/>
                <a:cs typeface="Verdana"/>
              </a:rPr>
              <a:t>Guiding</a:t>
            </a:r>
            <a:r>
              <a:rPr kumimoji="0" sz="2400" b="1" i="0" u="none" strike="noStrike" kern="0" cap="none" spc="-35" normalizeH="0" baseline="0" noProof="0" dirty="0">
                <a:ln>
                  <a:noFill/>
                </a:ln>
                <a:solidFill>
                  <a:srgbClr val="62666A"/>
                </a:solidFill>
                <a:effectLst/>
                <a:uLnTx/>
                <a:uFillTx/>
                <a:latin typeface="Verdana"/>
                <a:cs typeface="Verdana"/>
              </a:rPr>
              <a:t> </a:t>
            </a:r>
            <a:r>
              <a:rPr kumimoji="0" sz="2400" b="1" i="0" u="none" strike="noStrike" kern="0" cap="none" spc="0" normalizeH="0" baseline="0" noProof="0" dirty="0">
                <a:ln>
                  <a:noFill/>
                </a:ln>
                <a:solidFill>
                  <a:srgbClr val="62666A"/>
                </a:solidFill>
                <a:effectLst/>
                <a:uLnTx/>
                <a:uFillTx/>
                <a:latin typeface="Verdana"/>
                <a:cs typeface="Verdana"/>
              </a:rPr>
              <a:t>The</a:t>
            </a:r>
            <a:r>
              <a:rPr kumimoji="0" sz="2400" b="1" i="0" u="none" strike="noStrike" kern="0" cap="none" spc="-25" normalizeH="0" baseline="0" noProof="0" dirty="0">
                <a:ln>
                  <a:noFill/>
                </a:ln>
                <a:solidFill>
                  <a:srgbClr val="62666A"/>
                </a:solidFill>
                <a:effectLst/>
                <a:uLnTx/>
                <a:uFillTx/>
                <a:latin typeface="Verdana"/>
                <a:cs typeface="Verdana"/>
              </a:rPr>
              <a:t> </a:t>
            </a:r>
            <a:r>
              <a:rPr kumimoji="0" sz="2400" b="1" i="0" u="none" strike="noStrike" kern="0" cap="none" spc="0" normalizeH="0" baseline="0" noProof="0" dirty="0">
                <a:ln>
                  <a:noFill/>
                </a:ln>
                <a:solidFill>
                  <a:srgbClr val="62666A"/>
                </a:solidFill>
                <a:effectLst/>
                <a:uLnTx/>
                <a:uFillTx/>
                <a:latin typeface="Verdana"/>
                <a:cs typeface="Verdana"/>
              </a:rPr>
              <a:t>Project</a:t>
            </a:r>
            <a:r>
              <a:rPr kumimoji="0" sz="2400" b="1" i="0" u="none" strike="noStrike" kern="0" cap="none" spc="-55" normalizeH="0" baseline="0" noProof="0" dirty="0">
                <a:ln>
                  <a:noFill/>
                </a:ln>
                <a:solidFill>
                  <a:srgbClr val="62666A"/>
                </a:solidFill>
                <a:effectLst/>
                <a:uLnTx/>
                <a:uFillTx/>
                <a:latin typeface="Verdana"/>
                <a:cs typeface="Verdana"/>
              </a:rPr>
              <a:t> </a:t>
            </a:r>
            <a:r>
              <a:rPr kumimoji="0" sz="2400" b="1" i="0" u="none" strike="noStrike" kern="0" cap="none" spc="0" normalizeH="0" baseline="0" noProof="0" dirty="0">
                <a:ln>
                  <a:noFill/>
                </a:ln>
                <a:solidFill>
                  <a:srgbClr val="62666A"/>
                </a:solidFill>
                <a:effectLst/>
                <a:uLnTx/>
                <a:uFillTx/>
                <a:latin typeface="Verdana"/>
                <a:cs typeface="Verdana"/>
              </a:rPr>
              <a:t>From</a:t>
            </a:r>
            <a:r>
              <a:rPr kumimoji="0" sz="2400" b="1" i="0" u="none" strike="noStrike" kern="0" cap="none" spc="-55" normalizeH="0" baseline="0" noProof="0" dirty="0">
                <a:ln>
                  <a:noFill/>
                </a:ln>
                <a:solidFill>
                  <a:srgbClr val="62666A"/>
                </a:solidFill>
                <a:effectLst/>
                <a:uLnTx/>
                <a:uFillTx/>
                <a:latin typeface="Verdana"/>
                <a:cs typeface="Verdana"/>
              </a:rPr>
              <a:t> </a:t>
            </a:r>
            <a:r>
              <a:rPr kumimoji="0" sz="2400" b="1" i="0" u="none" strike="noStrike" kern="0" cap="none" spc="0" normalizeH="0" baseline="0" noProof="0" dirty="0">
                <a:ln>
                  <a:noFill/>
                </a:ln>
                <a:solidFill>
                  <a:srgbClr val="00AFEF"/>
                </a:solidFill>
                <a:effectLst/>
                <a:uLnTx/>
                <a:uFillTx/>
                <a:latin typeface="Verdana"/>
                <a:cs typeface="Verdana"/>
              </a:rPr>
              <a:t>Design</a:t>
            </a:r>
            <a:r>
              <a:rPr kumimoji="0" sz="2400" b="1" i="0" u="none" strike="noStrike" kern="0" cap="none" spc="-45" normalizeH="0" baseline="0" noProof="0" dirty="0">
                <a:ln>
                  <a:noFill/>
                </a:ln>
                <a:solidFill>
                  <a:srgbClr val="00AFEF"/>
                </a:solidFill>
                <a:effectLst/>
                <a:uLnTx/>
                <a:uFillTx/>
                <a:latin typeface="Verdana"/>
                <a:cs typeface="Verdana"/>
              </a:rPr>
              <a:t> </a:t>
            </a:r>
            <a:r>
              <a:rPr kumimoji="0" sz="2400" b="1" i="0" u="none" strike="noStrike" kern="0" cap="none" spc="0" normalizeH="0" baseline="0" noProof="0" dirty="0">
                <a:ln>
                  <a:noFill/>
                </a:ln>
                <a:solidFill>
                  <a:srgbClr val="62666A"/>
                </a:solidFill>
                <a:effectLst/>
                <a:uLnTx/>
                <a:uFillTx/>
                <a:latin typeface="Verdana"/>
                <a:cs typeface="Verdana"/>
              </a:rPr>
              <a:t>Into</a:t>
            </a:r>
            <a:r>
              <a:rPr kumimoji="0" sz="2400" b="1" i="0" u="none" strike="noStrike" kern="0" cap="none" spc="-45" normalizeH="0" baseline="0" noProof="0" dirty="0">
                <a:ln>
                  <a:noFill/>
                </a:ln>
                <a:solidFill>
                  <a:srgbClr val="62666A"/>
                </a:solidFill>
                <a:effectLst/>
                <a:uLnTx/>
                <a:uFillTx/>
                <a:latin typeface="Verdana"/>
                <a:cs typeface="Verdana"/>
              </a:rPr>
              <a:t> </a:t>
            </a:r>
            <a:r>
              <a:rPr kumimoji="0" sz="2400" b="1" i="0" u="none" strike="noStrike" kern="0" cap="none" spc="-10" normalizeH="0" baseline="0" noProof="0" dirty="0">
                <a:ln>
                  <a:noFill/>
                </a:ln>
                <a:solidFill>
                  <a:srgbClr val="FFC000"/>
                </a:solidFill>
                <a:effectLst/>
                <a:uLnTx/>
                <a:uFillTx/>
                <a:latin typeface="Verdana"/>
                <a:cs typeface="Verdana"/>
              </a:rPr>
              <a:t>Construction</a:t>
            </a:r>
            <a:endParaRPr kumimoji="0" sz="2400" b="0" i="0" u="none" strike="noStrike" kern="0" cap="none" spc="0" normalizeH="0" baseline="0" noProof="0">
              <a:ln>
                <a:noFill/>
              </a:ln>
              <a:solidFill>
                <a:sysClr val="windowText" lastClr="000000"/>
              </a:solidFill>
              <a:effectLst/>
              <a:uLnTx/>
              <a:uFillTx/>
              <a:latin typeface="Verdana"/>
              <a:cs typeface="Verdana"/>
            </a:endParaRPr>
          </a:p>
        </p:txBody>
      </p:sp>
      <p:grpSp>
        <p:nvGrpSpPr>
          <p:cNvPr id="51" name="object 10">
            <a:extLst>
              <a:ext uri="{FF2B5EF4-FFF2-40B4-BE49-F238E27FC236}">
                <a16:creationId xmlns:a16="http://schemas.microsoft.com/office/drawing/2014/main" id="{3C1D1C56-1E4A-C813-1795-07C0D215BFB2}"/>
              </a:ext>
            </a:extLst>
          </p:cNvPr>
          <p:cNvGrpSpPr/>
          <p:nvPr/>
        </p:nvGrpSpPr>
        <p:grpSpPr>
          <a:xfrm>
            <a:off x="10054336" y="3114209"/>
            <a:ext cx="2061210" cy="916305"/>
            <a:chOff x="4108958" y="2945892"/>
            <a:chExt cx="2061210" cy="916305"/>
          </a:xfrm>
        </p:grpSpPr>
        <p:sp>
          <p:nvSpPr>
            <p:cNvPr id="52" name="object 11">
              <a:extLst>
                <a:ext uri="{FF2B5EF4-FFF2-40B4-BE49-F238E27FC236}">
                  <a16:creationId xmlns:a16="http://schemas.microsoft.com/office/drawing/2014/main" id="{050DAF40-CD43-2410-3CF1-BEBECC74B39A}"/>
                </a:ext>
              </a:extLst>
            </p:cNvPr>
            <p:cNvSpPr/>
            <p:nvPr/>
          </p:nvSpPr>
          <p:spPr>
            <a:xfrm>
              <a:off x="4127754" y="2945892"/>
              <a:ext cx="2036445" cy="609600"/>
            </a:xfrm>
            <a:custGeom>
              <a:avLst/>
              <a:gdLst/>
              <a:ahLst/>
              <a:cxnLst/>
              <a:rect l="l" t="t" r="r" b="b"/>
              <a:pathLst>
                <a:path w="2036445" h="609600">
                  <a:moveTo>
                    <a:pt x="1795780" y="0"/>
                  </a:moveTo>
                  <a:lnTo>
                    <a:pt x="0" y="0"/>
                  </a:lnTo>
                  <a:lnTo>
                    <a:pt x="240665" y="304800"/>
                  </a:lnTo>
                  <a:lnTo>
                    <a:pt x="0" y="609600"/>
                  </a:lnTo>
                  <a:lnTo>
                    <a:pt x="1795780" y="609600"/>
                  </a:lnTo>
                  <a:lnTo>
                    <a:pt x="2036318" y="304800"/>
                  </a:lnTo>
                  <a:lnTo>
                    <a:pt x="1795780" y="0"/>
                  </a:lnTo>
                  <a:close/>
                </a:path>
              </a:pathLst>
            </a:custGeom>
            <a:pattFill prst="lgCheck">
              <a:fgClr>
                <a:srgbClr val="007A86"/>
              </a:fgClr>
              <a:bgClr>
                <a:schemeClr val="bg1"/>
              </a:bgClr>
            </a:pattFill>
            <a:ln>
              <a:solidFill>
                <a:srgbClr val="B90C2E"/>
              </a:solidFill>
            </a:ln>
          </p:spPr>
          <p:txBody>
            <a:bodyPr wrap="square" lIns="0" tIns="0" rIns="0" bIns="0" rtlCol="0"/>
            <a:lstStyle/>
            <a:p>
              <a:endParaRPr/>
            </a:p>
          </p:txBody>
        </p:sp>
        <p:sp>
          <p:nvSpPr>
            <p:cNvPr id="53" name="object 12">
              <a:extLst>
                <a:ext uri="{FF2B5EF4-FFF2-40B4-BE49-F238E27FC236}">
                  <a16:creationId xmlns:a16="http://schemas.microsoft.com/office/drawing/2014/main" id="{E9216774-C297-DC97-8682-C292F3CEE99E}"/>
                </a:ext>
              </a:extLst>
            </p:cNvPr>
            <p:cNvSpPr/>
            <p:nvPr/>
          </p:nvSpPr>
          <p:spPr>
            <a:xfrm>
              <a:off x="4108958" y="3252343"/>
              <a:ext cx="2061210" cy="609600"/>
            </a:xfrm>
            <a:custGeom>
              <a:avLst/>
              <a:gdLst/>
              <a:ahLst/>
              <a:cxnLst/>
              <a:rect l="l" t="t" r="r" b="b"/>
              <a:pathLst>
                <a:path w="2061210" h="609600">
                  <a:moveTo>
                    <a:pt x="2060828" y="0"/>
                  </a:moveTo>
                  <a:lnTo>
                    <a:pt x="412114" y="0"/>
                  </a:lnTo>
                  <a:lnTo>
                    <a:pt x="0" y="609600"/>
                  </a:lnTo>
                  <a:lnTo>
                    <a:pt x="1648587" y="609600"/>
                  </a:lnTo>
                  <a:lnTo>
                    <a:pt x="2060828" y="0"/>
                  </a:lnTo>
                  <a:close/>
                </a:path>
              </a:pathLst>
            </a:custGeom>
            <a:solidFill>
              <a:srgbClr val="62666A"/>
            </a:solidFill>
          </p:spPr>
          <p:txBody>
            <a:bodyPr wrap="square" lIns="0" tIns="0" rIns="0" bIns="0" rtlCol="0"/>
            <a:lstStyle/>
            <a:p>
              <a:endParaRPr/>
            </a:p>
          </p:txBody>
        </p:sp>
      </p:grpSp>
      <p:sp>
        <p:nvSpPr>
          <p:cNvPr id="54" name="object 13">
            <a:extLst>
              <a:ext uri="{FF2B5EF4-FFF2-40B4-BE49-F238E27FC236}">
                <a16:creationId xmlns:a16="http://schemas.microsoft.com/office/drawing/2014/main" id="{D5A1CEF4-A178-F84F-5036-B978BA4ED2A6}"/>
              </a:ext>
            </a:extLst>
          </p:cNvPr>
          <p:cNvSpPr txBox="1"/>
          <p:nvPr/>
        </p:nvSpPr>
        <p:spPr>
          <a:xfrm>
            <a:off x="10559224" y="3498038"/>
            <a:ext cx="1064260" cy="425116"/>
          </a:xfrm>
          <a:prstGeom prst="rect">
            <a:avLst/>
          </a:prstGeom>
        </p:spPr>
        <p:txBody>
          <a:bodyPr vert="horz" wrap="square" lIns="0" tIns="12065" rIns="0" bIns="0" rtlCol="0">
            <a:spAutoFit/>
          </a:bodyPr>
          <a:lstStyle/>
          <a:p>
            <a:pPr marL="295910" marR="5080" indent="-283845" algn="ctr">
              <a:lnSpc>
                <a:spcPct val="100000"/>
              </a:lnSpc>
              <a:spcBef>
                <a:spcPts val="95"/>
              </a:spcBef>
            </a:pPr>
            <a:r>
              <a:rPr lang="en-US" sz="1300" b="1" spc="-10" dirty="0">
                <a:solidFill>
                  <a:srgbClr val="FFFFFF"/>
                </a:solidFill>
                <a:latin typeface="Verdana"/>
                <a:cs typeface="Verdana"/>
              </a:rPr>
              <a:t>FALL</a:t>
            </a:r>
          </a:p>
          <a:p>
            <a:pPr marL="295910" marR="5080" indent="-283845" algn="ctr">
              <a:lnSpc>
                <a:spcPct val="100000"/>
              </a:lnSpc>
              <a:spcBef>
                <a:spcPts val="95"/>
              </a:spcBef>
            </a:pPr>
            <a:r>
              <a:rPr lang="en-US" sz="1300" b="1" spc="-10" dirty="0">
                <a:solidFill>
                  <a:srgbClr val="FFFFFF"/>
                </a:solidFill>
                <a:latin typeface="Verdana"/>
                <a:cs typeface="Verdana"/>
              </a:rPr>
              <a:t>    2030	</a:t>
            </a:r>
            <a:endParaRPr sz="1300" dirty="0">
              <a:latin typeface="Verdana"/>
              <a:cs typeface="Verdana"/>
            </a:endParaRPr>
          </a:p>
        </p:txBody>
      </p:sp>
      <p:sp>
        <p:nvSpPr>
          <p:cNvPr id="55" name="object 30">
            <a:extLst>
              <a:ext uri="{FF2B5EF4-FFF2-40B4-BE49-F238E27FC236}">
                <a16:creationId xmlns:a16="http://schemas.microsoft.com/office/drawing/2014/main" id="{E30009CA-581F-013F-68E3-28A2C6B53D8B}"/>
              </a:ext>
            </a:extLst>
          </p:cNvPr>
          <p:cNvSpPr/>
          <p:nvPr/>
        </p:nvSpPr>
        <p:spPr>
          <a:xfrm>
            <a:off x="11142939" y="4092318"/>
            <a:ext cx="0" cy="365760"/>
          </a:xfrm>
          <a:custGeom>
            <a:avLst/>
            <a:gdLst/>
            <a:ahLst/>
            <a:cxnLst/>
            <a:rect l="l" t="t" r="r" b="b"/>
            <a:pathLst>
              <a:path h="365760">
                <a:moveTo>
                  <a:pt x="0" y="0"/>
                </a:moveTo>
                <a:lnTo>
                  <a:pt x="0" y="365760"/>
                </a:lnTo>
              </a:path>
            </a:pathLst>
          </a:custGeom>
          <a:ln w="38100">
            <a:solidFill>
              <a:srgbClr val="B90C2E"/>
            </a:solidFill>
          </a:ln>
        </p:spPr>
        <p:txBody>
          <a:bodyPr wrap="square" lIns="0" tIns="0" rIns="0" bIns="0" rtlCol="0"/>
          <a:lstStyle/>
          <a:p>
            <a:endParaRPr/>
          </a:p>
        </p:txBody>
      </p:sp>
      <p:sp>
        <p:nvSpPr>
          <p:cNvPr id="56" name="object 31">
            <a:extLst>
              <a:ext uri="{FF2B5EF4-FFF2-40B4-BE49-F238E27FC236}">
                <a16:creationId xmlns:a16="http://schemas.microsoft.com/office/drawing/2014/main" id="{4E36BC4E-3853-7905-FB0F-B180A16F5099}"/>
              </a:ext>
            </a:extLst>
          </p:cNvPr>
          <p:cNvSpPr txBox="1"/>
          <p:nvPr/>
        </p:nvSpPr>
        <p:spPr>
          <a:xfrm>
            <a:off x="7828533" y="1771032"/>
            <a:ext cx="2609215" cy="227626"/>
          </a:xfrm>
          <a:prstGeom prst="rect">
            <a:avLst/>
          </a:prstGeom>
        </p:spPr>
        <p:txBody>
          <a:bodyPr vert="horz" wrap="square" lIns="0" tIns="12065" rIns="0" bIns="0" rtlCol="0">
            <a:spAutoFit/>
          </a:bodyPr>
          <a:lstStyle/>
          <a:p>
            <a:pPr marL="12700">
              <a:lnSpc>
                <a:spcPct val="100000"/>
              </a:lnSpc>
              <a:spcBef>
                <a:spcPts val="95"/>
              </a:spcBef>
            </a:pPr>
            <a:r>
              <a:rPr lang="en-US" sz="1400" b="1" dirty="0">
                <a:solidFill>
                  <a:srgbClr val="525355"/>
                </a:solidFill>
                <a:latin typeface="Verdana"/>
                <a:cs typeface="Verdana"/>
              </a:rPr>
              <a:t>Construction Completion</a:t>
            </a:r>
            <a:endParaRPr sz="1400" dirty="0">
              <a:latin typeface="Verdana"/>
              <a:cs typeface="Verdana"/>
            </a:endParaRPr>
          </a:p>
        </p:txBody>
      </p:sp>
      <p:sp>
        <p:nvSpPr>
          <p:cNvPr id="2" name="Rectangle: Rounded Corners 1">
            <a:extLst>
              <a:ext uri="{FF2B5EF4-FFF2-40B4-BE49-F238E27FC236}">
                <a16:creationId xmlns:a16="http://schemas.microsoft.com/office/drawing/2014/main" id="{ADBFF84A-51A5-0A78-0D4B-C14B9D7DFE43}"/>
              </a:ext>
            </a:extLst>
          </p:cNvPr>
          <p:cNvSpPr/>
          <p:nvPr/>
        </p:nvSpPr>
        <p:spPr>
          <a:xfrm>
            <a:off x="0" y="1219200"/>
            <a:ext cx="2099820" cy="270395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0">
            <a:extLst>
              <a:ext uri="{FF2B5EF4-FFF2-40B4-BE49-F238E27FC236}">
                <a16:creationId xmlns:a16="http://schemas.microsoft.com/office/drawing/2014/main" id="{7B19B432-85F2-61A4-2247-CC1018E2D89B}"/>
              </a:ext>
            </a:extLst>
          </p:cNvPr>
          <p:cNvSpPr/>
          <p:nvPr/>
        </p:nvSpPr>
        <p:spPr>
          <a:xfrm>
            <a:off x="1025264" y="2395787"/>
            <a:ext cx="0" cy="365760"/>
          </a:xfrm>
          <a:custGeom>
            <a:avLst/>
            <a:gdLst/>
            <a:ahLst/>
            <a:cxnLst/>
            <a:rect l="l" t="t" r="r" b="b"/>
            <a:pathLst>
              <a:path h="365760">
                <a:moveTo>
                  <a:pt x="0" y="0"/>
                </a:moveTo>
                <a:lnTo>
                  <a:pt x="0" y="365760"/>
                </a:lnTo>
              </a:path>
            </a:pathLst>
          </a:custGeom>
          <a:ln w="38100">
            <a:solidFill>
              <a:srgbClr val="B90C2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0"/>
            <a:ext cx="12192000" cy="772795"/>
          </a:xfrm>
          <a:custGeom>
            <a:avLst/>
            <a:gdLst/>
            <a:ahLst/>
            <a:cxnLst/>
            <a:rect l="l" t="t" r="r" b="b"/>
            <a:pathLst>
              <a:path w="12192000" h="772795">
                <a:moveTo>
                  <a:pt x="12192000" y="0"/>
                </a:moveTo>
                <a:lnTo>
                  <a:pt x="8877" y="0"/>
                </a:lnTo>
                <a:lnTo>
                  <a:pt x="0" y="594741"/>
                </a:lnTo>
                <a:lnTo>
                  <a:pt x="0" y="772413"/>
                </a:lnTo>
                <a:lnTo>
                  <a:pt x="5406517" y="772413"/>
                </a:lnTo>
                <a:lnTo>
                  <a:pt x="5921375" y="257428"/>
                </a:lnTo>
                <a:lnTo>
                  <a:pt x="12192000" y="257428"/>
                </a:lnTo>
                <a:lnTo>
                  <a:pt x="121920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descr="$PPTXTitle"/>
          <p:cNvSpPr txBox="1">
            <a:spLocks noGrp="1"/>
          </p:cNvSpPr>
          <p:nvPr>
            <p:ph type="title"/>
          </p:nvPr>
        </p:nvSpPr>
        <p:spPr>
          <a:xfrm>
            <a:off x="193040" y="-812"/>
            <a:ext cx="6131560" cy="574675"/>
          </a:xfrm>
          <a:prstGeom prst="rect">
            <a:avLst/>
          </a:prstGeom>
        </p:spPr>
        <p:txBody>
          <a:bodyPr vert="horz" wrap="square" lIns="0" tIns="12700" rIns="0" bIns="0" rtlCol="0">
            <a:spAutoFit/>
          </a:bodyPr>
          <a:lstStyle/>
          <a:p>
            <a:pPr marL="12700">
              <a:lnSpc>
                <a:spcPct val="100000"/>
              </a:lnSpc>
              <a:spcBef>
                <a:spcPts val="100"/>
              </a:spcBef>
            </a:pPr>
            <a:r>
              <a:rPr lang="en-US" sz="3600" spc="-25" dirty="0">
                <a:solidFill>
                  <a:srgbClr val="007985"/>
                </a:solidFill>
              </a:rPr>
              <a:t>Site Mobilization</a:t>
            </a:r>
            <a:endParaRPr sz="3600" dirty="0"/>
          </a:p>
        </p:txBody>
      </p:sp>
      <p:grpSp>
        <p:nvGrpSpPr>
          <p:cNvPr id="6" name="object 6"/>
          <p:cNvGrpSpPr/>
          <p:nvPr/>
        </p:nvGrpSpPr>
        <p:grpSpPr>
          <a:xfrm>
            <a:off x="44387" y="188468"/>
            <a:ext cx="12109450" cy="4493130"/>
            <a:chOff x="44387" y="188468"/>
            <a:chExt cx="12109450" cy="4493130"/>
          </a:xfrm>
        </p:grpSpPr>
        <p:sp>
          <p:nvSpPr>
            <p:cNvPr id="7" name="object 7"/>
            <p:cNvSpPr/>
            <p:nvPr/>
          </p:nvSpPr>
          <p:spPr>
            <a:xfrm>
              <a:off x="44387" y="188468"/>
              <a:ext cx="12109450" cy="474345"/>
            </a:xfrm>
            <a:custGeom>
              <a:avLst/>
              <a:gdLst/>
              <a:ahLst/>
              <a:cxnLst/>
              <a:rect l="l" t="t" r="r" b="b"/>
              <a:pathLst>
                <a:path w="12109450" h="474345">
                  <a:moveTo>
                    <a:pt x="0" y="432942"/>
                  </a:moveTo>
                  <a:lnTo>
                    <a:pt x="7781860" y="474217"/>
                  </a:lnTo>
                  <a:lnTo>
                    <a:pt x="8194229" y="0"/>
                  </a:lnTo>
                  <a:lnTo>
                    <a:pt x="12109131" y="6857"/>
                  </a:lnTo>
                </a:path>
              </a:pathLst>
            </a:custGeom>
            <a:ln w="38100">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7945627" y="264795"/>
              <a:ext cx="4154170" cy="407034"/>
            </a:xfrm>
            <a:custGeom>
              <a:avLst/>
              <a:gdLst/>
              <a:ahLst/>
              <a:cxnLst/>
              <a:rect l="l" t="t" r="r" b="b"/>
              <a:pathLst>
                <a:path w="4154170" h="407034">
                  <a:moveTo>
                    <a:pt x="313181" y="0"/>
                  </a:moveTo>
                  <a:lnTo>
                    <a:pt x="0" y="392175"/>
                  </a:lnTo>
                  <a:lnTo>
                    <a:pt x="4154043" y="406653"/>
                  </a:lnTo>
                  <a:lnTo>
                    <a:pt x="4154043" y="12826"/>
                  </a:lnTo>
                  <a:lnTo>
                    <a:pt x="313181" y="0"/>
                  </a:lnTo>
                  <a:close/>
                </a:path>
              </a:pathLst>
            </a:custGeom>
            <a:solidFill>
              <a:srgbClr val="D9D9D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6879717" y="2477007"/>
              <a:ext cx="699135" cy="1532255"/>
            </a:xfrm>
            <a:custGeom>
              <a:avLst/>
              <a:gdLst/>
              <a:ahLst/>
              <a:cxnLst/>
              <a:rect l="l" t="t" r="r" b="b"/>
              <a:pathLst>
                <a:path w="699134" h="1532254">
                  <a:moveTo>
                    <a:pt x="12064" y="1453514"/>
                  </a:moveTo>
                  <a:lnTo>
                    <a:pt x="0" y="1484756"/>
                  </a:lnTo>
                  <a:lnTo>
                    <a:pt x="120776" y="1531746"/>
                  </a:lnTo>
                  <a:lnTo>
                    <a:pt x="136446" y="1491487"/>
                  </a:lnTo>
                  <a:lnTo>
                    <a:pt x="109600" y="1491487"/>
                  </a:lnTo>
                  <a:lnTo>
                    <a:pt x="12064" y="1453514"/>
                  </a:lnTo>
                  <a:close/>
                </a:path>
                <a:path w="699134" h="1532254">
                  <a:moveTo>
                    <a:pt x="131317" y="1435480"/>
                  </a:moveTo>
                  <a:lnTo>
                    <a:pt x="109600" y="1491487"/>
                  </a:lnTo>
                  <a:lnTo>
                    <a:pt x="136446" y="1491487"/>
                  </a:lnTo>
                  <a:lnTo>
                    <a:pt x="154685" y="1444624"/>
                  </a:lnTo>
                  <a:lnTo>
                    <a:pt x="131317" y="1435480"/>
                  </a:lnTo>
                  <a:close/>
                </a:path>
                <a:path w="699134" h="1532254">
                  <a:moveTo>
                    <a:pt x="119983" y="1278254"/>
                  </a:moveTo>
                  <a:lnTo>
                    <a:pt x="74739" y="1297797"/>
                  </a:lnTo>
                  <a:lnTo>
                    <a:pt x="56116" y="1336264"/>
                  </a:lnTo>
                  <a:lnTo>
                    <a:pt x="54534" y="1349755"/>
                  </a:lnTo>
                  <a:lnTo>
                    <a:pt x="55652" y="1362074"/>
                  </a:lnTo>
                  <a:lnTo>
                    <a:pt x="85780" y="1402379"/>
                  </a:lnTo>
                  <a:lnTo>
                    <a:pt x="126682" y="1414779"/>
                  </a:lnTo>
                  <a:lnTo>
                    <a:pt x="139442" y="1413775"/>
                  </a:lnTo>
                  <a:lnTo>
                    <a:pt x="179853" y="1384452"/>
                  </a:lnTo>
                  <a:lnTo>
                    <a:pt x="181277" y="1381505"/>
                  </a:lnTo>
                  <a:lnTo>
                    <a:pt x="136778" y="1381505"/>
                  </a:lnTo>
                  <a:lnTo>
                    <a:pt x="125349" y="1380743"/>
                  </a:lnTo>
                  <a:lnTo>
                    <a:pt x="89534" y="1362836"/>
                  </a:lnTo>
                  <a:lnTo>
                    <a:pt x="81025" y="1346834"/>
                  </a:lnTo>
                  <a:lnTo>
                    <a:pt x="81025" y="1338833"/>
                  </a:lnTo>
                  <a:lnTo>
                    <a:pt x="81660" y="1334769"/>
                  </a:lnTo>
                  <a:lnTo>
                    <a:pt x="83311" y="1330833"/>
                  </a:lnTo>
                  <a:lnTo>
                    <a:pt x="84708" y="1327022"/>
                  </a:lnTo>
                  <a:lnTo>
                    <a:pt x="86994" y="1323466"/>
                  </a:lnTo>
                  <a:lnTo>
                    <a:pt x="92709" y="1317497"/>
                  </a:lnTo>
                  <a:lnTo>
                    <a:pt x="96265" y="1315211"/>
                  </a:lnTo>
                  <a:lnTo>
                    <a:pt x="100583" y="1313687"/>
                  </a:lnTo>
                  <a:lnTo>
                    <a:pt x="104425" y="1312290"/>
                  </a:lnTo>
                  <a:lnTo>
                    <a:pt x="103536" y="1312290"/>
                  </a:lnTo>
                  <a:lnTo>
                    <a:pt x="109727" y="1311655"/>
                  </a:lnTo>
                  <a:lnTo>
                    <a:pt x="182926" y="1311655"/>
                  </a:lnTo>
                  <a:lnTo>
                    <a:pt x="180669" y="1307851"/>
                  </a:lnTo>
                  <a:lnTo>
                    <a:pt x="171957" y="1298527"/>
                  </a:lnTo>
                  <a:lnTo>
                    <a:pt x="160960" y="1290655"/>
                  </a:lnTo>
                  <a:lnTo>
                    <a:pt x="147700" y="1284223"/>
                  </a:lnTo>
                  <a:lnTo>
                    <a:pt x="133484" y="1279917"/>
                  </a:lnTo>
                  <a:lnTo>
                    <a:pt x="119983" y="1278254"/>
                  </a:lnTo>
                  <a:close/>
                </a:path>
                <a:path w="699134" h="1532254">
                  <a:moveTo>
                    <a:pt x="182926" y="1311655"/>
                  </a:moveTo>
                  <a:lnTo>
                    <a:pt x="109727" y="1311655"/>
                  </a:lnTo>
                  <a:lnTo>
                    <a:pt x="115442" y="1311909"/>
                  </a:lnTo>
                  <a:lnTo>
                    <a:pt x="121284" y="1312290"/>
                  </a:lnTo>
                  <a:lnTo>
                    <a:pt x="156209" y="1329054"/>
                  </a:lnTo>
                  <a:lnTo>
                    <a:pt x="165734" y="1353946"/>
                  </a:lnTo>
                  <a:lnTo>
                    <a:pt x="165100" y="1358137"/>
                  </a:lnTo>
                  <a:lnTo>
                    <a:pt x="163449" y="1362074"/>
                  </a:lnTo>
                  <a:lnTo>
                    <a:pt x="161925" y="1366139"/>
                  </a:lnTo>
                  <a:lnTo>
                    <a:pt x="159638" y="1369694"/>
                  </a:lnTo>
                  <a:lnTo>
                    <a:pt x="156717" y="1372615"/>
                  </a:lnTo>
                  <a:lnTo>
                    <a:pt x="153797" y="1375664"/>
                  </a:lnTo>
                  <a:lnTo>
                    <a:pt x="150240" y="1377949"/>
                  </a:lnTo>
                  <a:lnTo>
                    <a:pt x="146050" y="1379473"/>
                  </a:lnTo>
                  <a:lnTo>
                    <a:pt x="141731" y="1380870"/>
                  </a:lnTo>
                  <a:lnTo>
                    <a:pt x="136778" y="1381505"/>
                  </a:lnTo>
                  <a:lnTo>
                    <a:pt x="181277" y="1381505"/>
                  </a:lnTo>
                  <a:lnTo>
                    <a:pt x="186308" y="1371091"/>
                  </a:lnTo>
                  <a:lnTo>
                    <a:pt x="190571" y="1356877"/>
                  </a:lnTo>
                  <a:lnTo>
                    <a:pt x="192119" y="1343390"/>
                  </a:lnTo>
                  <a:lnTo>
                    <a:pt x="190970" y="1330833"/>
                  </a:lnTo>
                  <a:lnTo>
                    <a:pt x="190952" y="1330640"/>
                  </a:lnTo>
                  <a:lnTo>
                    <a:pt x="187071" y="1318640"/>
                  </a:lnTo>
                  <a:lnTo>
                    <a:pt x="182926" y="1311655"/>
                  </a:lnTo>
                  <a:close/>
                </a:path>
                <a:path w="699134" h="1532254">
                  <a:moveTo>
                    <a:pt x="145541" y="1110995"/>
                  </a:moveTo>
                  <a:lnTo>
                    <a:pt x="131444" y="1147190"/>
                  </a:lnTo>
                  <a:lnTo>
                    <a:pt x="181482" y="1197864"/>
                  </a:lnTo>
                  <a:lnTo>
                    <a:pt x="110362" y="1201419"/>
                  </a:lnTo>
                  <a:lnTo>
                    <a:pt x="96265" y="1237614"/>
                  </a:lnTo>
                  <a:lnTo>
                    <a:pt x="217042" y="1284731"/>
                  </a:lnTo>
                  <a:lnTo>
                    <a:pt x="228473" y="1255267"/>
                  </a:lnTo>
                  <a:lnTo>
                    <a:pt x="147574" y="1223771"/>
                  </a:lnTo>
                  <a:lnTo>
                    <a:pt x="208787" y="1221866"/>
                  </a:lnTo>
                  <a:lnTo>
                    <a:pt x="217169" y="1200403"/>
                  </a:lnTo>
                  <a:lnTo>
                    <a:pt x="173354" y="1157477"/>
                  </a:lnTo>
                  <a:lnTo>
                    <a:pt x="265013" y="1157477"/>
                  </a:lnTo>
                  <a:lnTo>
                    <a:pt x="145541" y="1110995"/>
                  </a:lnTo>
                  <a:close/>
                </a:path>
                <a:path w="699134" h="1532254">
                  <a:moveTo>
                    <a:pt x="265013" y="1157477"/>
                  </a:moveTo>
                  <a:lnTo>
                    <a:pt x="173354" y="1157477"/>
                  </a:lnTo>
                  <a:lnTo>
                    <a:pt x="254253" y="1188973"/>
                  </a:lnTo>
                  <a:lnTo>
                    <a:pt x="266318" y="1157985"/>
                  </a:lnTo>
                  <a:lnTo>
                    <a:pt x="265013" y="1157477"/>
                  </a:lnTo>
                  <a:close/>
                </a:path>
                <a:path w="699134" h="1532254">
                  <a:moveTo>
                    <a:pt x="183768" y="1012951"/>
                  </a:moveTo>
                  <a:lnTo>
                    <a:pt x="169799" y="1048892"/>
                  </a:lnTo>
                  <a:lnTo>
                    <a:pt x="273176" y="1140459"/>
                  </a:lnTo>
                  <a:lnTo>
                    <a:pt x="285368" y="1109090"/>
                  </a:lnTo>
                  <a:lnTo>
                    <a:pt x="264286" y="1091183"/>
                  </a:lnTo>
                  <a:lnTo>
                    <a:pt x="270564" y="1075054"/>
                  </a:lnTo>
                  <a:lnTo>
                    <a:pt x="244982" y="1075054"/>
                  </a:lnTo>
                  <a:lnTo>
                    <a:pt x="207517" y="1043304"/>
                  </a:lnTo>
                  <a:lnTo>
                    <a:pt x="311055" y="1043304"/>
                  </a:lnTo>
                  <a:lnTo>
                    <a:pt x="321944" y="1015364"/>
                  </a:lnTo>
                  <a:lnTo>
                    <a:pt x="183768" y="1012951"/>
                  </a:lnTo>
                  <a:close/>
                </a:path>
                <a:path w="699134" h="1532254">
                  <a:moveTo>
                    <a:pt x="311055" y="1043304"/>
                  </a:moveTo>
                  <a:lnTo>
                    <a:pt x="207517" y="1043304"/>
                  </a:lnTo>
                  <a:lnTo>
                    <a:pt x="256539" y="1045337"/>
                  </a:lnTo>
                  <a:lnTo>
                    <a:pt x="244982" y="1075054"/>
                  </a:lnTo>
                  <a:lnTo>
                    <a:pt x="270564" y="1075054"/>
                  </a:lnTo>
                  <a:lnTo>
                    <a:pt x="281685" y="1046479"/>
                  </a:lnTo>
                  <a:lnTo>
                    <a:pt x="309817" y="1046479"/>
                  </a:lnTo>
                  <a:lnTo>
                    <a:pt x="311055" y="1043304"/>
                  </a:lnTo>
                  <a:close/>
                </a:path>
                <a:path w="699134" h="1532254">
                  <a:moveTo>
                    <a:pt x="309817" y="1046479"/>
                  </a:moveTo>
                  <a:lnTo>
                    <a:pt x="281685" y="1046479"/>
                  </a:lnTo>
                  <a:lnTo>
                    <a:pt x="309372" y="1047622"/>
                  </a:lnTo>
                  <a:lnTo>
                    <a:pt x="309817" y="1046479"/>
                  </a:lnTo>
                  <a:close/>
                </a:path>
                <a:path w="699134" h="1532254">
                  <a:moveTo>
                    <a:pt x="352659" y="919479"/>
                  </a:moveTo>
                  <a:lnTo>
                    <a:pt x="318897" y="919479"/>
                  </a:lnTo>
                  <a:lnTo>
                    <a:pt x="321563" y="920495"/>
                  </a:lnTo>
                  <a:lnTo>
                    <a:pt x="324484" y="921638"/>
                  </a:lnTo>
                  <a:lnTo>
                    <a:pt x="326262" y="923289"/>
                  </a:lnTo>
                  <a:lnTo>
                    <a:pt x="327151" y="925449"/>
                  </a:lnTo>
                  <a:lnTo>
                    <a:pt x="328040" y="927480"/>
                  </a:lnTo>
                  <a:lnTo>
                    <a:pt x="328341" y="929386"/>
                  </a:lnTo>
                  <a:lnTo>
                    <a:pt x="328422" y="929893"/>
                  </a:lnTo>
                  <a:lnTo>
                    <a:pt x="328549" y="934974"/>
                  </a:lnTo>
                  <a:lnTo>
                    <a:pt x="328161" y="937005"/>
                  </a:lnTo>
                  <a:lnTo>
                    <a:pt x="328040" y="937640"/>
                  </a:lnTo>
                  <a:lnTo>
                    <a:pt x="327151" y="940815"/>
                  </a:lnTo>
                  <a:lnTo>
                    <a:pt x="326262" y="944117"/>
                  </a:lnTo>
                  <a:lnTo>
                    <a:pt x="325500" y="946657"/>
                  </a:lnTo>
                  <a:lnTo>
                    <a:pt x="324738" y="948563"/>
                  </a:lnTo>
                  <a:lnTo>
                    <a:pt x="321944" y="955928"/>
                  </a:lnTo>
                  <a:lnTo>
                    <a:pt x="317500" y="963040"/>
                  </a:lnTo>
                  <a:lnTo>
                    <a:pt x="291464" y="986916"/>
                  </a:lnTo>
                  <a:lnTo>
                    <a:pt x="290171" y="990091"/>
                  </a:lnTo>
                  <a:lnTo>
                    <a:pt x="290067" y="990345"/>
                  </a:lnTo>
                  <a:lnTo>
                    <a:pt x="319024" y="1001649"/>
                  </a:lnTo>
                  <a:lnTo>
                    <a:pt x="324230" y="996188"/>
                  </a:lnTo>
                  <a:lnTo>
                    <a:pt x="346709" y="958214"/>
                  </a:lnTo>
                  <a:lnTo>
                    <a:pt x="353228" y="922908"/>
                  </a:lnTo>
                  <a:lnTo>
                    <a:pt x="352829" y="920495"/>
                  </a:lnTo>
                  <a:lnTo>
                    <a:pt x="352765" y="920114"/>
                  </a:lnTo>
                  <a:lnTo>
                    <a:pt x="352659" y="919479"/>
                  </a:lnTo>
                  <a:close/>
                </a:path>
                <a:path w="699134" h="1532254">
                  <a:moveTo>
                    <a:pt x="249681" y="861187"/>
                  </a:moveTo>
                  <a:lnTo>
                    <a:pt x="245109" y="865886"/>
                  </a:lnTo>
                  <a:lnTo>
                    <a:pt x="240457" y="871981"/>
                  </a:lnTo>
                  <a:lnTo>
                    <a:pt x="235965" y="879093"/>
                  </a:lnTo>
                  <a:lnTo>
                    <a:pt x="231330" y="886332"/>
                  </a:lnTo>
                  <a:lnTo>
                    <a:pt x="218789" y="924369"/>
                  </a:lnTo>
                  <a:lnTo>
                    <a:pt x="218590" y="934974"/>
                  </a:lnTo>
                  <a:lnTo>
                    <a:pt x="219993" y="944117"/>
                  </a:lnTo>
                  <a:lnTo>
                    <a:pt x="250062" y="973963"/>
                  </a:lnTo>
                  <a:lnTo>
                    <a:pt x="257936" y="974470"/>
                  </a:lnTo>
                  <a:lnTo>
                    <a:pt x="265302" y="972184"/>
                  </a:lnTo>
                  <a:lnTo>
                    <a:pt x="296417" y="942593"/>
                  </a:lnTo>
                  <a:lnTo>
                    <a:pt x="299102" y="938276"/>
                  </a:lnTo>
                  <a:lnTo>
                    <a:pt x="253237" y="938276"/>
                  </a:lnTo>
                  <a:lnTo>
                    <a:pt x="250062" y="937005"/>
                  </a:lnTo>
                  <a:lnTo>
                    <a:pt x="243712" y="928115"/>
                  </a:lnTo>
                  <a:lnTo>
                    <a:pt x="243828" y="921638"/>
                  </a:lnTo>
                  <a:lnTo>
                    <a:pt x="243932" y="920495"/>
                  </a:lnTo>
                  <a:lnTo>
                    <a:pt x="244057" y="919733"/>
                  </a:lnTo>
                  <a:lnTo>
                    <a:pt x="245236" y="914780"/>
                  </a:lnTo>
                  <a:lnTo>
                    <a:pt x="245914" y="912749"/>
                  </a:lnTo>
                  <a:lnTo>
                    <a:pt x="245999" y="912494"/>
                  </a:lnTo>
                  <a:lnTo>
                    <a:pt x="270382" y="878713"/>
                  </a:lnTo>
                  <a:lnTo>
                    <a:pt x="276225" y="875283"/>
                  </a:lnTo>
                  <a:lnTo>
                    <a:pt x="277494" y="871981"/>
                  </a:lnTo>
                  <a:lnTo>
                    <a:pt x="249681" y="861187"/>
                  </a:lnTo>
                  <a:close/>
                </a:path>
                <a:path w="699134" h="1532254">
                  <a:moveTo>
                    <a:pt x="312419" y="882650"/>
                  </a:moveTo>
                  <a:lnTo>
                    <a:pt x="278891" y="908684"/>
                  </a:lnTo>
                  <a:lnTo>
                    <a:pt x="276478" y="912494"/>
                  </a:lnTo>
                  <a:lnTo>
                    <a:pt x="274065" y="916177"/>
                  </a:lnTo>
                  <a:lnTo>
                    <a:pt x="253237" y="938276"/>
                  </a:lnTo>
                  <a:lnTo>
                    <a:pt x="299102" y="938276"/>
                  </a:lnTo>
                  <a:lnTo>
                    <a:pt x="302259" y="933450"/>
                  </a:lnTo>
                  <a:lnTo>
                    <a:pt x="305180" y="929386"/>
                  </a:lnTo>
                  <a:lnTo>
                    <a:pt x="307848" y="925449"/>
                  </a:lnTo>
                  <a:lnTo>
                    <a:pt x="310508" y="922908"/>
                  </a:lnTo>
                  <a:lnTo>
                    <a:pt x="312737" y="921638"/>
                  </a:lnTo>
                  <a:lnTo>
                    <a:pt x="316229" y="919733"/>
                  </a:lnTo>
                  <a:lnTo>
                    <a:pt x="318897" y="919479"/>
                  </a:lnTo>
                  <a:lnTo>
                    <a:pt x="352659" y="919479"/>
                  </a:lnTo>
                  <a:lnTo>
                    <a:pt x="351631" y="913320"/>
                  </a:lnTo>
                  <a:lnTo>
                    <a:pt x="320166" y="883030"/>
                  </a:lnTo>
                  <a:lnTo>
                    <a:pt x="312419" y="882650"/>
                  </a:lnTo>
                  <a:close/>
                </a:path>
                <a:path w="699134" h="1532254">
                  <a:moveTo>
                    <a:pt x="330073" y="692022"/>
                  </a:moveTo>
                  <a:lnTo>
                    <a:pt x="302386" y="711072"/>
                  </a:lnTo>
                  <a:lnTo>
                    <a:pt x="299974" y="715263"/>
                  </a:lnTo>
                  <a:lnTo>
                    <a:pt x="297036" y="721994"/>
                  </a:lnTo>
                  <a:lnTo>
                    <a:pt x="274827" y="778890"/>
                  </a:lnTo>
                  <a:lnTo>
                    <a:pt x="395604" y="826007"/>
                  </a:lnTo>
                  <a:lnTo>
                    <a:pt x="411078" y="786383"/>
                  </a:lnTo>
                  <a:lnTo>
                    <a:pt x="385572" y="786383"/>
                  </a:lnTo>
                  <a:lnTo>
                    <a:pt x="355473" y="774700"/>
                  </a:lnTo>
                  <a:lnTo>
                    <a:pt x="358620" y="766571"/>
                  </a:lnTo>
                  <a:lnTo>
                    <a:pt x="334644" y="766571"/>
                  </a:lnTo>
                  <a:lnTo>
                    <a:pt x="309117" y="756538"/>
                  </a:lnTo>
                  <a:lnTo>
                    <a:pt x="310260" y="753617"/>
                  </a:lnTo>
                  <a:lnTo>
                    <a:pt x="312547" y="747521"/>
                  </a:lnTo>
                  <a:lnTo>
                    <a:pt x="314451" y="742822"/>
                  </a:lnTo>
                  <a:lnTo>
                    <a:pt x="316004" y="739139"/>
                  </a:lnTo>
                  <a:lnTo>
                    <a:pt x="317246" y="736091"/>
                  </a:lnTo>
                  <a:lnTo>
                    <a:pt x="318897" y="733425"/>
                  </a:lnTo>
                  <a:lnTo>
                    <a:pt x="320675" y="731519"/>
                  </a:lnTo>
                  <a:lnTo>
                    <a:pt x="322579" y="729361"/>
                  </a:lnTo>
                  <a:lnTo>
                    <a:pt x="324738" y="728217"/>
                  </a:lnTo>
                  <a:lnTo>
                    <a:pt x="329564" y="727709"/>
                  </a:lnTo>
                  <a:lnTo>
                    <a:pt x="419747" y="727709"/>
                  </a:lnTo>
                  <a:lnTo>
                    <a:pt x="419480" y="726693"/>
                  </a:lnTo>
                  <a:lnTo>
                    <a:pt x="417215" y="722502"/>
                  </a:lnTo>
                  <a:lnTo>
                    <a:pt x="359663" y="722502"/>
                  </a:lnTo>
                  <a:lnTo>
                    <a:pt x="359028" y="722249"/>
                  </a:lnTo>
                  <a:lnTo>
                    <a:pt x="358854" y="717803"/>
                  </a:lnTo>
                  <a:lnTo>
                    <a:pt x="358775" y="715771"/>
                  </a:lnTo>
                  <a:lnTo>
                    <a:pt x="357115" y="710438"/>
                  </a:lnTo>
                  <a:lnTo>
                    <a:pt x="356997" y="710056"/>
                  </a:lnTo>
                  <a:lnTo>
                    <a:pt x="353694" y="705230"/>
                  </a:lnTo>
                  <a:lnTo>
                    <a:pt x="350519" y="700404"/>
                  </a:lnTo>
                  <a:lnTo>
                    <a:pt x="345948" y="696849"/>
                  </a:lnTo>
                  <a:lnTo>
                    <a:pt x="335343" y="692657"/>
                  </a:lnTo>
                  <a:lnTo>
                    <a:pt x="336264" y="692657"/>
                  </a:lnTo>
                  <a:lnTo>
                    <a:pt x="330073" y="692022"/>
                  </a:lnTo>
                  <a:close/>
                </a:path>
                <a:path w="699134" h="1532254">
                  <a:moveTo>
                    <a:pt x="422560" y="738504"/>
                  </a:moveTo>
                  <a:lnTo>
                    <a:pt x="378713" y="738504"/>
                  </a:lnTo>
                  <a:lnTo>
                    <a:pt x="382015" y="738886"/>
                  </a:lnTo>
                  <a:lnTo>
                    <a:pt x="388747" y="741552"/>
                  </a:lnTo>
                  <a:lnTo>
                    <a:pt x="395731" y="757681"/>
                  </a:lnTo>
                  <a:lnTo>
                    <a:pt x="395050" y="761618"/>
                  </a:lnTo>
                  <a:lnTo>
                    <a:pt x="392302" y="769112"/>
                  </a:lnTo>
                  <a:lnTo>
                    <a:pt x="385572" y="786383"/>
                  </a:lnTo>
                  <a:lnTo>
                    <a:pt x="411078" y="786383"/>
                  </a:lnTo>
                  <a:lnTo>
                    <a:pt x="419607" y="764539"/>
                  </a:lnTo>
                  <a:lnTo>
                    <a:pt x="421639" y="756919"/>
                  </a:lnTo>
                  <a:lnTo>
                    <a:pt x="422401" y="750696"/>
                  </a:lnTo>
                  <a:lnTo>
                    <a:pt x="422922" y="745489"/>
                  </a:lnTo>
                  <a:lnTo>
                    <a:pt x="422808" y="741552"/>
                  </a:lnTo>
                  <a:lnTo>
                    <a:pt x="422694" y="740155"/>
                  </a:lnTo>
                  <a:lnTo>
                    <a:pt x="422591" y="738886"/>
                  </a:lnTo>
                  <a:lnTo>
                    <a:pt x="422560" y="738504"/>
                  </a:lnTo>
                  <a:close/>
                </a:path>
                <a:path w="699134" h="1532254">
                  <a:moveTo>
                    <a:pt x="419747" y="727709"/>
                  </a:moveTo>
                  <a:lnTo>
                    <a:pt x="329564" y="727709"/>
                  </a:lnTo>
                  <a:lnTo>
                    <a:pt x="331724" y="727963"/>
                  </a:lnTo>
                  <a:lnTo>
                    <a:pt x="333755" y="728852"/>
                  </a:lnTo>
                  <a:lnTo>
                    <a:pt x="342789" y="743203"/>
                  </a:lnTo>
                  <a:lnTo>
                    <a:pt x="342391" y="745489"/>
                  </a:lnTo>
                  <a:lnTo>
                    <a:pt x="341249" y="749045"/>
                  </a:lnTo>
                  <a:lnTo>
                    <a:pt x="339978" y="752475"/>
                  </a:lnTo>
                  <a:lnTo>
                    <a:pt x="338404" y="756919"/>
                  </a:lnTo>
                  <a:lnTo>
                    <a:pt x="336550" y="761618"/>
                  </a:lnTo>
                  <a:lnTo>
                    <a:pt x="334644" y="766571"/>
                  </a:lnTo>
                  <a:lnTo>
                    <a:pt x="358620" y="766571"/>
                  </a:lnTo>
                  <a:lnTo>
                    <a:pt x="359917" y="763142"/>
                  </a:lnTo>
                  <a:lnTo>
                    <a:pt x="363474" y="754506"/>
                  </a:lnTo>
                  <a:lnTo>
                    <a:pt x="378713" y="738504"/>
                  </a:lnTo>
                  <a:lnTo>
                    <a:pt x="422560" y="738504"/>
                  </a:lnTo>
                  <a:lnTo>
                    <a:pt x="422528" y="738124"/>
                  </a:lnTo>
                  <a:lnTo>
                    <a:pt x="420744" y="731519"/>
                  </a:lnTo>
                  <a:lnTo>
                    <a:pt x="419880" y="728217"/>
                  </a:lnTo>
                  <a:lnTo>
                    <a:pt x="419813" y="727963"/>
                  </a:lnTo>
                  <a:lnTo>
                    <a:pt x="419747" y="727709"/>
                  </a:lnTo>
                  <a:close/>
                </a:path>
                <a:path w="699134" h="1532254">
                  <a:moveTo>
                    <a:pt x="383539" y="704850"/>
                  </a:moveTo>
                  <a:lnTo>
                    <a:pt x="376808" y="707516"/>
                  </a:lnTo>
                  <a:lnTo>
                    <a:pt x="369772" y="710438"/>
                  </a:lnTo>
                  <a:lnTo>
                    <a:pt x="369931" y="710438"/>
                  </a:lnTo>
                  <a:lnTo>
                    <a:pt x="364362" y="715263"/>
                  </a:lnTo>
                  <a:lnTo>
                    <a:pt x="359663" y="722502"/>
                  </a:lnTo>
                  <a:lnTo>
                    <a:pt x="417215" y="722502"/>
                  </a:lnTo>
                  <a:lnTo>
                    <a:pt x="398906" y="708278"/>
                  </a:lnTo>
                  <a:lnTo>
                    <a:pt x="391226" y="705230"/>
                  </a:lnTo>
                  <a:lnTo>
                    <a:pt x="394588" y="705230"/>
                  </a:lnTo>
                  <a:lnTo>
                    <a:pt x="383539" y="704850"/>
                  </a:lnTo>
                  <a:close/>
                </a:path>
                <a:path w="699134" h="1532254">
                  <a:moveTo>
                    <a:pt x="336168" y="621411"/>
                  </a:moveTo>
                  <a:lnTo>
                    <a:pt x="324103" y="652526"/>
                  </a:lnTo>
                  <a:lnTo>
                    <a:pt x="444880" y="699642"/>
                  </a:lnTo>
                  <a:lnTo>
                    <a:pt x="460550" y="659383"/>
                  </a:lnTo>
                  <a:lnTo>
                    <a:pt x="433704" y="659383"/>
                  </a:lnTo>
                  <a:lnTo>
                    <a:pt x="336168" y="621411"/>
                  </a:lnTo>
                  <a:close/>
                </a:path>
                <a:path w="699134" h="1532254">
                  <a:moveTo>
                    <a:pt x="455422" y="603376"/>
                  </a:moveTo>
                  <a:lnTo>
                    <a:pt x="433704" y="659383"/>
                  </a:lnTo>
                  <a:lnTo>
                    <a:pt x="460550" y="659383"/>
                  </a:lnTo>
                  <a:lnTo>
                    <a:pt x="478789" y="612520"/>
                  </a:lnTo>
                  <a:lnTo>
                    <a:pt x="455422" y="603376"/>
                  </a:lnTo>
                  <a:close/>
                </a:path>
                <a:path w="699134" h="1532254">
                  <a:moveTo>
                    <a:pt x="373125" y="526795"/>
                  </a:moveTo>
                  <a:lnTo>
                    <a:pt x="360299" y="559562"/>
                  </a:lnTo>
                  <a:lnTo>
                    <a:pt x="498348" y="562482"/>
                  </a:lnTo>
                  <a:lnTo>
                    <a:pt x="510796" y="530605"/>
                  </a:lnTo>
                  <a:lnTo>
                    <a:pt x="469264" y="530605"/>
                  </a:lnTo>
                  <a:lnTo>
                    <a:pt x="373125" y="526795"/>
                  </a:lnTo>
                  <a:close/>
                </a:path>
                <a:path w="699134" h="1532254">
                  <a:moveTo>
                    <a:pt x="408177" y="436499"/>
                  </a:moveTo>
                  <a:lnTo>
                    <a:pt x="395858" y="468375"/>
                  </a:lnTo>
                  <a:lnTo>
                    <a:pt x="469264" y="530605"/>
                  </a:lnTo>
                  <a:lnTo>
                    <a:pt x="510796" y="530605"/>
                  </a:lnTo>
                  <a:lnTo>
                    <a:pt x="511936" y="527684"/>
                  </a:lnTo>
                  <a:lnTo>
                    <a:pt x="408177" y="436499"/>
                  </a:lnTo>
                  <a:close/>
                </a:path>
                <a:path w="699134" h="1532254">
                  <a:moveTo>
                    <a:pt x="494539" y="323859"/>
                  </a:moveTo>
                  <a:lnTo>
                    <a:pt x="484751" y="324469"/>
                  </a:lnTo>
                  <a:lnTo>
                    <a:pt x="485994" y="324469"/>
                  </a:lnTo>
                  <a:lnTo>
                    <a:pt x="478845" y="325933"/>
                  </a:lnTo>
                  <a:lnTo>
                    <a:pt x="444246" y="351281"/>
                  </a:lnTo>
                  <a:lnTo>
                    <a:pt x="414781" y="419607"/>
                  </a:lnTo>
                  <a:lnTo>
                    <a:pt x="535558" y="466725"/>
                  </a:lnTo>
                  <a:lnTo>
                    <a:pt x="551156" y="426719"/>
                  </a:lnTo>
                  <a:lnTo>
                    <a:pt x="525144" y="426719"/>
                  </a:lnTo>
                  <a:lnTo>
                    <a:pt x="449452" y="397255"/>
                  </a:lnTo>
                  <a:lnTo>
                    <a:pt x="471931" y="361188"/>
                  </a:lnTo>
                  <a:lnTo>
                    <a:pt x="484885" y="357631"/>
                  </a:lnTo>
                  <a:lnTo>
                    <a:pt x="491743" y="356869"/>
                  </a:lnTo>
                  <a:lnTo>
                    <a:pt x="552623" y="356869"/>
                  </a:lnTo>
                  <a:lnTo>
                    <a:pt x="551656" y="355115"/>
                  </a:lnTo>
                  <a:lnTo>
                    <a:pt x="519810" y="329056"/>
                  </a:lnTo>
                  <a:lnTo>
                    <a:pt x="502745" y="324469"/>
                  </a:lnTo>
                  <a:lnTo>
                    <a:pt x="494539" y="323859"/>
                  </a:lnTo>
                  <a:close/>
                </a:path>
                <a:path w="699134" h="1532254">
                  <a:moveTo>
                    <a:pt x="552623" y="356869"/>
                  </a:moveTo>
                  <a:lnTo>
                    <a:pt x="491743" y="356869"/>
                  </a:lnTo>
                  <a:lnTo>
                    <a:pt x="499846" y="358266"/>
                  </a:lnTo>
                  <a:lnTo>
                    <a:pt x="499438" y="358266"/>
                  </a:lnTo>
                  <a:lnTo>
                    <a:pt x="532764" y="383666"/>
                  </a:lnTo>
                  <a:lnTo>
                    <a:pt x="534288" y="394588"/>
                  </a:lnTo>
                  <a:lnTo>
                    <a:pt x="534161" y="398399"/>
                  </a:lnTo>
                  <a:lnTo>
                    <a:pt x="532891" y="405891"/>
                  </a:lnTo>
                  <a:lnTo>
                    <a:pt x="531113" y="411479"/>
                  </a:lnTo>
                  <a:lnTo>
                    <a:pt x="528192" y="418845"/>
                  </a:lnTo>
                  <a:lnTo>
                    <a:pt x="525144" y="426719"/>
                  </a:lnTo>
                  <a:lnTo>
                    <a:pt x="551156" y="426719"/>
                  </a:lnTo>
                  <a:lnTo>
                    <a:pt x="552196" y="424052"/>
                  </a:lnTo>
                  <a:lnTo>
                    <a:pt x="561212" y="390778"/>
                  </a:lnTo>
                  <a:lnTo>
                    <a:pt x="561101" y="382650"/>
                  </a:lnTo>
                  <a:lnTo>
                    <a:pt x="559942" y="376046"/>
                  </a:lnTo>
                  <a:lnTo>
                    <a:pt x="558133" y="368831"/>
                  </a:lnTo>
                  <a:lnTo>
                    <a:pt x="555371" y="361854"/>
                  </a:lnTo>
                  <a:lnTo>
                    <a:pt x="552623" y="356869"/>
                  </a:lnTo>
                  <a:close/>
                </a:path>
                <a:path w="699134" h="1532254">
                  <a:moveTo>
                    <a:pt x="532256" y="118109"/>
                  </a:moveTo>
                  <a:lnTo>
                    <a:pt x="521080" y="146684"/>
                  </a:lnTo>
                  <a:lnTo>
                    <a:pt x="590296" y="173608"/>
                  </a:lnTo>
                  <a:lnTo>
                    <a:pt x="503935" y="190753"/>
                  </a:lnTo>
                  <a:lnTo>
                    <a:pt x="489457" y="227964"/>
                  </a:lnTo>
                  <a:lnTo>
                    <a:pt x="610234" y="274954"/>
                  </a:lnTo>
                  <a:lnTo>
                    <a:pt x="621410" y="246379"/>
                  </a:lnTo>
                  <a:lnTo>
                    <a:pt x="538479" y="214121"/>
                  </a:lnTo>
                  <a:lnTo>
                    <a:pt x="641350" y="195199"/>
                  </a:lnTo>
                  <a:lnTo>
                    <a:pt x="653033" y="165100"/>
                  </a:lnTo>
                  <a:lnTo>
                    <a:pt x="532256" y="118109"/>
                  </a:lnTo>
                  <a:close/>
                </a:path>
                <a:path w="699134" h="1532254">
                  <a:moveTo>
                    <a:pt x="578230" y="0"/>
                  </a:moveTo>
                  <a:lnTo>
                    <a:pt x="544194" y="87375"/>
                  </a:lnTo>
                  <a:lnTo>
                    <a:pt x="664972" y="134365"/>
                  </a:lnTo>
                  <a:lnTo>
                    <a:pt x="680555" y="94361"/>
                  </a:lnTo>
                  <a:lnTo>
                    <a:pt x="653796" y="94361"/>
                  </a:lnTo>
                  <a:lnTo>
                    <a:pt x="623824" y="82676"/>
                  </a:lnTo>
                  <a:lnTo>
                    <a:pt x="627397" y="73532"/>
                  </a:lnTo>
                  <a:lnTo>
                    <a:pt x="600582" y="73532"/>
                  </a:lnTo>
                  <a:lnTo>
                    <a:pt x="579627" y="65404"/>
                  </a:lnTo>
                  <a:lnTo>
                    <a:pt x="601599" y="9143"/>
                  </a:lnTo>
                  <a:lnTo>
                    <a:pt x="578230" y="0"/>
                  </a:lnTo>
                  <a:close/>
                </a:path>
                <a:path w="699134" h="1532254">
                  <a:moveTo>
                    <a:pt x="675639" y="37972"/>
                  </a:moveTo>
                  <a:lnTo>
                    <a:pt x="653796" y="94361"/>
                  </a:lnTo>
                  <a:lnTo>
                    <a:pt x="680555" y="94361"/>
                  </a:lnTo>
                  <a:lnTo>
                    <a:pt x="699007" y="46989"/>
                  </a:lnTo>
                  <a:lnTo>
                    <a:pt x="675639" y="37972"/>
                  </a:lnTo>
                  <a:close/>
                </a:path>
                <a:path w="699134" h="1532254">
                  <a:moveTo>
                    <a:pt x="620902" y="21208"/>
                  </a:moveTo>
                  <a:lnTo>
                    <a:pt x="600582" y="73532"/>
                  </a:lnTo>
                  <a:lnTo>
                    <a:pt x="627397" y="73532"/>
                  </a:lnTo>
                  <a:lnTo>
                    <a:pt x="644271" y="30352"/>
                  </a:lnTo>
                  <a:lnTo>
                    <a:pt x="620902" y="2120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3" cstate="print"/>
            <a:stretch>
              <a:fillRect/>
            </a:stretch>
          </p:blipFill>
          <p:spPr>
            <a:xfrm>
              <a:off x="6817867" y="1438329"/>
              <a:ext cx="5281930" cy="3243269"/>
            </a:xfrm>
            <a:prstGeom prst="rect">
              <a:avLst/>
            </a:prstGeom>
          </p:spPr>
        </p:pic>
      </p:grpSp>
      <p:sp>
        <p:nvSpPr>
          <p:cNvPr id="13" name="object 13"/>
          <p:cNvSpPr txBox="1"/>
          <p:nvPr/>
        </p:nvSpPr>
        <p:spPr>
          <a:xfrm>
            <a:off x="51318" y="5190769"/>
            <a:ext cx="7832725" cy="1017905"/>
          </a:xfrm>
          <a:prstGeom prst="rect">
            <a:avLst/>
          </a:prstGeom>
          <a:solidFill>
            <a:srgbClr val="D9D9D9"/>
          </a:solidFill>
        </p:spPr>
        <p:txBody>
          <a:bodyPr vert="horz" wrap="square" lIns="0" tIns="260350" rIns="0" bIns="0" rtlCol="0">
            <a:spAutoFit/>
          </a:bodyPr>
          <a:lstStyle/>
          <a:p>
            <a:pPr marL="284480" marR="0" lvl="0" indent="0" defTabSz="914400" eaLnBrk="1" fontAlgn="auto" latinLnBrk="0" hangingPunct="1">
              <a:lnSpc>
                <a:spcPct val="100000"/>
              </a:lnSpc>
              <a:spcBef>
                <a:spcPts val="2050"/>
              </a:spcBef>
              <a:spcAft>
                <a:spcPts val="0"/>
              </a:spcAft>
              <a:buClrTx/>
              <a:buSzTx/>
              <a:buFontTx/>
              <a:buNone/>
              <a:tabLst/>
              <a:defRPr/>
            </a:pPr>
            <a:r>
              <a:rPr kumimoji="0" sz="1800" b="1" i="0" u="none" strike="noStrike" kern="0" cap="none" spc="0" normalizeH="0" baseline="0" noProof="0" dirty="0">
                <a:ln>
                  <a:noFill/>
                </a:ln>
                <a:solidFill>
                  <a:srgbClr val="62666A"/>
                </a:solidFill>
                <a:effectLst/>
                <a:uLnTx/>
                <a:uFillTx/>
                <a:latin typeface="Verdana"/>
                <a:cs typeface="Verdana"/>
              </a:rPr>
              <a:t>1717</a:t>
            </a:r>
            <a:r>
              <a:rPr kumimoji="0" sz="1800" b="1" i="0" u="none" strike="noStrike" kern="0" cap="none" spc="-65"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Lomas</a:t>
            </a:r>
            <a:r>
              <a:rPr kumimoji="0" sz="1800" b="1" i="0" u="none" strike="noStrike" kern="0" cap="none" spc="-45"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BLVD</a:t>
            </a:r>
            <a:r>
              <a:rPr kumimoji="0" sz="1800" b="1" i="0" u="none" strike="noStrike" kern="0" cap="none" spc="-20" normalizeH="0" baseline="0" noProof="0" dirty="0">
                <a:ln>
                  <a:noFill/>
                </a:ln>
                <a:solidFill>
                  <a:srgbClr val="62666A"/>
                </a:solidFill>
                <a:effectLst/>
                <a:uLnTx/>
                <a:uFillTx/>
                <a:latin typeface="Verdana"/>
                <a:cs typeface="Verdana"/>
              </a:rPr>
              <a:t> </a:t>
            </a:r>
            <a:r>
              <a:rPr kumimoji="0" sz="1800" b="1" i="0" u="none" strike="noStrike" kern="0" cap="none" spc="-25" normalizeH="0" baseline="0" noProof="0" dirty="0">
                <a:ln>
                  <a:noFill/>
                </a:ln>
                <a:solidFill>
                  <a:srgbClr val="62666A"/>
                </a:solidFill>
                <a:effectLst/>
                <a:uLnTx/>
                <a:uFillTx/>
                <a:latin typeface="Verdana"/>
                <a:cs typeface="Verdana"/>
              </a:rPr>
              <a:t>NE</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284480" marR="0" lvl="0" indent="0"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62666A"/>
                </a:solidFill>
                <a:effectLst/>
                <a:uLnTx/>
                <a:uFillTx/>
                <a:latin typeface="Verdana"/>
                <a:cs typeface="Verdana"/>
              </a:rPr>
              <a:t>Albuquerque,</a:t>
            </a:r>
            <a:r>
              <a:rPr kumimoji="0" sz="1800" b="1" i="0" u="none" strike="noStrike" kern="0" cap="none" spc="-75" normalizeH="0" baseline="0" noProof="0" dirty="0">
                <a:ln>
                  <a:noFill/>
                </a:ln>
                <a:solidFill>
                  <a:srgbClr val="62666A"/>
                </a:solidFill>
                <a:effectLst/>
                <a:uLnTx/>
                <a:uFillTx/>
                <a:latin typeface="Verdana"/>
                <a:cs typeface="Verdana"/>
              </a:rPr>
              <a:t> </a:t>
            </a:r>
            <a:r>
              <a:rPr kumimoji="0" sz="1800" b="1" i="0" u="none" strike="noStrike" kern="0" cap="none" spc="0" normalizeH="0" baseline="0" noProof="0" dirty="0">
                <a:ln>
                  <a:noFill/>
                </a:ln>
                <a:solidFill>
                  <a:srgbClr val="62666A"/>
                </a:solidFill>
                <a:effectLst/>
                <a:uLnTx/>
                <a:uFillTx/>
                <a:latin typeface="Verdana"/>
                <a:cs typeface="Verdana"/>
              </a:rPr>
              <a:t>New</a:t>
            </a:r>
            <a:r>
              <a:rPr kumimoji="0" sz="1800" b="1" i="0" u="none" strike="noStrike" kern="0" cap="none" spc="-85" normalizeH="0" baseline="0" noProof="0" dirty="0">
                <a:ln>
                  <a:noFill/>
                </a:ln>
                <a:solidFill>
                  <a:srgbClr val="62666A"/>
                </a:solidFill>
                <a:effectLst/>
                <a:uLnTx/>
                <a:uFillTx/>
                <a:latin typeface="Verdana"/>
                <a:cs typeface="Verdana"/>
              </a:rPr>
              <a:t> </a:t>
            </a:r>
            <a:r>
              <a:rPr kumimoji="0" sz="1800" b="1" i="0" u="none" strike="noStrike" kern="0" cap="none" spc="-10" normalizeH="0" baseline="0" noProof="0" dirty="0">
                <a:ln>
                  <a:noFill/>
                </a:ln>
                <a:solidFill>
                  <a:srgbClr val="62666A"/>
                </a:solidFill>
                <a:effectLst/>
                <a:uLnTx/>
                <a:uFillTx/>
                <a:latin typeface="Verdana"/>
                <a:cs typeface="Verdana"/>
              </a:rPr>
              <a:t>Mexico</a:t>
            </a:r>
            <a:endParaRPr kumimoji="0" sz="1800" b="0" i="0" u="none" strike="noStrike" kern="0" cap="none" spc="0" normalizeH="0" baseline="0" noProof="0">
              <a:ln>
                <a:noFill/>
              </a:ln>
              <a:solidFill>
                <a:sysClr val="windowText" lastClr="000000"/>
              </a:solidFill>
              <a:effectLst/>
              <a:uLnTx/>
              <a:uFillTx/>
              <a:latin typeface="Verdana"/>
              <a:cs typeface="Verdana"/>
            </a:endParaRPr>
          </a:p>
        </p:txBody>
      </p:sp>
      <p:sp>
        <p:nvSpPr>
          <p:cNvPr id="14" name="object 14"/>
          <p:cNvSpPr txBox="1"/>
          <p:nvPr/>
        </p:nvSpPr>
        <p:spPr>
          <a:xfrm>
            <a:off x="2668651" y="4205477"/>
            <a:ext cx="2217420" cy="22826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erdana"/>
                <a:cs typeface="Verdana"/>
              </a:rPr>
              <a:t>UNIVERSITY</a:t>
            </a:r>
            <a:r>
              <a:rPr kumimoji="0" sz="1400" b="1" i="0" u="none" strike="noStrike" kern="0" cap="none" spc="-35" normalizeH="0" baseline="0" noProof="0" dirty="0">
                <a:ln>
                  <a:noFill/>
                </a:ln>
                <a:solidFill>
                  <a:srgbClr val="FFFFFF"/>
                </a:solidFill>
                <a:effectLst/>
                <a:uLnTx/>
                <a:uFillTx/>
                <a:latin typeface="Verdana"/>
                <a:cs typeface="Verdana"/>
              </a:rPr>
              <a:t> </a:t>
            </a:r>
            <a:r>
              <a:rPr kumimoji="0" sz="1400" b="1" i="0" u="none" strike="noStrike" kern="0" cap="none" spc="0" normalizeH="0" baseline="0" noProof="0" dirty="0">
                <a:ln>
                  <a:noFill/>
                </a:ln>
                <a:solidFill>
                  <a:srgbClr val="FFFFFF"/>
                </a:solidFill>
                <a:effectLst/>
                <a:uLnTx/>
                <a:uFillTx/>
                <a:latin typeface="Verdana"/>
                <a:cs typeface="Verdana"/>
              </a:rPr>
              <a:t>BLVD</a:t>
            </a:r>
            <a:r>
              <a:rPr kumimoji="0" sz="1400" b="1" i="0" u="none" strike="noStrike" kern="0" cap="none" spc="-50" normalizeH="0" baseline="0" noProof="0" dirty="0">
                <a:ln>
                  <a:noFill/>
                </a:ln>
                <a:solidFill>
                  <a:srgbClr val="FFFFFF"/>
                </a:solidFill>
                <a:effectLst/>
                <a:uLnTx/>
                <a:uFillTx/>
                <a:latin typeface="Verdana"/>
                <a:cs typeface="Verdana"/>
              </a:rPr>
              <a:t> </a:t>
            </a:r>
            <a:r>
              <a:rPr kumimoji="0" sz="1400" b="1" i="0" u="none" strike="noStrike" kern="0" cap="none" spc="-25" normalizeH="0" baseline="0" noProof="0" dirty="0">
                <a:ln>
                  <a:noFill/>
                </a:ln>
                <a:solidFill>
                  <a:srgbClr val="FFFFFF"/>
                </a:solidFill>
                <a:effectLst/>
                <a:uLnTx/>
                <a:uFillTx/>
                <a:latin typeface="Verdana"/>
                <a:cs typeface="Verdana"/>
              </a:rPr>
              <a:t>NE</a:t>
            </a:r>
            <a:endParaRPr kumimoji="0" sz="1400" b="0" i="0" u="none" strike="noStrike" kern="0" cap="none" spc="0" normalizeH="0" baseline="0" noProof="0">
              <a:ln>
                <a:noFill/>
              </a:ln>
              <a:solidFill>
                <a:sysClr val="windowText" lastClr="000000"/>
              </a:solidFill>
              <a:effectLst/>
              <a:uLnTx/>
              <a:uFillTx/>
              <a:latin typeface="Verdana"/>
              <a:cs typeface="Verdana"/>
            </a:endParaRPr>
          </a:p>
        </p:txBody>
      </p:sp>
      <p:grpSp>
        <p:nvGrpSpPr>
          <p:cNvPr id="23" name="object 2">
            <a:extLst>
              <a:ext uri="{FF2B5EF4-FFF2-40B4-BE49-F238E27FC236}">
                <a16:creationId xmlns:a16="http://schemas.microsoft.com/office/drawing/2014/main" id="{78A942F2-0323-A16C-DF7E-8DE6F4F04CA8}"/>
              </a:ext>
            </a:extLst>
          </p:cNvPr>
          <p:cNvGrpSpPr/>
          <p:nvPr/>
        </p:nvGrpSpPr>
        <p:grpSpPr>
          <a:xfrm>
            <a:off x="228600" y="961264"/>
            <a:ext cx="6477000" cy="4030574"/>
            <a:chOff x="1038096" y="1549438"/>
            <a:chExt cx="6477000" cy="4030574"/>
          </a:xfrm>
        </p:grpSpPr>
        <p:pic>
          <p:nvPicPr>
            <p:cNvPr id="24" name="object 3">
              <a:extLst>
                <a:ext uri="{FF2B5EF4-FFF2-40B4-BE49-F238E27FC236}">
                  <a16:creationId xmlns:a16="http://schemas.microsoft.com/office/drawing/2014/main" id="{EEE41F66-BF3B-DE37-E2D5-318D5F7485B2}"/>
                </a:ext>
              </a:extLst>
            </p:cNvPr>
            <p:cNvPicPr/>
            <p:nvPr/>
          </p:nvPicPr>
          <p:blipFill>
            <a:blip r:embed="rId4" cstate="print"/>
            <a:srcRect l="1849" t="3751" r="1355" b="1051"/>
            <a:stretch/>
          </p:blipFill>
          <p:spPr>
            <a:xfrm>
              <a:off x="1038096" y="1549438"/>
              <a:ext cx="6477000" cy="4030574"/>
            </a:xfrm>
            <a:prstGeom prst="rect">
              <a:avLst/>
            </a:prstGeom>
          </p:spPr>
        </p:pic>
        <p:sp>
          <p:nvSpPr>
            <p:cNvPr id="25" name="object 4">
              <a:extLst>
                <a:ext uri="{FF2B5EF4-FFF2-40B4-BE49-F238E27FC236}">
                  <a16:creationId xmlns:a16="http://schemas.microsoft.com/office/drawing/2014/main" id="{D784324F-8493-7877-EFE7-E8AA209B9BAE}"/>
                </a:ext>
              </a:extLst>
            </p:cNvPr>
            <p:cNvSpPr/>
            <p:nvPr/>
          </p:nvSpPr>
          <p:spPr>
            <a:xfrm>
              <a:off x="1881250" y="4072001"/>
              <a:ext cx="4762500" cy="1028700"/>
            </a:xfrm>
            <a:custGeom>
              <a:avLst/>
              <a:gdLst/>
              <a:ahLst/>
              <a:cxnLst/>
              <a:rect l="l" t="t" r="r" b="b"/>
              <a:pathLst>
                <a:path w="4762500" h="1028700">
                  <a:moveTo>
                    <a:pt x="0" y="990600"/>
                  </a:moveTo>
                  <a:lnTo>
                    <a:pt x="4162425" y="1025525"/>
                  </a:lnTo>
                </a:path>
                <a:path w="4762500" h="1028700">
                  <a:moveTo>
                    <a:pt x="4162425" y="1028700"/>
                  </a:moveTo>
                  <a:lnTo>
                    <a:pt x="4762500" y="38100"/>
                  </a:lnTo>
                </a:path>
                <a:path w="4762500" h="1028700">
                  <a:moveTo>
                    <a:pt x="4762500" y="38100"/>
                  </a:moveTo>
                  <a:lnTo>
                    <a:pt x="561975" y="0"/>
                  </a:lnTo>
                </a:path>
                <a:path w="4762500" h="1028700">
                  <a:moveTo>
                    <a:pt x="561975" y="0"/>
                  </a:moveTo>
                  <a:lnTo>
                    <a:pt x="0" y="993775"/>
                  </a:lnTo>
                </a:path>
              </a:pathLst>
            </a:custGeom>
            <a:ln w="28575">
              <a:solidFill>
                <a:srgbClr val="FFFF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5">
              <a:extLst>
                <a:ext uri="{FF2B5EF4-FFF2-40B4-BE49-F238E27FC236}">
                  <a16:creationId xmlns:a16="http://schemas.microsoft.com/office/drawing/2014/main" id="{8AA11BB3-3DCD-76CA-2DD5-649B9FA14FA5}"/>
                </a:ext>
              </a:extLst>
            </p:cNvPr>
            <p:cNvSpPr/>
            <p:nvPr/>
          </p:nvSpPr>
          <p:spPr>
            <a:xfrm>
              <a:off x="2500375" y="3271901"/>
              <a:ext cx="4473575" cy="752475"/>
            </a:xfrm>
            <a:custGeom>
              <a:avLst/>
              <a:gdLst/>
              <a:ahLst/>
              <a:cxnLst/>
              <a:rect l="l" t="t" r="r" b="b"/>
              <a:pathLst>
                <a:path w="4473575" h="752475">
                  <a:moveTo>
                    <a:pt x="142875" y="330200"/>
                  </a:moveTo>
                  <a:lnTo>
                    <a:pt x="2555875" y="0"/>
                  </a:lnTo>
                </a:path>
                <a:path w="4473575" h="752475">
                  <a:moveTo>
                    <a:pt x="2562225" y="0"/>
                  </a:moveTo>
                  <a:lnTo>
                    <a:pt x="4473194" y="165100"/>
                  </a:lnTo>
                </a:path>
                <a:path w="4473575" h="752475">
                  <a:moveTo>
                    <a:pt x="4473194" y="161925"/>
                  </a:moveTo>
                  <a:lnTo>
                    <a:pt x="4143375" y="752475"/>
                  </a:lnTo>
                </a:path>
                <a:path w="4473575" h="752475">
                  <a:moveTo>
                    <a:pt x="4140200" y="752475"/>
                  </a:moveTo>
                  <a:lnTo>
                    <a:pt x="0" y="695325"/>
                  </a:lnTo>
                </a:path>
              </a:pathLst>
            </a:custGeom>
            <a:ln w="31750">
              <a:solidFill>
                <a:srgbClr val="00AFE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6">
              <a:extLst>
                <a:ext uri="{FF2B5EF4-FFF2-40B4-BE49-F238E27FC236}">
                  <a16:creationId xmlns:a16="http://schemas.microsoft.com/office/drawing/2014/main" id="{59DFBF20-140E-C1FF-F172-755D6FC4B4A8}"/>
                </a:ext>
              </a:extLst>
            </p:cNvPr>
            <p:cNvSpPr/>
            <p:nvPr/>
          </p:nvSpPr>
          <p:spPr>
            <a:xfrm>
              <a:off x="2500375" y="3595751"/>
              <a:ext cx="146050" cy="368300"/>
            </a:xfrm>
            <a:custGeom>
              <a:avLst/>
              <a:gdLst/>
              <a:ahLst/>
              <a:cxnLst/>
              <a:rect l="l" t="t" r="r" b="b"/>
              <a:pathLst>
                <a:path w="146050" h="368300">
                  <a:moveTo>
                    <a:pt x="0" y="368300"/>
                  </a:moveTo>
                  <a:lnTo>
                    <a:pt x="146050" y="0"/>
                  </a:lnTo>
                </a:path>
              </a:pathLst>
            </a:custGeom>
            <a:ln w="6350">
              <a:solidFill>
                <a:srgbClr val="4471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7">
              <a:extLst>
                <a:ext uri="{FF2B5EF4-FFF2-40B4-BE49-F238E27FC236}">
                  <a16:creationId xmlns:a16="http://schemas.microsoft.com/office/drawing/2014/main" id="{4524AE4D-E08E-4843-E3AF-ADA0700A2554}"/>
                </a:ext>
              </a:extLst>
            </p:cNvPr>
            <p:cNvSpPr/>
            <p:nvPr/>
          </p:nvSpPr>
          <p:spPr>
            <a:xfrm>
              <a:off x="2495550" y="3590925"/>
              <a:ext cx="146050" cy="368300"/>
            </a:xfrm>
            <a:custGeom>
              <a:avLst/>
              <a:gdLst/>
              <a:ahLst/>
              <a:cxnLst/>
              <a:rect l="l" t="t" r="r" b="b"/>
              <a:pathLst>
                <a:path w="146050" h="368300">
                  <a:moveTo>
                    <a:pt x="0" y="368300"/>
                  </a:moveTo>
                  <a:lnTo>
                    <a:pt x="146050" y="0"/>
                  </a:lnTo>
                </a:path>
              </a:pathLst>
            </a:custGeom>
            <a:ln w="34925">
              <a:solidFill>
                <a:srgbClr val="00AFE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8">
              <a:extLst>
                <a:ext uri="{FF2B5EF4-FFF2-40B4-BE49-F238E27FC236}">
                  <a16:creationId xmlns:a16="http://schemas.microsoft.com/office/drawing/2014/main" id="{E2CC9FA6-D393-73C2-BF64-30179A672E96}"/>
                </a:ext>
              </a:extLst>
            </p:cNvPr>
            <p:cNvPicPr/>
            <p:nvPr/>
          </p:nvPicPr>
          <p:blipFill>
            <a:blip r:embed="rId5" cstate="print"/>
            <a:stretch>
              <a:fillRect/>
            </a:stretch>
          </p:blipFill>
          <p:spPr>
            <a:xfrm>
              <a:off x="2818891" y="3209035"/>
              <a:ext cx="1868932" cy="484631"/>
            </a:xfrm>
            <a:prstGeom prst="rect">
              <a:avLst/>
            </a:prstGeom>
          </p:spPr>
        </p:pic>
        <p:sp>
          <p:nvSpPr>
            <p:cNvPr id="30" name="object 9">
              <a:extLst>
                <a:ext uri="{FF2B5EF4-FFF2-40B4-BE49-F238E27FC236}">
                  <a16:creationId xmlns:a16="http://schemas.microsoft.com/office/drawing/2014/main" id="{68BF9C39-9C75-2C3F-ABAC-AB49C915FD9F}"/>
                </a:ext>
              </a:extLst>
            </p:cNvPr>
            <p:cNvSpPr/>
            <p:nvPr/>
          </p:nvSpPr>
          <p:spPr>
            <a:xfrm>
              <a:off x="2990849" y="4943475"/>
              <a:ext cx="1847850" cy="276225"/>
            </a:xfrm>
            <a:custGeom>
              <a:avLst/>
              <a:gdLst/>
              <a:ahLst/>
              <a:cxnLst/>
              <a:rect l="l" t="t" r="r" b="b"/>
              <a:pathLst>
                <a:path w="1847850" h="276225">
                  <a:moveTo>
                    <a:pt x="1847850" y="0"/>
                  </a:moveTo>
                  <a:lnTo>
                    <a:pt x="0" y="0"/>
                  </a:lnTo>
                  <a:lnTo>
                    <a:pt x="0" y="276225"/>
                  </a:lnTo>
                  <a:lnTo>
                    <a:pt x="1847850" y="276225"/>
                  </a:lnTo>
                  <a:lnTo>
                    <a:pt x="1847850" y="0"/>
                  </a:lnTo>
                  <a:close/>
                </a:path>
              </a:pathLst>
            </a:custGeom>
            <a:solidFill>
              <a:srgbClr val="FFFF00">
                <a:alpha val="67842"/>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object 14">
            <a:extLst>
              <a:ext uri="{FF2B5EF4-FFF2-40B4-BE49-F238E27FC236}">
                <a16:creationId xmlns:a16="http://schemas.microsoft.com/office/drawing/2014/main" id="{51092841-DF13-7379-7081-8F9325336865}"/>
              </a:ext>
            </a:extLst>
          </p:cNvPr>
          <p:cNvSpPr txBox="1"/>
          <p:nvPr/>
        </p:nvSpPr>
        <p:spPr>
          <a:xfrm>
            <a:off x="2406779" y="4381907"/>
            <a:ext cx="1405255" cy="1974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SOM New</a:t>
            </a:r>
            <a:r>
              <a:rPr kumimoji="0" sz="1200" b="1" i="0" u="none" strike="noStrike" kern="0" cap="none" spc="5"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Facility</a:t>
            </a:r>
            <a:r>
              <a:rPr kumimoji="0" sz="1200" b="1" i="0" u="none" strike="noStrike" kern="0" cap="none" spc="-4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Site</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46075" y="93726"/>
            <a:ext cx="4859325" cy="566822"/>
          </a:xfrm>
          <a:prstGeom prst="rect">
            <a:avLst/>
          </a:prstGeom>
        </p:spPr>
        <p:txBody>
          <a:bodyPr vert="horz" wrap="square" lIns="0" tIns="12700" rIns="0" bIns="0" rtlCol="0">
            <a:spAutoFit/>
          </a:bodyPr>
          <a:lstStyle/>
          <a:p>
            <a:pPr marL="12700">
              <a:lnSpc>
                <a:spcPct val="100000"/>
              </a:lnSpc>
              <a:spcBef>
                <a:spcPts val="100"/>
              </a:spcBef>
            </a:pPr>
            <a:r>
              <a:rPr lang="en-US" sz="3600" spc="-30" dirty="0">
                <a:solidFill>
                  <a:srgbClr val="007985"/>
                </a:solidFill>
              </a:rPr>
              <a:t>Early Work Phase</a:t>
            </a:r>
            <a:endParaRPr sz="3600" dirty="0"/>
          </a:p>
        </p:txBody>
      </p:sp>
      <p:sp>
        <p:nvSpPr>
          <p:cNvPr id="4" name="object 4"/>
          <p:cNvSpPr/>
          <p:nvPr/>
        </p:nvSpPr>
        <p:spPr>
          <a:xfrm>
            <a:off x="44387" y="195326"/>
            <a:ext cx="12109450" cy="556260"/>
          </a:xfrm>
          <a:custGeom>
            <a:avLst/>
            <a:gdLst/>
            <a:ahLst/>
            <a:cxnLst/>
            <a:rect l="l" t="t" r="r" b="b"/>
            <a:pathLst>
              <a:path w="12109450" h="556260">
                <a:moveTo>
                  <a:pt x="0" y="524383"/>
                </a:moveTo>
                <a:lnTo>
                  <a:pt x="5373305" y="556133"/>
                </a:lnTo>
                <a:lnTo>
                  <a:pt x="5672517" y="0"/>
                </a:lnTo>
                <a:lnTo>
                  <a:pt x="12109131" y="0"/>
                </a:lnTo>
              </a:path>
            </a:pathLst>
          </a:custGeom>
          <a:ln w="38100">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5913057" y="1196765"/>
            <a:ext cx="6240780" cy="393698"/>
          </a:xfrm>
          <a:prstGeom prst="rect">
            <a:avLst/>
          </a:prstGeom>
        </p:spPr>
        <p:txBody>
          <a:bodyPr vert="horz" wrap="square" lIns="0" tIns="115570" rIns="0" bIns="0" rtlCol="0">
            <a:spAutoFit/>
          </a:bodyPr>
          <a:lstStyle/>
          <a:p>
            <a:pPr marL="12700" marR="0" lvl="0" indent="0" algn="just" defTabSz="914400" eaLnBrk="1" fontAlgn="auto" latinLnBrk="0" hangingPunct="1">
              <a:lnSpc>
                <a:spcPct val="100000"/>
              </a:lnSpc>
              <a:spcBef>
                <a:spcPts val="1800"/>
              </a:spcBef>
              <a:spcAft>
                <a:spcPts val="0"/>
              </a:spcAft>
              <a:buClrTx/>
              <a:buSzTx/>
              <a:buFontTx/>
              <a:buNone/>
              <a:tabLst/>
              <a:defRPr/>
            </a:pPr>
            <a:r>
              <a:rPr kumimoji="0" sz="1800" b="1" i="0" u="none" strike="noStrike" kern="0" cap="none" spc="0" normalizeH="0" baseline="0" noProof="0" dirty="0">
                <a:ln>
                  <a:noFill/>
                </a:ln>
                <a:solidFill>
                  <a:srgbClr val="007985"/>
                </a:solidFill>
                <a:effectLst/>
                <a:uLnTx/>
                <a:uFillTx/>
                <a:latin typeface="Verdana"/>
                <a:cs typeface="Verdana"/>
              </a:rPr>
              <a:t>Early</a:t>
            </a:r>
            <a:r>
              <a:rPr kumimoji="0" sz="1800" b="1" i="0" u="none" strike="noStrike" kern="0" cap="none" spc="-80" normalizeH="0" baseline="0" noProof="0" dirty="0">
                <a:ln>
                  <a:noFill/>
                </a:ln>
                <a:solidFill>
                  <a:srgbClr val="007985"/>
                </a:solidFill>
                <a:effectLst/>
                <a:uLnTx/>
                <a:uFillTx/>
                <a:latin typeface="Verdana"/>
                <a:cs typeface="Verdana"/>
              </a:rPr>
              <a:t> </a:t>
            </a:r>
            <a:r>
              <a:rPr kumimoji="0" lang="en-US" sz="1800" b="1" i="0" u="none" strike="noStrike" kern="0" cap="none" spc="-80" normalizeH="0" baseline="0" noProof="0" dirty="0">
                <a:ln>
                  <a:noFill/>
                </a:ln>
                <a:solidFill>
                  <a:srgbClr val="007985"/>
                </a:solidFill>
                <a:effectLst/>
                <a:uLnTx/>
                <a:uFillTx/>
                <a:latin typeface="Verdana"/>
                <a:cs typeface="Verdana"/>
              </a:rPr>
              <a:t>Site Work Includes</a:t>
            </a:r>
            <a:r>
              <a:rPr kumimoji="0" sz="1800" b="1" i="0" u="none" strike="noStrike" kern="0" cap="none" spc="-10" normalizeH="0" baseline="0" noProof="0" dirty="0">
                <a:ln>
                  <a:noFill/>
                </a:ln>
                <a:solidFill>
                  <a:srgbClr val="007985"/>
                </a:solidFill>
                <a:effectLst/>
                <a:uLnTx/>
                <a:uFillTx/>
                <a:latin typeface="Verdana"/>
                <a:cs typeface="Verdana"/>
              </a:rPr>
              <a:t>:</a:t>
            </a:r>
            <a:endParaRPr kumimoji="0" sz="1800" b="0" i="0" u="none" strike="noStrike" kern="0" cap="none" spc="0" normalizeH="0" baseline="0" noProof="0" dirty="0">
              <a:ln>
                <a:noFill/>
              </a:ln>
              <a:solidFill>
                <a:sysClr val="windowText" lastClr="000000"/>
              </a:solidFill>
              <a:effectLst/>
              <a:uLnTx/>
              <a:uFillTx/>
              <a:latin typeface="Verdana"/>
              <a:cs typeface="Verdana"/>
            </a:endParaRPr>
          </a:p>
        </p:txBody>
      </p:sp>
      <p:sp>
        <p:nvSpPr>
          <p:cNvPr id="7" name="object 7"/>
          <p:cNvSpPr txBox="1">
            <a:spLocks noGrp="1"/>
          </p:cNvSpPr>
          <p:nvPr>
            <p:ph type="body" idx="1"/>
          </p:nvPr>
        </p:nvSpPr>
        <p:spPr>
          <a:xfrm>
            <a:off x="6096000" y="1830705"/>
            <a:ext cx="5997829" cy="3429785"/>
          </a:xfrm>
          <a:prstGeom prst="rect">
            <a:avLst/>
          </a:prstGeom>
        </p:spPr>
        <p:txBody>
          <a:bodyPr vert="horz" wrap="square" lIns="0" tIns="13335" rIns="0" bIns="0" rtlCol="0">
            <a:spAutoFit/>
          </a:bodyPr>
          <a:lstStyle/>
          <a:p>
            <a:pPr marL="299085" marR="48895" indent="-287020">
              <a:lnSpc>
                <a:spcPct val="100000"/>
              </a:lnSpc>
              <a:spcBef>
                <a:spcPts val="105"/>
              </a:spcBef>
              <a:buFont typeface="Wingdings"/>
              <a:buChar char=""/>
              <a:tabLst>
                <a:tab pos="299085" algn="l"/>
              </a:tabLst>
            </a:pPr>
            <a:r>
              <a:rPr b="1" dirty="0">
                <a:latin typeface="Verdana"/>
                <a:cs typeface="Verdana"/>
              </a:rPr>
              <a:t>Program</a:t>
            </a:r>
            <a:r>
              <a:rPr b="1" spc="-40" dirty="0">
                <a:latin typeface="Verdana"/>
                <a:cs typeface="Verdana"/>
              </a:rPr>
              <a:t> </a:t>
            </a:r>
            <a:r>
              <a:rPr b="1" dirty="0">
                <a:latin typeface="Verdana"/>
                <a:cs typeface="Verdana"/>
              </a:rPr>
              <a:t>Relocation,</a:t>
            </a:r>
            <a:r>
              <a:rPr b="1" spc="-60" dirty="0">
                <a:latin typeface="Verdana"/>
                <a:cs typeface="Verdana"/>
              </a:rPr>
              <a:t> </a:t>
            </a:r>
            <a:r>
              <a:rPr b="1" dirty="0">
                <a:latin typeface="Verdana"/>
                <a:cs typeface="Verdana"/>
              </a:rPr>
              <a:t>Enabling,</a:t>
            </a:r>
            <a:r>
              <a:rPr b="1" spc="-55" dirty="0">
                <a:latin typeface="Verdana"/>
                <a:cs typeface="Verdana"/>
              </a:rPr>
              <a:t> </a:t>
            </a:r>
            <a:r>
              <a:rPr b="1" dirty="0">
                <a:latin typeface="Verdana"/>
                <a:cs typeface="Verdana"/>
              </a:rPr>
              <a:t>and</a:t>
            </a:r>
            <a:r>
              <a:rPr b="1" spc="-40" dirty="0">
                <a:latin typeface="Verdana"/>
                <a:cs typeface="Verdana"/>
              </a:rPr>
              <a:t> </a:t>
            </a:r>
            <a:r>
              <a:rPr b="1" dirty="0">
                <a:latin typeface="Verdana"/>
                <a:cs typeface="Verdana"/>
              </a:rPr>
              <a:t>Design</a:t>
            </a:r>
            <a:r>
              <a:rPr b="1" spc="-55" dirty="0">
                <a:latin typeface="Verdana"/>
                <a:cs typeface="Verdana"/>
              </a:rPr>
              <a:t> </a:t>
            </a:r>
            <a:r>
              <a:rPr b="1" spc="-10" dirty="0">
                <a:latin typeface="Verdana"/>
                <a:cs typeface="Verdana"/>
              </a:rPr>
              <a:t>Progress </a:t>
            </a:r>
            <a:r>
              <a:rPr dirty="0"/>
              <a:t>Relocation</a:t>
            </a:r>
            <a:r>
              <a:rPr spc="-75" dirty="0"/>
              <a:t> </a:t>
            </a:r>
            <a:r>
              <a:rPr dirty="0"/>
              <a:t>activities</a:t>
            </a:r>
            <a:r>
              <a:rPr spc="-85" dirty="0"/>
              <a:t> </a:t>
            </a:r>
            <a:r>
              <a:rPr dirty="0"/>
              <a:t>and</a:t>
            </a:r>
            <a:r>
              <a:rPr spc="-35" dirty="0"/>
              <a:t> </a:t>
            </a:r>
            <a:r>
              <a:rPr dirty="0"/>
              <a:t>continued</a:t>
            </a:r>
            <a:r>
              <a:rPr spc="-70" dirty="0"/>
              <a:t> </a:t>
            </a:r>
            <a:r>
              <a:rPr dirty="0"/>
              <a:t>design</a:t>
            </a:r>
            <a:r>
              <a:rPr spc="-60" dirty="0"/>
              <a:t> </a:t>
            </a:r>
            <a:r>
              <a:rPr dirty="0"/>
              <a:t>development</a:t>
            </a:r>
            <a:r>
              <a:rPr spc="-75" dirty="0"/>
              <a:t> </a:t>
            </a:r>
            <a:r>
              <a:rPr spc="-10" dirty="0"/>
              <a:t>supporting </a:t>
            </a:r>
            <a:r>
              <a:rPr dirty="0"/>
              <a:t>construction</a:t>
            </a:r>
            <a:r>
              <a:rPr spc="-90" dirty="0"/>
              <a:t> </a:t>
            </a:r>
            <a:r>
              <a:rPr spc="-10" dirty="0"/>
              <a:t>readiness.</a:t>
            </a:r>
          </a:p>
          <a:p>
            <a:pPr marL="299085" indent="-286385">
              <a:lnSpc>
                <a:spcPct val="100000"/>
              </a:lnSpc>
              <a:spcBef>
                <a:spcPts val="1200"/>
              </a:spcBef>
              <a:buFont typeface="Wingdings"/>
              <a:buChar char=""/>
              <a:tabLst>
                <a:tab pos="299085" algn="l"/>
              </a:tabLst>
            </a:pPr>
            <a:r>
              <a:rPr b="1" dirty="0">
                <a:latin typeface="Verdana"/>
                <a:cs typeface="Verdana"/>
              </a:rPr>
              <a:t>Site</a:t>
            </a:r>
            <a:r>
              <a:rPr b="1" spc="-15" dirty="0">
                <a:latin typeface="Verdana"/>
                <a:cs typeface="Verdana"/>
              </a:rPr>
              <a:t> </a:t>
            </a:r>
            <a:r>
              <a:rPr b="1" spc="-10" dirty="0">
                <a:latin typeface="Verdana"/>
                <a:cs typeface="Verdana"/>
              </a:rPr>
              <a:t>Preparation</a:t>
            </a:r>
          </a:p>
          <a:p>
            <a:pPr marL="299085">
              <a:lnSpc>
                <a:spcPct val="100000"/>
              </a:lnSpc>
            </a:pPr>
            <a:r>
              <a:rPr dirty="0"/>
              <a:t>Demolition,</a:t>
            </a:r>
            <a:r>
              <a:rPr spc="-65" dirty="0"/>
              <a:t> </a:t>
            </a:r>
            <a:r>
              <a:rPr dirty="0"/>
              <a:t>grading,</a:t>
            </a:r>
            <a:r>
              <a:rPr spc="-50" dirty="0"/>
              <a:t> </a:t>
            </a:r>
            <a:r>
              <a:rPr dirty="0"/>
              <a:t>and</a:t>
            </a:r>
            <a:r>
              <a:rPr spc="-45" dirty="0"/>
              <a:t> </a:t>
            </a:r>
            <a:r>
              <a:rPr dirty="0"/>
              <a:t>supporting</a:t>
            </a:r>
            <a:r>
              <a:rPr spc="-55" dirty="0"/>
              <a:t> </a:t>
            </a:r>
            <a:r>
              <a:rPr dirty="0"/>
              <a:t>utility</a:t>
            </a:r>
            <a:r>
              <a:rPr spc="-65" dirty="0"/>
              <a:t> </a:t>
            </a:r>
            <a:r>
              <a:rPr spc="-10" dirty="0"/>
              <a:t>infrastructure</a:t>
            </a:r>
          </a:p>
          <a:p>
            <a:pPr marL="299085" indent="-286385">
              <a:lnSpc>
                <a:spcPct val="100000"/>
              </a:lnSpc>
              <a:spcBef>
                <a:spcPts val="1200"/>
              </a:spcBef>
              <a:buFont typeface="Wingdings"/>
              <a:buChar char=""/>
              <a:tabLst>
                <a:tab pos="299085" algn="l"/>
              </a:tabLst>
            </a:pPr>
            <a:r>
              <a:rPr b="1" dirty="0">
                <a:latin typeface="Verdana"/>
                <a:cs typeface="Verdana"/>
              </a:rPr>
              <a:t>Deep</a:t>
            </a:r>
            <a:r>
              <a:rPr b="1" spc="-45" dirty="0">
                <a:latin typeface="Verdana"/>
                <a:cs typeface="Verdana"/>
              </a:rPr>
              <a:t> </a:t>
            </a:r>
            <a:r>
              <a:rPr b="1" spc="-10" dirty="0">
                <a:latin typeface="Verdana"/>
                <a:cs typeface="Verdana"/>
              </a:rPr>
              <a:t>Foundations</a:t>
            </a:r>
          </a:p>
          <a:p>
            <a:pPr marL="299085">
              <a:lnSpc>
                <a:spcPct val="100000"/>
              </a:lnSpc>
            </a:pPr>
            <a:r>
              <a:rPr dirty="0"/>
              <a:t>Installation</a:t>
            </a:r>
            <a:r>
              <a:rPr spc="-55" dirty="0"/>
              <a:t> </a:t>
            </a:r>
            <a:r>
              <a:rPr dirty="0"/>
              <a:t>of</a:t>
            </a:r>
            <a:r>
              <a:rPr spc="-35" dirty="0"/>
              <a:t> </a:t>
            </a:r>
            <a:r>
              <a:rPr dirty="0"/>
              <a:t>deep</a:t>
            </a:r>
            <a:r>
              <a:rPr spc="-25" dirty="0"/>
              <a:t> </a:t>
            </a:r>
            <a:r>
              <a:rPr dirty="0"/>
              <a:t>foundation</a:t>
            </a:r>
            <a:r>
              <a:rPr spc="-45" dirty="0"/>
              <a:t> </a:t>
            </a:r>
            <a:r>
              <a:rPr dirty="0"/>
              <a:t>and</a:t>
            </a:r>
            <a:r>
              <a:rPr spc="-35" dirty="0"/>
              <a:t> </a:t>
            </a:r>
            <a:r>
              <a:rPr spc="-10" dirty="0"/>
              <a:t>below-</a:t>
            </a:r>
            <a:r>
              <a:rPr dirty="0"/>
              <a:t>grade</a:t>
            </a:r>
            <a:r>
              <a:rPr spc="-40" dirty="0"/>
              <a:t> </a:t>
            </a:r>
            <a:r>
              <a:rPr dirty="0"/>
              <a:t>structural</a:t>
            </a:r>
            <a:r>
              <a:rPr spc="-55" dirty="0"/>
              <a:t> </a:t>
            </a:r>
            <a:r>
              <a:rPr spc="-10" dirty="0"/>
              <a:t>systems</a:t>
            </a:r>
          </a:p>
          <a:p>
            <a:pPr marL="299085" indent="-286385">
              <a:lnSpc>
                <a:spcPct val="100000"/>
              </a:lnSpc>
              <a:spcBef>
                <a:spcPts val="1200"/>
              </a:spcBef>
              <a:buFont typeface="Wingdings"/>
              <a:buChar char=""/>
              <a:tabLst>
                <a:tab pos="299085" algn="l"/>
              </a:tabLst>
            </a:pPr>
            <a:r>
              <a:rPr b="1" dirty="0">
                <a:latin typeface="Verdana"/>
                <a:cs typeface="Verdana"/>
              </a:rPr>
              <a:t>Primary</a:t>
            </a:r>
            <a:r>
              <a:rPr b="1" spc="-55" dirty="0">
                <a:latin typeface="Verdana"/>
                <a:cs typeface="Verdana"/>
              </a:rPr>
              <a:t> </a:t>
            </a:r>
            <a:r>
              <a:rPr b="1" dirty="0">
                <a:latin typeface="Verdana"/>
                <a:cs typeface="Verdana"/>
              </a:rPr>
              <a:t>Structural</a:t>
            </a:r>
            <a:r>
              <a:rPr b="1" spc="-30" dirty="0">
                <a:latin typeface="Verdana"/>
                <a:cs typeface="Verdana"/>
              </a:rPr>
              <a:t> </a:t>
            </a:r>
            <a:r>
              <a:rPr b="1" spc="-20" dirty="0">
                <a:latin typeface="Verdana"/>
                <a:cs typeface="Verdana"/>
              </a:rPr>
              <a:t>Frame</a:t>
            </a:r>
          </a:p>
          <a:p>
            <a:pPr marL="299085">
              <a:lnSpc>
                <a:spcPct val="100000"/>
              </a:lnSpc>
            </a:pPr>
            <a:r>
              <a:rPr dirty="0"/>
              <a:t>Early</a:t>
            </a:r>
            <a:r>
              <a:rPr spc="-45" dirty="0"/>
              <a:t> </a:t>
            </a:r>
            <a:r>
              <a:rPr dirty="0"/>
              <a:t>procurement,</a:t>
            </a:r>
            <a:r>
              <a:rPr spc="-40" dirty="0"/>
              <a:t> </a:t>
            </a:r>
            <a:r>
              <a:rPr dirty="0"/>
              <a:t>fabrication,</a:t>
            </a:r>
            <a:r>
              <a:rPr spc="-60" dirty="0"/>
              <a:t> </a:t>
            </a:r>
            <a:r>
              <a:rPr dirty="0"/>
              <a:t>and</a:t>
            </a:r>
            <a:r>
              <a:rPr spc="-30" dirty="0"/>
              <a:t> </a:t>
            </a:r>
            <a:r>
              <a:rPr dirty="0"/>
              <a:t>installation</a:t>
            </a:r>
            <a:r>
              <a:rPr spc="-65" dirty="0"/>
              <a:t> </a:t>
            </a:r>
            <a:r>
              <a:rPr dirty="0"/>
              <a:t>of</a:t>
            </a:r>
            <a:r>
              <a:rPr spc="-35" dirty="0"/>
              <a:t> </a:t>
            </a:r>
            <a:r>
              <a:rPr dirty="0"/>
              <a:t>the</a:t>
            </a:r>
            <a:r>
              <a:rPr spc="-15" dirty="0"/>
              <a:t> </a:t>
            </a:r>
            <a:r>
              <a:rPr spc="-10" dirty="0"/>
              <a:t>structural</a:t>
            </a:r>
          </a:p>
          <a:p>
            <a:pPr marL="299085">
              <a:lnSpc>
                <a:spcPct val="100000"/>
              </a:lnSpc>
            </a:pPr>
            <a:r>
              <a:rPr spc="-10" dirty="0"/>
              <a:t>system.</a:t>
            </a:r>
          </a:p>
          <a:p>
            <a:pPr marL="299085" indent="-286385">
              <a:lnSpc>
                <a:spcPct val="100000"/>
              </a:lnSpc>
              <a:spcBef>
                <a:spcPts val="1200"/>
              </a:spcBef>
              <a:buFont typeface="Wingdings"/>
              <a:buChar char=""/>
              <a:tabLst>
                <a:tab pos="299085" algn="l"/>
              </a:tabLst>
            </a:pPr>
            <a:r>
              <a:rPr b="1" spc="-10" dirty="0">
                <a:latin typeface="Verdana"/>
                <a:cs typeface="Verdana"/>
              </a:rPr>
              <a:t>Long-</a:t>
            </a:r>
            <a:r>
              <a:rPr b="1" dirty="0">
                <a:latin typeface="Verdana"/>
                <a:cs typeface="Verdana"/>
              </a:rPr>
              <a:t>Lead</a:t>
            </a:r>
            <a:r>
              <a:rPr b="1" spc="-55" dirty="0">
                <a:latin typeface="Verdana"/>
                <a:cs typeface="Verdana"/>
              </a:rPr>
              <a:t> </a:t>
            </a:r>
            <a:r>
              <a:rPr b="1" dirty="0">
                <a:latin typeface="Verdana"/>
                <a:cs typeface="Verdana"/>
              </a:rPr>
              <a:t>Equipment</a:t>
            </a:r>
            <a:r>
              <a:rPr b="1" spc="-35" dirty="0">
                <a:latin typeface="Verdana"/>
                <a:cs typeface="Verdana"/>
              </a:rPr>
              <a:t> </a:t>
            </a:r>
            <a:r>
              <a:rPr b="1" spc="-10" dirty="0">
                <a:latin typeface="Verdana"/>
                <a:cs typeface="Verdana"/>
              </a:rPr>
              <a:t>Procurement</a:t>
            </a:r>
          </a:p>
          <a:p>
            <a:pPr marL="299085">
              <a:lnSpc>
                <a:spcPct val="100000"/>
              </a:lnSpc>
            </a:pPr>
            <a:r>
              <a:rPr dirty="0"/>
              <a:t>Chillers,</a:t>
            </a:r>
            <a:r>
              <a:rPr spc="-50" dirty="0"/>
              <a:t> </a:t>
            </a:r>
            <a:r>
              <a:rPr dirty="0"/>
              <a:t>electrical</a:t>
            </a:r>
            <a:r>
              <a:rPr spc="-60" dirty="0"/>
              <a:t> </a:t>
            </a:r>
            <a:r>
              <a:rPr spc="-20" dirty="0"/>
              <a:t>switchgear,</a:t>
            </a:r>
            <a:r>
              <a:rPr spc="-60" dirty="0"/>
              <a:t> </a:t>
            </a:r>
            <a:r>
              <a:rPr dirty="0"/>
              <a:t>and</a:t>
            </a:r>
            <a:r>
              <a:rPr spc="-15" dirty="0"/>
              <a:t> </a:t>
            </a:r>
            <a:r>
              <a:rPr dirty="0"/>
              <a:t>major</a:t>
            </a:r>
            <a:r>
              <a:rPr spc="-30" dirty="0"/>
              <a:t> </a:t>
            </a:r>
            <a:r>
              <a:rPr dirty="0"/>
              <a:t>mechanical</a:t>
            </a:r>
            <a:r>
              <a:rPr spc="-55" dirty="0"/>
              <a:t> </a:t>
            </a:r>
            <a:r>
              <a:rPr spc="-10" dirty="0"/>
              <a:t>systems</a:t>
            </a:r>
          </a:p>
        </p:txBody>
      </p:sp>
      <p:graphicFrame>
        <p:nvGraphicFramePr>
          <p:cNvPr id="9" name="object 2">
            <a:extLst>
              <a:ext uri="{FF2B5EF4-FFF2-40B4-BE49-F238E27FC236}">
                <a16:creationId xmlns:a16="http://schemas.microsoft.com/office/drawing/2014/main" id="{636CD204-7D98-4387-A7A2-C033CD08F0FA}"/>
              </a:ext>
            </a:extLst>
          </p:cNvPr>
          <p:cNvGraphicFramePr>
            <a:graphicFrameLocks noGrp="1"/>
          </p:cNvGraphicFramePr>
          <p:nvPr/>
        </p:nvGraphicFramePr>
        <p:xfrm>
          <a:off x="261204" y="3662102"/>
          <a:ext cx="5304154" cy="1238248"/>
        </p:xfrm>
        <a:graphic>
          <a:graphicData uri="http://schemas.openxmlformats.org/drawingml/2006/table">
            <a:tbl>
              <a:tblPr firstRow="1" bandRow="1">
                <a:tableStyleId>{2D5ABB26-0587-4C30-8999-92F81FD0307C}</a:tableStyleId>
              </a:tblPr>
              <a:tblGrid>
                <a:gridCol w="1781175">
                  <a:extLst>
                    <a:ext uri="{9D8B030D-6E8A-4147-A177-3AD203B41FA5}">
                      <a16:colId xmlns:a16="http://schemas.microsoft.com/office/drawing/2014/main" val="20000"/>
                    </a:ext>
                  </a:extLst>
                </a:gridCol>
                <a:gridCol w="3522979">
                  <a:extLst>
                    <a:ext uri="{9D8B030D-6E8A-4147-A177-3AD203B41FA5}">
                      <a16:colId xmlns:a16="http://schemas.microsoft.com/office/drawing/2014/main" val="20001"/>
                    </a:ext>
                  </a:extLst>
                </a:gridCol>
              </a:tblGrid>
              <a:tr h="222250">
                <a:tc>
                  <a:txBody>
                    <a:bodyPr/>
                    <a:lstStyle/>
                    <a:p>
                      <a:pPr marR="40640" algn="ctr">
                        <a:lnSpc>
                          <a:spcPts val="1645"/>
                        </a:lnSpc>
                        <a:spcBef>
                          <a:spcPts val="10"/>
                        </a:spcBef>
                        <a:tabLst>
                          <a:tab pos="377825" algn="l"/>
                        </a:tabLst>
                      </a:pPr>
                      <a:r>
                        <a:rPr sz="1450" spc="-50" dirty="0">
                          <a:solidFill>
                            <a:srgbClr val="525355"/>
                          </a:solidFill>
                          <a:latin typeface="Verdana"/>
                          <a:cs typeface="Verdana"/>
                        </a:rPr>
                        <a:t>$</a:t>
                      </a:r>
                      <a:r>
                        <a:rPr sz="1450" dirty="0">
                          <a:solidFill>
                            <a:srgbClr val="525355"/>
                          </a:solidFill>
                          <a:latin typeface="Verdana"/>
                          <a:cs typeface="Verdana"/>
                        </a:rPr>
                        <a:t>	</a:t>
                      </a:r>
                      <a:r>
                        <a:rPr sz="1450" spc="-10" dirty="0">
                          <a:solidFill>
                            <a:srgbClr val="525355"/>
                          </a:solidFill>
                          <a:latin typeface="Verdana"/>
                          <a:cs typeface="Verdana"/>
                        </a:rPr>
                        <a:t>40,000,000</a:t>
                      </a:r>
                      <a:endParaRPr sz="1450">
                        <a:latin typeface="Verdana"/>
                        <a:cs typeface="Verdana"/>
                      </a:endParaRPr>
                    </a:p>
                  </a:txBody>
                  <a:tcPr marL="0" marR="0" marT="1270" marB="0"/>
                </a:tc>
                <a:tc>
                  <a:txBody>
                    <a:bodyPr/>
                    <a:lstStyle/>
                    <a:p>
                      <a:pPr marL="189230">
                        <a:lnSpc>
                          <a:spcPts val="1645"/>
                        </a:lnSpc>
                        <a:spcBef>
                          <a:spcPts val="10"/>
                        </a:spcBef>
                      </a:pPr>
                      <a:r>
                        <a:rPr sz="1450" spc="-65" dirty="0">
                          <a:solidFill>
                            <a:srgbClr val="525355"/>
                          </a:solidFill>
                          <a:latin typeface="Verdana"/>
                          <a:cs typeface="Verdana"/>
                        </a:rPr>
                        <a:t>Deep</a:t>
                      </a:r>
                      <a:r>
                        <a:rPr sz="1450" spc="-110" dirty="0">
                          <a:solidFill>
                            <a:srgbClr val="525355"/>
                          </a:solidFill>
                          <a:latin typeface="Verdana"/>
                          <a:cs typeface="Verdana"/>
                        </a:rPr>
                        <a:t> </a:t>
                      </a:r>
                      <a:r>
                        <a:rPr sz="1450" spc="-10" dirty="0">
                          <a:solidFill>
                            <a:srgbClr val="525355"/>
                          </a:solidFill>
                          <a:latin typeface="Verdana"/>
                          <a:cs typeface="Verdana"/>
                        </a:rPr>
                        <a:t>Foundations</a:t>
                      </a:r>
                      <a:endParaRPr sz="1450">
                        <a:latin typeface="Verdana"/>
                        <a:cs typeface="Verdana"/>
                      </a:endParaRPr>
                    </a:p>
                  </a:txBody>
                  <a:tcPr marL="0" marR="0" marT="1270" marB="0"/>
                </a:tc>
                <a:extLst>
                  <a:ext uri="{0D108BD9-81ED-4DB2-BD59-A6C34878D82A}">
                    <a16:rowId xmlns:a16="http://schemas.microsoft.com/office/drawing/2014/main" val="10000"/>
                  </a:ext>
                </a:extLst>
              </a:tr>
              <a:tr h="220979">
                <a:tc>
                  <a:txBody>
                    <a:bodyPr/>
                    <a:lstStyle/>
                    <a:p>
                      <a:pPr marR="60325" algn="ctr">
                        <a:lnSpc>
                          <a:spcPts val="1639"/>
                        </a:lnSpc>
                        <a:tabLst>
                          <a:tab pos="371475" algn="l"/>
                        </a:tabLst>
                      </a:pPr>
                      <a:r>
                        <a:rPr sz="1450" spc="-50" dirty="0">
                          <a:solidFill>
                            <a:srgbClr val="007985"/>
                          </a:solidFill>
                          <a:latin typeface="Verdana"/>
                          <a:cs typeface="Verdana"/>
                        </a:rPr>
                        <a:t>$</a:t>
                      </a:r>
                      <a:r>
                        <a:rPr sz="1450" dirty="0">
                          <a:solidFill>
                            <a:srgbClr val="007985"/>
                          </a:solidFill>
                          <a:latin typeface="Verdana"/>
                          <a:cs typeface="Verdana"/>
                        </a:rPr>
                        <a:t>	</a:t>
                      </a:r>
                      <a:r>
                        <a:rPr sz="1450" spc="-10" dirty="0">
                          <a:solidFill>
                            <a:srgbClr val="007985"/>
                          </a:solidFill>
                          <a:latin typeface="Verdana"/>
                          <a:cs typeface="Verdana"/>
                        </a:rPr>
                        <a:t>30,000,000</a:t>
                      </a:r>
                      <a:endParaRPr sz="1450">
                        <a:latin typeface="Verdana"/>
                        <a:cs typeface="Verdana"/>
                      </a:endParaRPr>
                    </a:p>
                  </a:txBody>
                  <a:tcPr marL="0" marR="0" marT="0" marB="0"/>
                </a:tc>
                <a:tc>
                  <a:txBody>
                    <a:bodyPr/>
                    <a:lstStyle/>
                    <a:p>
                      <a:pPr marL="189230">
                        <a:lnSpc>
                          <a:spcPts val="1639"/>
                        </a:lnSpc>
                      </a:pPr>
                      <a:r>
                        <a:rPr sz="1450" dirty="0">
                          <a:solidFill>
                            <a:srgbClr val="007985"/>
                          </a:solidFill>
                          <a:latin typeface="Verdana"/>
                          <a:cs typeface="Verdana"/>
                        </a:rPr>
                        <a:t>Design</a:t>
                      </a:r>
                      <a:r>
                        <a:rPr sz="1450" spc="-70" dirty="0">
                          <a:solidFill>
                            <a:srgbClr val="007985"/>
                          </a:solidFill>
                          <a:latin typeface="Verdana"/>
                          <a:cs typeface="Verdana"/>
                        </a:rPr>
                        <a:t> </a:t>
                      </a:r>
                      <a:r>
                        <a:rPr sz="1450" dirty="0">
                          <a:solidFill>
                            <a:srgbClr val="007985"/>
                          </a:solidFill>
                          <a:latin typeface="Verdana"/>
                          <a:cs typeface="Verdana"/>
                        </a:rPr>
                        <a:t>&amp;</a:t>
                      </a:r>
                      <a:r>
                        <a:rPr sz="1450" spc="-65" dirty="0">
                          <a:solidFill>
                            <a:srgbClr val="007985"/>
                          </a:solidFill>
                          <a:latin typeface="Verdana"/>
                          <a:cs typeface="Verdana"/>
                        </a:rPr>
                        <a:t> </a:t>
                      </a:r>
                      <a:r>
                        <a:rPr sz="1450" spc="-10" dirty="0">
                          <a:solidFill>
                            <a:srgbClr val="007985"/>
                          </a:solidFill>
                          <a:latin typeface="Verdana"/>
                          <a:cs typeface="Verdana"/>
                        </a:rPr>
                        <a:t>Enabling</a:t>
                      </a:r>
                      <a:r>
                        <a:rPr sz="1450" spc="-80" dirty="0">
                          <a:solidFill>
                            <a:srgbClr val="007985"/>
                          </a:solidFill>
                          <a:latin typeface="Verdana"/>
                          <a:cs typeface="Verdana"/>
                        </a:rPr>
                        <a:t> </a:t>
                      </a:r>
                      <a:r>
                        <a:rPr sz="1450" spc="-10" dirty="0">
                          <a:solidFill>
                            <a:srgbClr val="007985"/>
                          </a:solidFill>
                          <a:latin typeface="Verdana"/>
                          <a:cs typeface="Verdana"/>
                        </a:rPr>
                        <a:t>Activities</a:t>
                      </a:r>
                      <a:endParaRPr sz="1450" dirty="0">
                        <a:latin typeface="Verdana"/>
                        <a:cs typeface="Verdana"/>
                      </a:endParaRPr>
                    </a:p>
                  </a:txBody>
                  <a:tcPr marL="0" marR="0" marT="0" marB="0"/>
                </a:tc>
                <a:extLst>
                  <a:ext uri="{0D108BD9-81ED-4DB2-BD59-A6C34878D82A}">
                    <a16:rowId xmlns:a16="http://schemas.microsoft.com/office/drawing/2014/main" val="10001"/>
                  </a:ext>
                </a:extLst>
              </a:tr>
              <a:tr h="220979">
                <a:tc>
                  <a:txBody>
                    <a:bodyPr/>
                    <a:lstStyle/>
                    <a:p>
                      <a:pPr marR="60325" algn="ctr">
                        <a:lnSpc>
                          <a:spcPts val="1639"/>
                        </a:lnSpc>
                        <a:tabLst>
                          <a:tab pos="371475" algn="l"/>
                        </a:tabLst>
                      </a:pPr>
                      <a:r>
                        <a:rPr sz="1450" spc="-50" dirty="0">
                          <a:solidFill>
                            <a:srgbClr val="555C61"/>
                          </a:solidFill>
                          <a:latin typeface="Verdana"/>
                          <a:cs typeface="Verdana"/>
                        </a:rPr>
                        <a:t>$</a:t>
                      </a:r>
                      <a:r>
                        <a:rPr sz="1450" dirty="0">
                          <a:solidFill>
                            <a:srgbClr val="555C61"/>
                          </a:solidFill>
                          <a:latin typeface="Verdana"/>
                          <a:cs typeface="Verdana"/>
                        </a:rPr>
                        <a:t>	</a:t>
                      </a:r>
                      <a:r>
                        <a:rPr sz="1450" spc="-10" dirty="0">
                          <a:solidFill>
                            <a:srgbClr val="555C61"/>
                          </a:solidFill>
                          <a:latin typeface="Verdana"/>
                          <a:cs typeface="Verdana"/>
                        </a:rPr>
                        <a:t>30,000,000</a:t>
                      </a:r>
                      <a:endParaRPr sz="1450">
                        <a:latin typeface="Verdana"/>
                        <a:cs typeface="Verdana"/>
                      </a:endParaRPr>
                    </a:p>
                  </a:txBody>
                  <a:tcPr marL="0" marR="0" marT="0" marB="0"/>
                </a:tc>
                <a:tc>
                  <a:txBody>
                    <a:bodyPr/>
                    <a:lstStyle/>
                    <a:p>
                      <a:pPr marL="189230">
                        <a:lnSpc>
                          <a:spcPts val="1639"/>
                        </a:lnSpc>
                      </a:pPr>
                      <a:r>
                        <a:rPr sz="1450" spc="-10" dirty="0">
                          <a:solidFill>
                            <a:srgbClr val="555C61"/>
                          </a:solidFill>
                          <a:latin typeface="Verdana"/>
                          <a:cs typeface="Verdana"/>
                        </a:rPr>
                        <a:t>Structural</a:t>
                      </a:r>
                      <a:r>
                        <a:rPr sz="1450" spc="-95" dirty="0">
                          <a:solidFill>
                            <a:srgbClr val="555C61"/>
                          </a:solidFill>
                          <a:latin typeface="Verdana"/>
                          <a:cs typeface="Verdana"/>
                        </a:rPr>
                        <a:t> </a:t>
                      </a:r>
                      <a:r>
                        <a:rPr sz="1450" spc="-20" dirty="0">
                          <a:solidFill>
                            <a:srgbClr val="555C61"/>
                          </a:solidFill>
                          <a:latin typeface="Verdana"/>
                          <a:cs typeface="Verdana"/>
                        </a:rPr>
                        <a:t>Frame</a:t>
                      </a:r>
                      <a:endParaRPr sz="1450" dirty="0">
                        <a:latin typeface="Verdana"/>
                        <a:cs typeface="Verdana"/>
                      </a:endParaRPr>
                    </a:p>
                  </a:txBody>
                  <a:tcPr marL="0" marR="0" marT="0" marB="0"/>
                </a:tc>
                <a:extLst>
                  <a:ext uri="{0D108BD9-81ED-4DB2-BD59-A6C34878D82A}">
                    <a16:rowId xmlns:a16="http://schemas.microsoft.com/office/drawing/2014/main" val="10002"/>
                  </a:ext>
                </a:extLst>
              </a:tr>
              <a:tr h="220345">
                <a:tc>
                  <a:txBody>
                    <a:bodyPr/>
                    <a:lstStyle/>
                    <a:p>
                      <a:pPr marR="60325" algn="ctr">
                        <a:lnSpc>
                          <a:spcPts val="1639"/>
                        </a:lnSpc>
                        <a:tabLst>
                          <a:tab pos="371475" algn="l"/>
                        </a:tabLst>
                      </a:pPr>
                      <a:r>
                        <a:rPr sz="1450" spc="-50" dirty="0">
                          <a:solidFill>
                            <a:srgbClr val="007985"/>
                          </a:solidFill>
                          <a:latin typeface="Verdana"/>
                          <a:cs typeface="Verdana"/>
                        </a:rPr>
                        <a:t>$</a:t>
                      </a:r>
                      <a:r>
                        <a:rPr sz="1450" dirty="0">
                          <a:solidFill>
                            <a:srgbClr val="007985"/>
                          </a:solidFill>
                          <a:latin typeface="Verdana"/>
                          <a:cs typeface="Verdana"/>
                        </a:rPr>
                        <a:t>	</a:t>
                      </a:r>
                      <a:r>
                        <a:rPr sz="1450" spc="-10" dirty="0">
                          <a:solidFill>
                            <a:srgbClr val="007985"/>
                          </a:solidFill>
                          <a:latin typeface="Verdana"/>
                          <a:cs typeface="Verdana"/>
                        </a:rPr>
                        <a:t>30,000,000</a:t>
                      </a:r>
                      <a:endParaRPr sz="1450">
                        <a:latin typeface="Verdana"/>
                        <a:cs typeface="Verdana"/>
                      </a:endParaRPr>
                    </a:p>
                  </a:txBody>
                  <a:tcPr marL="0" marR="0" marT="0" marB="0"/>
                </a:tc>
                <a:tc>
                  <a:txBody>
                    <a:bodyPr/>
                    <a:lstStyle/>
                    <a:p>
                      <a:pPr marL="189230">
                        <a:lnSpc>
                          <a:spcPts val="1639"/>
                        </a:lnSpc>
                      </a:pPr>
                      <a:r>
                        <a:rPr sz="1450" dirty="0">
                          <a:solidFill>
                            <a:srgbClr val="007985"/>
                          </a:solidFill>
                          <a:latin typeface="Verdana"/>
                          <a:cs typeface="Verdana"/>
                        </a:rPr>
                        <a:t>Demo,</a:t>
                      </a:r>
                      <a:r>
                        <a:rPr sz="1450" spc="-90" dirty="0">
                          <a:solidFill>
                            <a:srgbClr val="007985"/>
                          </a:solidFill>
                          <a:latin typeface="Verdana"/>
                          <a:cs typeface="Verdana"/>
                        </a:rPr>
                        <a:t> </a:t>
                      </a:r>
                      <a:r>
                        <a:rPr sz="1450" spc="-10" dirty="0">
                          <a:solidFill>
                            <a:srgbClr val="007985"/>
                          </a:solidFill>
                          <a:latin typeface="Verdana"/>
                          <a:cs typeface="Verdana"/>
                        </a:rPr>
                        <a:t>Utilities,</a:t>
                      </a:r>
                      <a:r>
                        <a:rPr sz="1450" spc="-75" dirty="0">
                          <a:solidFill>
                            <a:srgbClr val="007985"/>
                          </a:solidFill>
                          <a:latin typeface="Verdana"/>
                          <a:cs typeface="Verdana"/>
                        </a:rPr>
                        <a:t> </a:t>
                      </a:r>
                      <a:r>
                        <a:rPr sz="1450" dirty="0">
                          <a:solidFill>
                            <a:srgbClr val="007985"/>
                          </a:solidFill>
                          <a:latin typeface="Verdana"/>
                          <a:cs typeface="Verdana"/>
                        </a:rPr>
                        <a:t>and</a:t>
                      </a:r>
                      <a:r>
                        <a:rPr sz="1450" spc="-95" dirty="0">
                          <a:solidFill>
                            <a:srgbClr val="007985"/>
                          </a:solidFill>
                          <a:latin typeface="Verdana"/>
                          <a:cs typeface="Verdana"/>
                        </a:rPr>
                        <a:t> </a:t>
                      </a:r>
                      <a:r>
                        <a:rPr sz="1450" spc="-10" dirty="0">
                          <a:solidFill>
                            <a:srgbClr val="007985"/>
                          </a:solidFill>
                          <a:latin typeface="Verdana"/>
                          <a:cs typeface="Verdana"/>
                        </a:rPr>
                        <a:t>Grading</a:t>
                      </a:r>
                      <a:endParaRPr sz="1450" dirty="0">
                        <a:latin typeface="Verdana"/>
                        <a:cs typeface="Verdana"/>
                      </a:endParaRPr>
                    </a:p>
                  </a:txBody>
                  <a:tcPr marL="0" marR="0" marT="0" marB="0"/>
                </a:tc>
                <a:extLst>
                  <a:ext uri="{0D108BD9-81ED-4DB2-BD59-A6C34878D82A}">
                    <a16:rowId xmlns:a16="http://schemas.microsoft.com/office/drawing/2014/main" val="10003"/>
                  </a:ext>
                </a:extLst>
              </a:tr>
              <a:tr h="353695">
                <a:tc>
                  <a:txBody>
                    <a:bodyPr/>
                    <a:lstStyle/>
                    <a:p>
                      <a:pPr marR="60325" algn="ctr">
                        <a:lnSpc>
                          <a:spcPts val="1735"/>
                        </a:lnSpc>
                        <a:tabLst>
                          <a:tab pos="371475" algn="l"/>
                        </a:tabLst>
                      </a:pPr>
                      <a:r>
                        <a:rPr sz="1450" spc="-50" dirty="0">
                          <a:solidFill>
                            <a:srgbClr val="555C61"/>
                          </a:solidFill>
                          <a:latin typeface="Verdana"/>
                          <a:cs typeface="Verdana"/>
                        </a:rPr>
                        <a:t>$</a:t>
                      </a:r>
                      <a:r>
                        <a:rPr sz="1450" dirty="0">
                          <a:solidFill>
                            <a:srgbClr val="555C61"/>
                          </a:solidFill>
                          <a:latin typeface="Verdana"/>
                          <a:cs typeface="Verdana"/>
                        </a:rPr>
                        <a:t>	</a:t>
                      </a:r>
                      <a:r>
                        <a:rPr sz="1450" spc="-10" dirty="0">
                          <a:solidFill>
                            <a:srgbClr val="555C61"/>
                          </a:solidFill>
                          <a:latin typeface="Verdana"/>
                          <a:cs typeface="Verdana"/>
                        </a:rPr>
                        <a:t>20,000,000</a:t>
                      </a:r>
                      <a:endParaRPr sz="1450">
                        <a:latin typeface="Verdana"/>
                        <a:cs typeface="Verdana"/>
                      </a:endParaRPr>
                    </a:p>
                  </a:txBody>
                  <a:tcPr marL="0" marR="0" marT="0" marB="0">
                    <a:lnB w="19050">
                      <a:solidFill>
                        <a:srgbClr val="B90C2E"/>
                      </a:solidFill>
                      <a:prstDash val="solid"/>
                    </a:lnB>
                  </a:tcPr>
                </a:tc>
                <a:tc>
                  <a:txBody>
                    <a:bodyPr/>
                    <a:lstStyle/>
                    <a:p>
                      <a:pPr marL="189230">
                        <a:lnSpc>
                          <a:spcPts val="1735"/>
                        </a:lnSpc>
                      </a:pPr>
                      <a:r>
                        <a:rPr sz="1450" spc="-10" dirty="0">
                          <a:solidFill>
                            <a:srgbClr val="555C61"/>
                          </a:solidFill>
                          <a:latin typeface="Verdana"/>
                          <a:cs typeface="Verdana"/>
                        </a:rPr>
                        <a:t>Long-</a:t>
                      </a:r>
                      <a:r>
                        <a:rPr sz="1450" dirty="0">
                          <a:solidFill>
                            <a:srgbClr val="555C61"/>
                          </a:solidFill>
                          <a:latin typeface="Verdana"/>
                          <a:cs typeface="Verdana"/>
                        </a:rPr>
                        <a:t>Lead</a:t>
                      </a:r>
                      <a:r>
                        <a:rPr sz="1450" spc="-20" dirty="0">
                          <a:solidFill>
                            <a:srgbClr val="555C61"/>
                          </a:solidFill>
                          <a:latin typeface="Verdana"/>
                          <a:cs typeface="Verdana"/>
                        </a:rPr>
                        <a:t> </a:t>
                      </a:r>
                      <a:r>
                        <a:rPr sz="1450" dirty="0">
                          <a:solidFill>
                            <a:srgbClr val="555C61"/>
                          </a:solidFill>
                          <a:latin typeface="Verdana"/>
                          <a:cs typeface="Verdana"/>
                        </a:rPr>
                        <a:t>Equipment</a:t>
                      </a:r>
                      <a:r>
                        <a:rPr sz="1450" spc="-40" dirty="0">
                          <a:solidFill>
                            <a:srgbClr val="555C61"/>
                          </a:solidFill>
                          <a:latin typeface="Verdana"/>
                          <a:cs typeface="Verdana"/>
                        </a:rPr>
                        <a:t> </a:t>
                      </a:r>
                      <a:r>
                        <a:rPr sz="1450" spc="-10" dirty="0">
                          <a:solidFill>
                            <a:srgbClr val="555C61"/>
                          </a:solidFill>
                          <a:latin typeface="Verdana"/>
                          <a:cs typeface="Verdana"/>
                        </a:rPr>
                        <a:t>Procurement</a:t>
                      </a:r>
                      <a:endParaRPr sz="1450" dirty="0">
                        <a:latin typeface="Verdana"/>
                        <a:cs typeface="Verdana"/>
                      </a:endParaRPr>
                    </a:p>
                  </a:txBody>
                  <a:tcPr marL="0" marR="0" marT="0" marB="0">
                    <a:lnB w="19050">
                      <a:solidFill>
                        <a:srgbClr val="B90C2E"/>
                      </a:solidFill>
                      <a:prstDash val="solid"/>
                    </a:lnB>
                  </a:tcPr>
                </a:tc>
                <a:extLst>
                  <a:ext uri="{0D108BD9-81ED-4DB2-BD59-A6C34878D82A}">
                    <a16:rowId xmlns:a16="http://schemas.microsoft.com/office/drawing/2014/main" val="10004"/>
                  </a:ext>
                </a:extLst>
              </a:tr>
            </a:tbl>
          </a:graphicData>
        </a:graphic>
      </p:graphicFrame>
      <p:sp>
        <p:nvSpPr>
          <p:cNvPr id="10" name="object 3">
            <a:extLst>
              <a:ext uri="{FF2B5EF4-FFF2-40B4-BE49-F238E27FC236}">
                <a16:creationId xmlns:a16="http://schemas.microsoft.com/office/drawing/2014/main" id="{53AC5B61-4B7C-5236-20AE-2011332C260C}"/>
              </a:ext>
            </a:extLst>
          </p:cNvPr>
          <p:cNvSpPr txBox="1"/>
          <p:nvPr/>
        </p:nvSpPr>
        <p:spPr>
          <a:xfrm>
            <a:off x="646903" y="1196765"/>
            <a:ext cx="4305935" cy="1527810"/>
          </a:xfrm>
          <a:prstGeom prst="rect">
            <a:avLst/>
          </a:prstGeom>
        </p:spPr>
        <p:txBody>
          <a:bodyPr vert="horz" wrap="square" lIns="0" tIns="129540" rIns="0" bIns="0" rtlCol="0">
            <a:spAutoFit/>
          </a:bodyPr>
          <a:lstStyle/>
          <a:p>
            <a:pPr marL="0" marR="8255" lvl="0" indent="0" algn="ctr" defTabSz="914400" eaLnBrk="1" fontAlgn="auto" latinLnBrk="0" hangingPunct="1">
              <a:lnSpc>
                <a:spcPct val="100000"/>
              </a:lnSpc>
              <a:spcBef>
                <a:spcPts val="1020"/>
              </a:spcBef>
              <a:spcAft>
                <a:spcPts val="0"/>
              </a:spcAft>
              <a:buClrTx/>
              <a:buSzTx/>
              <a:buFontTx/>
              <a:buNone/>
              <a:tabLst/>
              <a:defRPr/>
            </a:pPr>
            <a:r>
              <a:rPr kumimoji="0" sz="2400" b="0" i="0" u="none" strike="noStrike" kern="0" cap="none" spc="140" normalizeH="0" baseline="0" noProof="0" dirty="0">
                <a:ln>
                  <a:noFill/>
                </a:ln>
                <a:solidFill>
                  <a:srgbClr val="A8AA18"/>
                </a:solidFill>
                <a:effectLst/>
                <a:uLnTx/>
                <a:uFillTx/>
                <a:latin typeface="Arial Black"/>
                <a:cs typeface="Arial Black"/>
              </a:rPr>
              <a:t>FI</a:t>
            </a:r>
            <a:r>
              <a:rPr kumimoji="0" sz="2400" b="0" i="0" u="none" strike="noStrike" kern="0" cap="none" spc="-505" normalizeH="0" baseline="0" noProof="0" dirty="0">
                <a:ln>
                  <a:noFill/>
                </a:ln>
                <a:solidFill>
                  <a:srgbClr val="A8AA18"/>
                </a:solidFill>
                <a:effectLst/>
                <a:uLnTx/>
                <a:uFillTx/>
                <a:latin typeface="Arial Black"/>
                <a:cs typeface="Arial Black"/>
              </a:rPr>
              <a:t> </a:t>
            </a:r>
            <a:r>
              <a:rPr kumimoji="0" sz="2400" b="0" i="0" u="none" strike="noStrike" kern="0" cap="none" spc="125" normalizeH="0" baseline="0" noProof="0" dirty="0">
                <a:ln>
                  <a:noFill/>
                </a:ln>
                <a:solidFill>
                  <a:srgbClr val="A8AA18"/>
                </a:solidFill>
                <a:effectLst/>
                <a:uLnTx/>
                <a:uFillTx/>
                <a:latin typeface="Arial Black"/>
                <a:cs typeface="Arial Black"/>
              </a:rPr>
              <a:t>NA</a:t>
            </a:r>
            <a:r>
              <a:rPr kumimoji="0" sz="2400" b="0" i="0" u="none" strike="noStrike" kern="0" cap="none" spc="-500" normalizeH="0" baseline="0" noProof="0" dirty="0">
                <a:ln>
                  <a:noFill/>
                </a:ln>
                <a:solidFill>
                  <a:srgbClr val="A8AA18"/>
                </a:solidFill>
                <a:effectLst/>
                <a:uLnTx/>
                <a:uFillTx/>
                <a:latin typeface="Arial Black"/>
                <a:cs typeface="Arial Black"/>
              </a:rPr>
              <a:t> </a:t>
            </a:r>
            <a:r>
              <a:rPr kumimoji="0" sz="2400" b="0" i="0" u="none" strike="noStrike" kern="0" cap="none" spc="-20" normalizeH="0" baseline="0" noProof="0" dirty="0">
                <a:ln>
                  <a:noFill/>
                </a:ln>
                <a:solidFill>
                  <a:srgbClr val="A8AA18"/>
                </a:solidFill>
                <a:effectLst/>
                <a:uLnTx/>
                <a:uFillTx/>
                <a:latin typeface="Arial Black"/>
                <a:cs typeface="Arial Black"/>
              </a:rPr>
              <a:t>N</a:t>
            </a:r>
            <a:r>
              <a:rPr kumimoji="0" sz="2400" b="0" i="0" u="none" strike="noStrike" kern="0" cap="none" spc="-500" normalizeH="0" baseline="0" noProof="0" dirty="0">
                <a:ln>
                  <a:noFill/>
                </a:ln>
                <a:solidFill>
                  <a:srgbClr val="A8AA18"/>
                </a:solidFill>
                <a:effectLst/>
                <a:uLnTx/>
                <a:uFillTx/>
                <a:latin typeface="Arial Black"/>
                <a:cs typeface="Arial Black"/>
              </a:rPr>
              <a:t> </a:t>
            </a:r>
            <a:r>
              <a:rPr kumimoji="0" sz="2400" b="0" i="0" u="none" strike="noStrike" kern="0" cap="none" spc="0" normalizeH="0" baseline="0" noProof="0" dirty="0">
                <a:ln>
                  <a:noFill/>
                </a:ln>
                <a:solidFill>
                  <a:srgbClr val="A8AA18"/>
                </a:solidFill>
                <a:effectLst/>
                <a:uLnTx/>
                <a:uFillTx/>
                <a:latin typeface="Arial Black"/>
                <a:cs typeface="Arial Black"/>
              </a:rPr>
              <a:t>C</a:t>
            </a:r>
            <a:r>
              <a:rPr kumimoji="0" sz="2400" b="0" i="0" u="none" strike="noStrike" kern="0" cap="none" spc="-500" normalizeH="0" baseline="0" noProof="0" dirty="0">
                <a:ln>
                  <a:noFill/>
                </a:ln>
                <a:solidFill>
                  <a:srgbClr val="A8AA18"/>
                </a:solidFill>
                <a:effectLst/>
                <a:uLnTx/>
                <a:uFillTx/>
                <a:latin typeface="Arial Black"/>
                <a:cs typeface="Arial Black"/>
              </a:rPr>
              <a:t> </a:t>
            </a:r>
            <a:r>
              <a:rPr kumimoji="0" sz="2400" b="0" i="0" u="none" strike="noStrike" kern="0" cap="none" spc="-10" normalizeH="0" baseline="0" noProof="0" dirty="0">
                <a:ln>
                  <a:noFill/>
                </a:ln>
                <a:solidFill>
                  <a:srgbClr val="A8AA18"/>
                </a:solidFill>
                <a:effectLst/>
                <a:uLnTx/>
                <a:uFillTx/>
                <a:latin typeface="Arial Black"/>
                <a:cs typeface="Arial Black"/>
              </a:rPr>
              <a:t>I</a:t>
            </a:r>
            <a:r>
              <a:rPr kumimoji="0" sz="2400" b="0" i="0" u="none" strike="noStrike" kern="0" cap="none" spc="-500" normalizeH="0" baseline="0" noProof="0" dirty="0">
                <a:ln>
                  <a:noFill/>
                </a:ln>
                <a:solidFill>
                  <a:srgbClr val="A8AA18"/>
                </a:solidFill>
                <a:effectLst/>
                <a:uLnTx/>
                <a:uFillTx/>
                <a:latin typeface="Arial Black"/>
                <a:cs typeface="Arial Black"/>
              </a:rPr>
              <a:t> </a:t>
            </a:r>
            <a:r>
              <a:rPr kumimoji="0" sz="2400" b="0" i="0" u="none" strike="noStrike" kern="0" cap="none" spc="0" normalizeH="0" baseline="0" noProof="0" dirty="0">
                <a:ln>
                  <a:noFill/>
                </a:ln>
                <a:solidFill>
                  <a:srgbClr val="A8AA18"/>
                </a:solidFill>
                <a:effectLst/>
                <a:uLnTx/>
                <a:uFillTx/>
                <a:latin typeface="Arial Black"/>
                <a:cs typeface="Arial Black"/>
              </a:rPr>
              <a:t>A</a:t>
            </a:r>
            <a:r>
              <a:rPr kumimoji="0" sz="2400" b="0" i="0" u="none" strike="noStrike" kern="0" cap="none" spc="-500" normalizeH="0" baseline="0" noProof="0" dirty="0">
                <a:ln>
                  <a:noFill/>
                </a:ln>
                <a:solidFill>
                  <a:srgbClr val="A8AA18"/>
                </a:solidFill>
                <a:effectLst/>
                <a:uLnTx/>
                <a:uFillTx/>
                <a:latin typeface="Arial Black"/>
                <a:cs typeface="Arial Black"/>
              </a:rPr>
              <a:t> </a:t>
            </a:r>
            <a:r>
              <a:rPr kumimoji="0" sz="2400" b="0" i="0" u="none" strike="noStrike" kern="0" cap="none" spc="110" normalizeH="0" baseline="0" noProof="0" dirty="0">
                <a:ln>
                  <a:noFill/>
                </a:ln>
                <a:solidFill>
                  <a:srgbClr val="A8AA18"/>
                </a:solidFill>
                <a:effectLst/>
                <a:uLnTx/>
                <a:uFillTx/>
                <a:latin typeface="Arial Black"/>
                <a:cs typeface="Arial Black"/>
              </a:rPr>
              <a:t>LS</a:t>
            </a:r>
            <a:endParaRPr kumimoji="0" sz="2400" b="0" i="0" u="none" strike="noStrike" kern="0" cap="none" spc="0" normalizeH="0" baseline="0" noProof="0" dirty="0">
              <a:ln>
                <a:noFill/>
              </a:ln>
              <a:solidFill>
                <a:sysClr val="windowText" lastClr="000000"/>
              </a:solidFill>
              <a:effectLst/>
              <a:uLnTx/>
              <a:uFillTx/>
              <a:latin typeface="Arial Black"/>
              <a:cs typeface="Arial Black"/>
            </a:endParaRPr>
          </a:p>
          <a:p>
            <a:pPr marL="13970" marR="0" lvl="0" indent="0" algn="ctr" defTabSz="914400" eaLnBrk="1" fontAlgn="auto" latinLnBrk="0" hangingPunct="1">
              <a:lnSpc>
                <a:spcPct val="100000"/>
              </a:lnSpc>
              <a:spcBef>
                <a:spcPts val="1070"/>
              </a:spcBef>
              <a:spcAft>
                <a:spcPts val="0"/>
              </a:spcAft>
              <a:buClrTx/>
              <a:buSzTx/>
              <a:buFontTx/>
              <a:buNone/>
              <a:tabLst/>
              <a:defRPr/>
            </a:pPr>
            <a:r>
              <a:rPr kumimoji="0" sz="2800" b="1" i="0" u="none" strike="noStrike" kern="0" cap="none" spc="-10" normalizeH="0" baseline="0" noProof="0" dirty="0">
                <a:ln>
                  <a:noFill/>
                </a:ln>
                <a:solidFill>
                  <a:srgbClr val="555C61"/>
                </a:solidFill>
                <a:effectLst/>
                <a:uLnTx/>
                <a:uFillTx/>
                <a:latin typeface="Verdana"/>
                <a:cs typeface="Verdana"/>
              </a:rPr>
              <a:t>$150,000,000</a:t>
            </a:r>
            <a:endParaRPr kumimoji="0" sz="2800" b="0" i="0" u="none" strike="noStrike" kern="0" cap="none" spc="0" normalizeH="0" baseline="0" noProof="0" dirty="0">
              <a:ln>
                <a:noFill/>
              </a:ln>
              <a:solidFill>
                <a:sysClr val="windowText" lastClr="000000"/>
              </a:solidFill>
              <a:effectLst/>
              <a:uLnTx/>
              <a:uFillTx/>
              <a:latin typeface="Verdana"/>
              <a:cs typeface="Verdana"/>
            </a:endParaRPr>
          </a:p>
          <a:p>
            <a:pPr marL="0" marR="0" lvl="0" indent="0" algn="ctr" defTabSz="914400" eaLnBrk="1" fontAlgn="auto" latinLnBrk="0" hangingPunct="1">
              <a:lnSpc>
                <a:spcPct val="100000"/>
              </a:lnSpc>
              <a:spcBef>
                <a:spcPts val="1195"/>
              </a:spcBef>
              <a:spcAft>
                <a:spcPts val="0"/>
              </a:spcAft>
              <a:buClrTx/>
              <a:buSzTx/>
              <a:buFontTx/>
              <a:buNone/>
              <a:tabLst/>
              <a:defRPr/>
            </a:pPr>
            <a:r>
              <a:rPr kumimoji="0" sz="2000" b="1" i="0" u="none" strike="noStrike" kern="0" cap="none" spc="0" normalizeH="0" baseline="0" noProof="0" dirty="0">
                <a:ln>
                  <a:noFill/>
                </a:ln>
                <a:solidFill>
                  <a:srgbClr val="555C61"/>
                </a:solidFill>
                <a:effectLst/>
                <a:uLnTx/>
                <a:uFillTx/>
                <a:latin typeface="Verdana"/>
                <a:cs typeface="Verdana"/>
              </a:rPr>
              <a:t>Early</a:t>
            </a:r>
            <a:r>
              <a:rPr kumimoji="0" sz="2000" b="1" i="0" u="none" strike="noStrike" kern="0" cap="none" spc="245" normalizeH="0" baseline="0" noProof="0" dirty="0">
                <a:ln>
                  <a:noFill/>
                </a:ln>
                <a:solidFill>
                  <a:srgbClr val="555C61"/>
                </a:solidFill>
                <a:effectLst/>
                <a:uLnTx/>
                <a:uFillTx/>
                <a:latin typeface="Verdana"/>
                <a:cs typeface="Verdana"/>
              </a:rPr>
              <a:t> </a:t>
            </a:r>
            <a:r>
              <a:rPr kumimoji="0" sz="2000" b="1" i="0" u="none" strike="noStrike" kern="0" cap="none" spc="0" normalizeH="0" baseline="0" noProof="0" dirty="0">
                <a:ln>
                  <a:noFill/>
                </a:ln>
                <a:solidFill>
                  <a:srgbClr val="555C61"/>
                </a:solidFill>
                <a:effectLst/>
                <a:uLnTx/>
                <a:uFillTx/>
                <a:latin typeface="Verdana"/>
                <a:cs typeface="Verdana"/>
              </a:rPr>
              <a:t>Work</a:t>
            </a:r>
            <a:r>
              <a:rPr kumimoji="0" sz="2000" b="1" i="0" u="none" strike="noStrike" kern="0" cap="none" spc="265" normalizeH="0" baseline="0" noProof="0" dirty="0">
                <a:ln>
                  <a:noFill/>
                </a:ln>
                <a:solidFill>
                  <a:srgbClr val="555C61"/>
                </a:solidFill>
                <a:effectLst/>
                <a:uLnTx/>
                <a:uFillTx/>
                <a:latin typeface="Verdana"/>
                <a:cs typeface="Verdana"/>
              </a:rPr>
              <a:t> </a:t>
            </a:r>
            <a:r>
              <a:rPr kumimoji="0" sz="2000" b="1" i="0" u="none" strike="noStrike" kern="0" cap="none" spc="-10" normalizeH="0" baseline="0" noProof="0" dirty="0">
                <a:ln>
                  <a:noFill/>
                </a:ln>
                <a:solidFill>
                  <a:srgbClr val="555C61"/>
                </a:solidFill>
                <a:effectLst/>
                <a:uLnTx/>
                <a:uFillTx/>
                <a:latin typeface="Verdana"/>
                <a:cs typeface="Verdana"/>
              </a:rPr>
              <a:t>Investment</a:t>
            </a:r>
            <a:endParaRPr kumimoji="0" sz="2000" b="0" i="0" u="none" strike="noStrike" kern="0" cap="none" spc="0" normalizeH="0" baseline="0" noProof="0" dirty="0">
              <a:ln>
                <a:noFill/>
              </a:ln>
              <a:solidFill>
                <a:sysClr val="windowText" lastClr="000000"/>
              </a:solidFill>
              <a:effectLst/>
              <a:uLnTx/>
              <a:uFillTx/>
              <a:latin typeface="Verdana"/>
              <a:cs typeface="Verdana"/>
            </a:endParaRPr>
          </a:p>
        </p:txBody>
      </p:sp>
      <p:sp>
        <p:nvSpPr>
          <p:cNvPr id="11" name="object 12">
            <a:extLst>
              <a:ext uri="{FF2B5EF4-FFF2-40B4-BE49-F238E27FC236}">
                <a16:creationId xmlns:a16="http://schemas.microsoft.com/office/drawing/2014/main" id="{FC3EF5C4-12EE-F946-D0BA-96F7315689EA}"/>
              </a:ext>
            </a:extLst>
          </p:cNvPr>
          <p:cNvSpPr txBox="1"/>
          <p:nvPr/>
        </p:nvSpPr>
        <p:spPr>
          <a:xfrm>
            <a:off x="1016854" y="3197256"/>
            <a:ext cx="378777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1235710" algn="l"/>
              </a:tabLst>
              <a:defRPr/>
            </a:pPr>
            <a:r>
              <a:rPr kumimoji="0" sz="2400" b="0" i="0" u="none" strike="noStrike" kern="0" cap="none" spc="0" normalizeH="0" baseline="0" noProof="0" dirty="0">
                <a:ln>
                  <a:noFill/>
                </a:ln>
                <a:solidFill>
                  <a:srgbClr val="89387B"/>
                </a:solidFill>
                <a:effectLst/>
                <a:uLnTx/>
                <a:uFillTx/>
                <a:latin typeface="Arial Black"/>
                <a:cs typeface="Arial Black"/>
              </a:rPr>
              <a:t>C</a:t>
            </a:r>
            <a:r>
              <a:rPr kumimoji="0" sz="2400" b="0" i="0" u="none" strike="noStrike" kern="0" cap="none" spc="-500" normalizeH="0" baseline="0" noProof="0" dirty="0">
                <a:ln>
                  <a:noFill/>
                </a:ln>
                <a:solidFill>
                  <a:srgbClr val="89387B"/>
                </a:solidFill>
                <a:effectLst/>
                <a:uLnTx/>
                <a:uFillTx/>
                <a:latin typeface="Arial Black"/>
                <a:cs typeface="Arial Black"/>
              </a:rPr>
              <a:t> </a:t>
            </a:r>
            <a:r>
              <a:rPr kumimoji="0" sz="2400" b="0" i="0" u="none" strike="noStrike" kern="0" cap="none" spc="-20" normalizeH="0" baseline="0" noProof="0" dirty="0">
                <a:ln>
                  <a:noFill/>
                </a:ln>
                <a:solidFill>
                  <a:srgbClr val="89387B"/>
                </a:solidFill>
                <a:effectLst/>
                <a:uLnTx/>
                <a:uFillTx/>
                <a:latin typeface="Arial Black"/>
                <a:cs typeface="Arial Black"/>
              </a:rPr>
              <a:t>O</a:t>
            </a:r>
            <a:r>
              <a:rPr kumimoji="0" sz="2400" b="0" i="0" u="none" strike="noStrike" kern="0" cap="none" spc="-500" normalizeH="0" baseline="0" noProof="0" dirty="0">
                <a:ln>
                  <a:noFill/>
                </a:ln>
                <a:solidFill>
                  <a:srgbClr val="89387B"/>
                </a:solidFill>
                <a:effectLst/>
                <a:uLnTx/>
                <a:uFillTx/>
                <a:latin typeface="Arial Black"/>
                <a:cs typeface="Arial Black"/>
              </a:rPr>
              <a:t> </a:t>
            </a:r>
            <a:r>
              <a:rPr kumimoji="0" sz="2400" b="0" i="0" u="none" strike="noStrike" kern="0" cap="none" spc="100" normalizeH="0" baseline="0" noProof="0" dirty="0">
                <a:ln>
                  <a:noFill/>
                </a:ln>
                <a:solidFill>
                  <a:srgbClr val="89387B"/>
                </a:solidFill>
                <a:effectLst/>
                <a:uLnTx/>
                <a:uFillTx/>
                <a:latin typeface="Arial Black"/>
                <a:cs typeface="Arial Black"/>
              </a:rPr>
              <a:t>ST</a:t>
            </a:r>
            <a:r>
              <a:rPr kumimoji="0" sz="2400" b="0" i="0" u="none" strike="noStrike" kern="0" cap="none" spc="0" normalizeH="0" baseline="0" noProof="0" dirty="0">
                <a:ln>
                  <a:noFill/>
                </a:ln>
                <a:solidFill>
                  <a:srgbClr val="89387B"/>
                </a:solidFill>
                <a:effectLst/>
                <a:uLnTx/>
                <a:uFillTx/>
                <a:latin typeface="Arial Black"/>
                <a:cs typeface="Arial Black"/>
              </a:rPr>
              <a:t>	B</a:t>
            </a:r>
            <a:r>
              <a:rPr kumimoji="0" sz="2400" b="0" i="0" u="none" strike="noStrike" kern="0" cap="none" spc="-500" normalizeH="0" baseline="0" noProof="0" dirty="0">
                <a:ln>
                  <a:noFill/>
                </a:ln>
                <a:solidFill>
                  <a:srgbClr val="89387B"/>
                </a:solidFill>
                <a:effectLst/>
                <a:uLnTx/>
                <a:uFillTx/>
                <a:latin typeface="Arial Black"/>
                <a:cs typeface="Arial Black"/>
              </a:rPr>
              <a:t> </a:t>
            </a:r>
            <a:r>
              <a:rPr kumimoji="0" sz="2400" b="0" i="0" u="none" strike="noStrike" kern="0" cap="none" spc="0" normalizeH="0" baseline="0" noProof="0" dirty="0">
                <a:ln>
                  <a:noFill/>
                </a:ln>
                <a:solidFill>
                  <a:srgbClr val="89387B"/>
                </a:solidFill>
                <a:effectLst/>
                <a:uLnTx/>
                <a:uFillTx/>
                <a:latin typeface="Arial Black"/>
                <a:cs typeface="Arial Black"/>
              </a:rPr>
              <a:t>R</a:t>
            </a:r>
            <a:r>
              <a:rPr kumimoji="0" sz="2400" b="0" i="0" u="none" strike="noStrike" kern="0" cap="none" spc="-500" normalizeH="0" baseline="0" noProof="0" dirty="0">
                <a:ln>
                  <a:noFill/>
                </a:ln>
                <a:solidFill>
                  <a:srgbClr val="89387B"/>
                </a:solidFill>
                <a:effectLst/>
                <a:uLnTx/>
                <a:uFillTx/>
                <a:latin typeface="Arial Black"/>
                <a:cs typeface="Arial Black"/>
              </a:rPr>
              <a:t> </a:t>
            </a:r>
            <a:r>
              <a:rPr kumimoji="0" sz="2400" b="0" i="0" u="none" strike="noStrike" kern="0" cap="none" spc="135" normalizeH="0" baseline="0" noProof="0" dirty="0">
                <a:ln>
                  <a:noFill/>
                </a:ln>
                <a:solidFill>
                  <a:srgbClr val="89387B"/>
                </a:solidFill>
                <a:effectLst/>
                <a:uLnTx/>
                <a:uFillTx/>
                <a:latin typeface="Arial Black"/>
                <a:cs typeface="Arial Black"/>
              </a:rPr>
              <a:t>EA</a:t>
            </a:r>
            <a:r>
              <a:rPr kumimoji="0" sz="2400" b="0" i="0" u="none" strike="noStrike" kern="0" cap="none" spc="-500" normalizeH="0" baseline="0" noProof="0" dirty="0">
                <a:ln>
                  <a:noFill/>
                </a:ln>
                <a:solidFill>
                  <a:srgbClr val="89387B"/>
                </a:solidFill>
                <a:effectLst/>
                <a:uLnTx/>
                <a:uFillTx/>
                <a:latin typeface="Arial Black"/>
                <a:cs typeface="Arial Black"/>
              </a:rPr>
              <a:t> </a:t>
            </a:r>
            <a:r>
              <a:rPr kumimoji="0" sz="2400" b="0" i="0" u="none" strike="noStrike" kern="0" cap="none" spc="-20" normalizeH="0" baseline="0" noProof="0" dirty="0">
                <a:ln>
                  <a:noFill/>
                </a:ln>
                <a:solidFill>
                  <a:srgbClr val="89387B"/>
                </a:solidFill>
                <a:effectLst/>
                <a:uLnTx/>
                <a:uFillTx/>
                <a:latin typeface="Arial Black"/>
                <a:cs typeface="Arial Black"/>
              </a:rPr>
              <a:t>K</a:t>
            </a:r>
            <a:r>
              <a:rPr kumimoji="0" sz="2400" b="0" i="0" u="none" strike="noStrike" kern="0" cap="none" spc="-495" normalizeH="0" baseline="0" noProof="0" dirty="0">
                <a:ln>
                  <a:noFill/>
                </a:ln>
                <a:solidFill>
                  <a:srgbClr val="89387B"/>
                </a:solidFill>
                <a:effectLst/>
                <a:uLnTx/>
                <a:uFillTx/>
                <a:latin typeface="Arial Black"/>
                <a:cs typeface="Arial Black"/>
              </a:rPr>
              <a:t> </a:t>
            </a:r>
            <a:r>
              <a:rPr kumimoji="0" sz="2400" b="0" i="0" u="none" strike="noStrike" kern="0" cap="none" spc="0" normalizeH="0" baseline="0" noProof="0" dirty="0">
                <a:ln>
                  <a:noFill/>
                </a:ln>
                <a:solidFill>
                  <a:srgbClr val="89387B"/>
                </a:solidFill>
                <a:effectLst/>
                <a:uLnTx/>
                <a:uFillTx/>
                <a:latin typeface="Arial Black"/>
                <a:cs typeface="Arial Black"/>
              </a:rPr>
              <a:t>D</a:t>
            </a:r>
            <a:r>
              <a:rPr kumimoji="0" sz="2400" b="0" i="0" u="none" strike="noStrike" kern="0" cap="none" spc="-500" normalizeH="0" baseline="0" noProof="0" dirty="0">
                <a:ln>
                  <a:noFill/>
                </a:ln>
                <a:solidFill>
                  <a:srgbClr val="89387B"/>
                </a:solidFill>
                <a:effectLst/>
                <a:uLnTx/>
                <a:uFillTx/>
                <a:latin typeface="Arial Black"/>
                <a:cs typeface="Arial Black"/>
              </a:rPr>
              <a:t> </a:t>
            </a:r>
            <a:r>
              <a:rPr kumimoji="0" sz="2400" b="0" i="0" u="none" strike="noStrike" kern="0" cap="none" spc="120" normalizeH="0" baseline="0" noProof="0" dirty="0">
                <a:ln>
                  <a:noFill/>
                </a:ln>
                <a:solidFill>
                  <a:srgbClr val="89387B"/>
                </a:solidFill>
                <a:effectLst/>
                <a:uLnTx/>
                <a:uFillTx/>
                <a:latin typeface="Arial Black"/>
                <a:cs typeface="Arial Black"/>
              </a:rPr>
              <a:t>OW</a:t>
            </a:r>
            <a:r>
              <a:rPr kumimoji="0" sz="2400" b="0" i="0" u="none" strike="noStrike" kern="0" cap="none" spc="-505" normalizeH="0" baseline="0" noProof="0" dirty="0">
                <a:ln>
                  <a:noFill/>
                </a:ln>
                <a:solidFill>
                  <a:srgbClr val="89387B"/>
                </a:solidFill>
                <a:effectLst/>
                <a:uLnTx/>
                <a:uFillTx/>
                <a:latin typeface="Arial Black"/>
                <a:cs typeface="Arial Black"/>
              </a:rPr>
              <a:t> </a:t>
            </a:r>
            <a:r>
              <a:rPr kumimoji="0" sz="2400" b="0" i="0" u="none" strike="noStrike" kern="0" cap="none" spc="-50" normalizeH="0" baseline="0" noProof="0" dirty="0">
                <a:ln>
                  <a:noFill/>
                </a:ln>
                <a:solidFill>
                  <a:srgbClr val="89387B"/>
                </a:solidFill>
                <a:effectLst/>
                <a:uLnTx/>
                <a:uFillTx/>
                <a:latin typeface="Arial Black"/>
                <a:cs typeface="Arial Black"/>
              </a:rPr>
              <a:t>N</a:t>
            </a:r>
            <a:endParaRPr kumimoji="0" sz="24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12" name="object 16">
            <a:extLst>
              <a:ext uri="{FF2B5EF4-FFF2-40B4-BE49-F238E27FC236}">
                <a16:creationId xmlns:a16="http://schemas.microsoft.com/office/drawing/2014/main" id="{10AEA25A-6441-5184-DDF2-307CF87E83E5}"/>
              </a:ext>
            </a:extLst>
          </p:cNvPr>
          <p:cNvSpPr txBox="1"/>
          <p:nvPr/>
        </p:nvSpPr>
        <p:spPr>
          <a:xfrm>
            <a:off x="222342" y="4962252"/>
            <a:ext cx="1610360"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328930" algn="l"/>
              </a:tabLst>
              <a:defRPr/>
            </a:pPr>
            <a:r>
              <a:rPr kumimoji="0" sz="1800" b="1" i="0" u="none" strike="noStrike" kern="0" cap="none" spc="-50" normalizeH="0" baseline="0" noProof="0" dirty="0">
                <a:ln>
                  <a:noFill/>
                </a:ln>
                <a:solidFill>
                  <a:srgbClr val="A8AA18"/>
                </a:solidFill>
                <a:effectLst/>
                <a:uLnTx/>
                <a:uFillTx/>
                <a:latin typeface="Arial"/>
                <a:cs typeface="Arial"/>
              </a:rPr>
              <a:t>$</a:t>
            </a:r>
            <a:r>
              <a:rPr kumimoji="0" sz="1800" b="1" i="0" u="none" strike="noStrike" kern="0" cap="none" spc="0" normalizeH="0" baseline="0" noProof="0" dirty="0">
                <a:ln>
                  <a:noFill/>
                </a:ln>
                <a:solidFill>
                  <a:srgbClr val="A8AA18"/>
                </a:solidFill>
                <a:effectLst/>
                <a:uLnTx/>
                <a:uFillTx/>
                <a:latin typeface="Arial"/>
                <a:cs typeface="Arial"/>
              </a:rPr>
              <a:t>	</a:t>
            </a:r>
            <a:r>
              <a:rPr kumimoji="0" sz="1800" b="1" i="0" u="none" strike="noStrike" kern="0" cap="none" spc="-10" normalizeH="0" baseline="0" noProof="0" dirty="0">
                <a:ln>
                  <a:noFill/>
                </a:ln>
                <a:solidFill>
                  <a:srgbClr val="A8AA18"/>
                </a:solidFill>
                <a:effectLst/>
                <a:uLnTx/>
                <a:uFillTx/>
                <a:latin typeface="Arial"/>
                <a:cs typeface="Arial"/>
              </a:rPr>
              <a:t>150,000,000</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
        <p:nvSpPr>
          <p:cNvPr id="13" name="object 17">
            <a:extLst>
              <a:ext uri="{FF2B5EF4-FFF2-40B4-BE49-F238E27FC236}">
                <a16:creationId xmlns:a16="http://schemas.microsoft.com/office/drawing/2014/main" id="{2A7572AD-75FE-0751-C732-817B8B5EBFB1}"/>
              </a:ext>
            </a:extLst>
          </p:cNvPr>
          <p:cNvSpPr txBox="1"/>
          <p:nvPr/>
        </p:nvSpPr>
        <p:spPr>
          <a:xfrm>
            <a:off x="2051397" y="4974444"/>
            <a:ext cx="3470910" cy="28575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700" b="1" i="0" u="none" strike="noStrike" kern="0" cap="none" spc="0" normalizeH="0" baseline="0" noProof="0" dirty="0">
                <a:ln>
                  <a:noFill/>
                </a:ln>
                <a:solidFill>
                  <a:srgbClr val="A8AA18"/>
                </a:solidFill>
                <a:effectLst/>
                <a:uLnTx/>
                <a:uFillTx/>
                <a:latin typeface="Arial"/>
                <a:cs typeface="Arial"/>
              </a:rPr>
              <a:t>Project</a:t>
            </a:r>
            <a:r>
              <a:rPr kumimoji="0" sz="1700" b="1" i="0" u="none" strike="noStrike" kern="0" cap="none" spc="-35" normalizeH="0" baseline="0" noProof="0" dirty="0">
                <a:ln>
                  <a:noFill/>
                </a:ln>
                <a:solidFill>
                  <a:srgbClr val="A8AA18"/>
                </a:solidFill>
                <a:effectLst/>
                <a:uLnTx/>
                <a:uFillTx/>
                <a:latin typeface="Arial"/>
                <a:cs typeface="Arial"/>
              </a:rPr>
              <a:t> </a:t>
            </a:r>
            <a:r>
              <a:rPr kumimoji="0" sz="1700" b="1" i="0" u="none" strike="noStrike" kern="0" cap="none" spc="0" normalizeH="0" baseline="0" noProof="0" dirty="0">
                <a:ln>
                  <a:noFill/>
                </a:ln>
                <a:solidFill>
                  <a:srgbClr val="A8AA18"/>
                </a:solidFill>
                <a:effectLst/>
                <a:uLnTx/>
                <a:uFillTx/>
                <a:latin typeface="Arial"/>
                <a:cs typeface="Arial"/>
              </a:rPr>
              <a:t>Costs</a:t>
            </a:r>
            <a:r>
              <a:rPr kumimoji="0" sz="1700" b="1" i="0" u="none" strike="noStrike" kern="0" cap="none" spc="-40" normalizeH="0" baseline="0" noProof="0" dirty="0">
                <a:ln>
                  <a:noFill/>
                </a:ln>
                <a:solidFill>
                  <a:srgbClr val="A8AA18"/>
                </a:solidFill>
                <a:effectLst/>
                <a:uLnTx/>
                <a:uFillTx/>
                <a:latin typeface="Arial"/>
                <a:cs typeface="Arial"/>
              </a:rPr>
              <a:t> </a:t>
            </a:r>
            <a:r>
              <a:rPr kumimoji="0" sz="1700" b="1" i="0" u="none" strike="noStrike" kern="0" cap="none" spc="0" normalizeH="0" baseline="0" noProof="0" dirty="0">
                <a:ln>
                  <a:noFill/>
                </a:ln>
                <a:solidFill>
                  <a:srgbClr val="A8AA18"/>
                </a:solidFill>
                <a:effectLst/>
                <a:uLnTx/>
                <a:uFillTx/>
                <a:latin typeface="Arial"/>
                <a:cs typeface="Arial"/>
              </a:rPr>
              <a:t>for</a:t>
            </a:r>
            <a:r>
              <a:rPr kumimoji="0" sz="1700" b="1" i="0" u="none" strike="noStrike" kern="0" cap="none" spc="-35" normalizeH="0" baseline="0" noProof="0" dirty="0">
                <a:ln>
                  <a:noFill/>
                </a:ln>
                <a:solidFill>
                  <a:srgbClr val="A8AA18"/>
                </a:solidFill>
                <a:effectLst/>
                <a:uLnTx/>
                <a:uFillTx/>
                <a:latin typeface="Arial"/>
                <a:cs typeface="Arial"/>
              </a:rPr>
              <a:t> </a:t>
            </a:r>
            <a:r>
              <a:rPr kumimoji="0" sz="1700" b="1" i="0" u="none" strike="noStrike" kern="0" cap="none" spc="0" normalizeH="0" baseline="0" noProof="0" dirty="0">
                <a:ln>
                  <a:noFill/>
                </a:ln>
                <a:solidFill>
                  <a:srgbClr val="A8AA18"/>
                </a:solidFill>
                <a:effectLst/>
                <a:uLnTx/>
                <a:uFillTx/>
                <a:latin typeface="Arial"/>
                <a:cs typeface="Arial"/>
              </a:rPr>
              <a:t>this</a:t>
            </a:r>
            <a:r>
              <a:rPr kumimoji="0" sz="1700" b="1" i="0" u="none" strike="noStrike" kern="0" cap="none" spc="-25" normalizeH="0" baseline="0" noProof="0" dirty="0">
                <a:ln>
                  <a:noFill/>
                </a:ln>
                <a:solidFill>
                  <a:srgbClr val="A8AA18"/>
                </a:solidFill>
                <a:effectLst/>
                <a:uLnTx/>
                <a:uFillTx/>
                <a:latin typeface="Arial"/>
                <a:cs typeface="Arial"/>
              </a:rPr>
              <a:t> </a:t>
            </a:r>
            <a:r>
              <a:rPr kumimoji="0" sz="1700" b="1" i="0" u="none" strike="noStrike" kern="0" cap="none" spc="-10" normalizeH="0" baseline="0" noProof="0" dirty="0">
                <a:ln>
                  <a:noFill/>
                </a:ln>
                <a:solidFill>
                  <a:srgbClr val="A8AA18"/>
                </a:solidFill>
                <a:effectLst/>
                <a:uLnTx/>
                <a:uFillTx/>
                <a:latin typeface="Arial"/>
                <a:cs typeface="Arial"/>
              </a:rPr>
              <a:t>Phase</a:t>
            </a:r>
            <a:endParaRPr kumimoji="0" sz="1700" b="0" i="0" u="none" strike="noStrike" kern="0" cap="none" spc="0" normalizeH="0" baseline="0" noProof="0" dirty="0">
              <a:ln>
                <a:noFill/>
              </a:ln>
              <a:solidFill>
                <a:sysClr val="windowText" lastClr="000000"/>
              </a:solidFill>
              <a:effectLst/>
              <a:uLnTx/>
              <a:uFillTx/>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E5EB1E9202D84EBAA9FC473D54CEF9" ma:contentTypeVersion="3" ma:contentTypeDescription="Create a new document." ma:contentTypeScope="" ma:versionID="3577285352f6860c8bc65a858ce24d87">
  <xsd:schema xmlns:xsd="http://www.w3.org/2001/XMLSchema" xmlns:xs="http://www.w3.org/2001/XMLSchema" xmlns:p="http://schemas.microsoft.com/office/2006/metadata/properties" xmlns:ns2="28da59b3-529b-4768-984c-12a440c6334a" targetNamespace="http://schemas.microsoft.com/office/2006/metadata/properties" ma:root="true" ma:fieldsID="3105de8d303abf6c5d8cb911b36c1f2e" ns2:_="">
    <xsd:import namespace="28da59b3-529b-4768-984c-12a440c6334a"/>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da59b3-529b-4768-984c-12a440c633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368D44-55C9-4010-AE63-E182151D4A63}">
  <ds:schemaRefs>
    <ds:schemaRef ds:uri="http://www.w3.org/XML/1998/namespace"/>
    <ds:schemaRef ds:uri="http://schemas.microsoft.com/office/2006/metadata/properties"/>
    <ds:schemaRef ds:uri="http://schemas.microsoft.com/office/infopath/2007/PartnerControls"/>
    <ds:schemaRef ds:uri="http://purl.org/dc/elements/1.1/"/>
    <ds:schemaRef ds:uri="http://purl.org/dc/dcmitype/"/>
    <ds:schemaRef ds:uri="http://schemas.microsoft.com/office/2006/documentManagement/types"/>
    <ds:schemaRef ds:uri="http://purl.org/dc/terms/"/>
    <ds:schemaRef ds:uri="http://schemas.openxmlformats.org/package/2006/metadata/core-properties"/>
    <ds:schemaRef ds:uri="28da59b3-529b-4768-984c-12a440c6334a"/>
  </ds:schemaRefs>
</ds:datastoreItem>
</file>

<file path=customXml/itemProps2.xml><?xml version="1.0" encoding="utf-8"?>
<ds:datastoreItem xmlns:ds="http://schemas.openxmlformats.org/officeDocument/2006/customXml" ds:itemID="{9FED52D9-36DF-4DCB-A22C-6DFC1DCB1B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da59b3-529b-4768-984c-12a440c633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D1940C-D9C4-4036-A90F-86D07697F2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5432</TotalTime>
  <Words>1511</Words>
  <Application>Microsoft Office PowerPoint</Application>
  <PresentationFormat>Widescreen</PresentationFormat>
  <Paragraphs>319</Paragraphs>
  <Slides>20</Slides>
  <Notes>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Aptos</vt:lpstr>
      <vt:lpstr>Aptos Display</vt:lpstr>
      <vt:lpstr>Arial</vt:lpstr>
      <vt:lpstr>Arial Black</vt:lpstr>
      <vt:lpstr>Calibri</vt:lpstr>
      <vt:lpstr>Corbel</vt:lpstr>
      <vt:lpstr>Georgia</vt:lpstr>
      <vt:lpstr>Gotham Book</vt:lpstr>
      <vt:lpstr>Gotham Medium</vt:lpstr>
      <vt:lpstr>Segoe UI</vt:lpstr>
      <vt:lpstr>Verdana</vt:lpstr>
      <vt:lpstr>Wingdings</vt:lpstr>
      <vt:lpstr>WordVisiCarriageReturn_MSFontService</vt:lpstr>
      <vt:lpstr>Office Theme</vt:lpstr>
      <vt:lpstr>1_Office Theme</vt:lpstr>
      <vt:lpstr>2_Office Theme</vt:lpstr>
      <vt:lpstr>3_Office Theme</vt:lpstr>
      <vt:lpstr>PowerPoint Presentation</vt:lpstr>
      <vt:lpstr>PowerPoint Presentation</vt:lpstr>
      <vt:lpstr>School of Medicine New Facility Project</vt:lpstr>
      <vt:lpstr>How is the full project being funded? Through coordinated state investment and university matching funds, this project supports expanding medical education and preparing the next generation of healthcare workers for New Mexico</vt:lpstr>
      <vt:lpstr>PowerPoint Presentation</vt:lpstr>
      <vt:lpstr>Progress &amp; Engagement to Date</vt:lpstr>
      <vt:lpstr>Upcoming Milestones</vt:lpstr>
      <vt:lpstr>Site Mobilization</vt:lpstr>
      <vt:lpstr>Early Work Phase</vt:lpstr>
      <vt:lpstr>Early Rendering View from Lomas Blvd Looking Northeast</vt:lpstr>
      <vt:lpstr>Early Rendering Interior Atrium (Looking East)</vt:lpstr>
      <vt:lpstr>Early Rendering Interior Atrium (Looking West)</vt:lpstr>
      <vt:lpstr>Graduate Medical Education</vt:lpstr>
      <vt:lpstr>Economic Impact  Of UNM SOM Expansion</vt:lpstr>
      <vt:lpstr>UNM HSC Colleges Nursing</vt:lpstr>
      <vt:lpstr>Healthcare Pathways</vt:lpstr>
      <vt:lpstr>Health Care Workforce</vt:lpstr>
      <vt:lpstr>Top Reasons Physicians Leave NM</vt:lpstr>
      <vt:lpstr>Other UNM Workforce Initiatives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HSC Capital Projects</dc:creator>
  <cp:lastModifiedBy>Clayton C Richards</cp:lastModifiedBy>
  <cp:revision>30</cp:revision>
  <cp:lastPrinted>2026-05-21T16:50:51Z</cp:lastPrinted>
  <dcterms:created xsi:type="dcterms:W3CDTF">2026-05-11T20:36:18Z</dcterms:created>
  <dcterms:modified xsi:type="dcterms:W3CDTF">2026-05-21T18:14:40Z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2026-03-10T00:00:00Z</vt:filetime>
  </property>
  <property fmtid="{D5CDD505-2E9C-101B-9397-08002B2CF9AE}" pid="3" name="Creator">
    <vt:lpwstr>Microsoft® PowerPoint® for Microsoft 365</vt:lpwstr>
  </property>
  <property fmtid="{D5CDD505-2E9C-101B-9397-08002B2CF9AE}" pid="4" name="LastSaved">
    <vt:filetime>2026-05-11T00:00:00Z</vt:filetime>
  </property>
  <property fmtid="{D5CDD505-2E9C-101B-9397-08002B2CF9AE}" pid="5" name="Producer">
    <vt:lpwstr>Microsoft® PowerPoint® for Microsoft 365</vt:lpwstr>
  </property>
  <property fmtid="{D5CDD505-2E9C-101B-9397-08002B2CF9AE}" pid="6" name="ContentTypeId">
    <vt:lpwstr>0x010100EFE5EB1E9202D84EBAA9FC473D54CEF9</vt:lpwstr>
  </property>
  <property fmtid="{D5CDD505-2E9C-101B-9397-08002B2CF9AE}" pid="7" name="MediaServiceImageTags">
    <vt:lpwstr/>
  </property>
</Properties>
</file>